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2.xml" ContentType="application/vnd.openxmlformats-officedocument.presentationml.comment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3.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omments/comment4.xml" ContentType="application/vnd.openxmlformats-officedocument.presentationml.comment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2" r:id="rId1"/>
    <p:sldMasterId id="2147483725" r:id="rId2"/>
    <p:sldMasterId id="2147483752" r:id="rId3"/>
    <p:sldMasterId id="2147483758" r:id="rId4"/>
  </p:sldMasterIdLst>
  <p:notesMasterIdLst>
    <p:notesMasterId r:id="rId154"/>
  </p:notesMasterIdLst>
  <p:sldIdLst>
    <p:sldId id="256" r:id="rId5"/>
    <p:sldId id="257" r:id="rId6"/>
    <p:sldId id="258" r:id="rId7"/>
    <p:sldId id="259" r:id="rId8"/>
    <p:sldId id="269" r:id="rId9"/>
    <p:sldId id="270" r:id="rId10"/>
    <p:sldId id="271" r:id="rId11"/>
    <p:sldId id="272" r:id="rId12"/>
    <p:sldId id="260" r:id="rId13"/>
    <p:sldId id="261" r:id="rId14"/>
    <p:sldId id="262" r:id="rId15"/>
    <p:sldId id="263" r:id="rId16"/>
    <p:sldId id="264" r:id="rId17"/>
    <p:sldId id="265" r:id="rId18"/>
    <p:sldId id="1667" r:id="rId19"/>
    <p:sldId id="266" r:id="rId20"/>
    <p:sldId id="697" r:id="rId21"/>
    <p:sldId id="1668" r:id="rId22"/>
    <p:sldId id="695" r:id="rId23"/>
    <p:sldId id="1669" r:id="rId24"/>
    <p:sldId id="723" r:id="rId25"/>
    <p:sldId id="273" r:id="rId26"/>
    <p:sldId id="274" r:id="rId27"/>
    <p:sldId id="423" r:id="rId28"/>
    <p:sldId id="267" r:id="rId29"/>
    <p:sldId id="268" r:id="rId30"/>
    <p:sldId id="709" r:id="rId31"/>
    <p:sldId id="1670" r:id="rId32"/>
    <p:sldId id="275" r:id="rId33"/>
    <p:sldId id="276" r:id="rId34"/>
    <p:sldId id="277" r:id="rId35"/>
    <p:sldId id="278" r:id="rId36"/>
    <p:sldId id="279" r:id="rId37"/>
    <p:sldId id="280" r:id="rId38"/>
    <p:sldId id="425"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 id="364" r:id="rId123"/>
    <p:sldId id="365" r:id="rId124"/>
    <p:sldId id="366" r:id="rId125"/>
    <p:sldId id="367" r:id="rId126"/>
    <p:sldId id="368" r:id="rId127"/>
    <p:sldId id="369" r:id="rId128"/>
    <p:sldId id="370" r:id="rId129"/>
    <p:sldId id="371" r:id="rId130"/>
    <p:sldId id="372" r:id="rId131"/>
    <p:sldId id="373" r:id="rId132"/>
    <p:sldId id="374" r:id="rId133"/>
    <p:sldId id="375" r:id="rId134"/>
    <p:sldId id="376" r:id="rId135"/>
    <p:sldId id="391" r:id="rId136"/>
    <p:sldId id="405" r:id="rId137"/>
    <p:sldId id="406" r:id="rId138"/>
    <p:sldId id="407" r:id="rId139"/>
    <p:sldId id="408" r:id="rId140"/>
    <p:sldId id="409" r:id="rId141"/>
    <p:sldId id="410" r:id="rId142"/>
    <p:sldId id="411" r:id="rId143"/>
    <p:sldId id="412" r:id="rId144"/>
    <p:sldId id="413" r:id="rId145"/>
    <p:sldId id="414" r:id="rId146"/>
    <p:sldId id="415" r:id="rId147"/>
    <p:sldId id="416" r:id="rId148"/>
    <p:sldId id="417" r:id="rId149"/>
    <p:sldId id="418" r:id="rId150"/>
    <p:sldId id="419" r:id="rId151"/>
    <p:sldId id="420" r:id="rId152"/>
    <p:sldId id="421" r:id="rId153"/>
  </p:sldIdLst>
  <p:sldSz cx="9144000" cy="5143500" type="screen16x9"/>
  <p:notesSz cx="6858000" cy="9144000"/>
  <p:embeddedFontLst>
    <p:embeddedFont>
      <p:font typeface="Helvetica Neue" panose="02000503000000020004" pitchFamily="2" charset="0"/>
      <p:regular r:id="rId155"/>
      <p:bold r:id="rId156"/>
      <p:italic r:id="rId157"/>
      <p:boldItalic r:id="rId158"/>
    </p:embeddedFont>
    <p:embeddedFont>
      <p:font typeface="Helvetica Neue Light" panose="02000403000000020004" pitchFamily="2" charset="0"/>
      <p:regular r:id="rId159"/>
      <p:bold r:id="rId160"/>
      <p:italic r:id="rId161"/>
      <p:boldItalic r:id="rId162"/>
    </p:embeddedFont>
    <p:embeddedFont>
      <p:font typeface="Lato Light" panose="020F0502020204030203" pitchFamily="34" charset="77"/>
      <p:regular r:id="rId163"/>
      <p:bold r:id="rId164"/>
      <p:italic r:id="rId165"/>
      <p:boldItalic r:id="rId166"/>
    </p:embeddedFont>
    <p:embeddedFont>
      <p:font typeface="Proxima Nova" panose="02000506030000020004" pitchFamily="2" charset="0"/>
      <p:regular r:id="rId167"/>
      <p:bold r:id="rId168"/>
      <p:italic r:id="rId169"/>
      <p:boldItalic r:id="rId170"/>
    </p:embeddedFont>
    <p:embeddedFont>
      <p:font typeface="Roboto" panose="02000000000000000000" pitchFamily="2" charset="0"/>
      <p:regular r:id="rId171"/>
      <p:bold r:id="rId172"/>
      <p:italic r:id="rId173"/>
      <p:boldItalic r:id="rId174"/>
    </p:embeddedFont>
    <p:embeddedFont>
      <p:font typeface="Roboto Mono"/>
      <p:regular r:id="rId175"/>
      <p:bold r:id="rId176"/>
      <p:italic r:id="rId177"/>
      <p:boldItalic r:id="rId178"/>
    </p:embeddedFont>
    <p:embeddedFont>
      <p:font typeface="Source Code Pro" panose="020B0509030403020204" pitchFamily="49" charset="77"/>
      <p:regular r:id="rId179"/>
      <p:bold r:id="rId180"/>
    </p:embeddedFont>
    <p:embeddedFont>
      <p:font typeface="Source Sans Pro" panose="020B0503030403020204" pitchFamily="34" charset="0"/>
      <p:regular r:id="rId181"/>
      <p:bold r:id="rId182"/>
      <p:italic r:id="rId183"/>
      <p:boldItalic r:id="rId1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Unknown" initials="" lastIdx="1" clrIdx="0"/>
  <p:cmAuthor id="1" name="Adib Saikali" initials="" lastIdx="2" clrIdx="1"/>
  <p:cmAuthor id="2" name="James Bayer" initials="" lastIdx="3" clrIdx="2"/>
  <p:cmAuthor id="3" name="John Field" initials="" lastIdx="1" clrIdx="3"/>
  <p:cmAuthor id="4" name="Jamil Shamy" initials="" lastIdx="1"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9"/>
    <p:restoredTop sz="93836"/>
  </p:normalViewPr>
  <p:slideViewPr>
    <p:cSldViewPr snapToGrid="0" snapToObjects="1">
      <p:cViewPr varScale="1">
        <p:scale>
          <a:sx n="91" d="100"/>
          <a:sy n="91" d="100"/>
        </p:scale>
        <p:origin x="9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font" Target="fonts/font5.fntdata"/><Relationship Id="rId170" Type="http://schemas.openxmlformats.org/officeDocument/2006/relationships/font" Target="fonts/font16.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font" Target="fonts/font6.fntdata"/><Relationship Id="rId181" Type="http://schemas.openxmlformats.org/officeDocument/2006/relationships/font" Target="fonts/font27.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17.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7.fntdata"/><Relationship Id="rId182" Type="http://schemas.openxmlformats.org/officeDocument/2006/relationships/font" Target="fonts/font28.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font" Target="fonts/font18.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13.fntdata"/><Relationship Id="rId188"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8.fntdata"/><Relationship Id="rId183"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font" Target="fonts/font3.fntdata"/><Relationship Id="rId178" Type="http://schemas.openxmlformats.org/officeDocument/2006/relationships/font" Target="fonts/font24.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19.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9.fntdata"/><Relationship Id="rId184" Type="http://schemas.openxmlformats.org/officeDocument/2006/relationships/font" Target="fonts/font30.fntdata"/><Relationship Id="rId189"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20.fntdata"/><Relationship Id="rId179" Type="http://schemas.openxmlformats.org/officeDocument/2006/relationships/font" Target="fonts/font25.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10.fntdata"/><Relationship Id="rId169" Type="http://schemas.openxmlformats.org/officeDocument/2006/relationships/font" Target="fonts/font15.fntdata"/><Relationship Id="rId18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font" Target="fonts/font26.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notesMaster" Target="notesMasters/notesMaster1.xml"/><Relationship Id="rId175" Type="http://schemas.openxmlformats.org/officeDocument/2006/relationships/font" Target="fonts/font21.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11.fntdata"/><Relationship Id="rId186"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font" Target="fonts/font1.fntdata"/><Relationship Id="rId176" Type="http://schemas.openxmlformats.org/officeDocument/2006/relationships/font" Target="fonts/font22.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12.fntdata"/><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font" Target="fonts/font2.fntdata"/><Relationship Id="rId177" Type="http://schemas.openxmlformats.org/officeDocument/2006/relationships/font" Target="fonts/font23.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2-12T04:16:06.054" idx="1">
    <p:pos x="6000" y="0"/>
    <p:text>where can i find this diagram? it looks like a more recent diagram than the one in the Diego design notes github.</p:text>
  </p:cm>
  <p:cm authorId="1" dt="2017-12-12T04:16:06.054" idx="1">
    <p:pos x="6000" y="100"/>
    <p:text>I think I pulled this from the cloundfoundry.org docs or via google image search was not going for accuracy when I picked it.</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7-12-09T16:28:29.321" idx="1">
    <p:pos x="6000" y="0"/>
    <p:text>might be worth talking about the login session and duration? if you noticed that meaghan from google had her bosh login timeout when doing the keynote at S1P.</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12-11T03:12:22.577" idx="2">
    <p:pos x="6000" y="100"/>
    <p:text>can you provide a list of standards that stemcells meet. Happy to add it. I don't know the standards list that we meet why it's not here.</p:text>
  </p:cm>
  <p:cm authorId="2" dt="2017-12-11T06:18:28.261" idx="3">
    <p:pos x="6000" y="200"/>
    <p:text>+jfield@pivotal.io i believe these are CIS and STIG guidelines influencing stemcell hardening is that right? i didn't see the docs reference that either after looking</p:text>
  </p:cm>
  <p:cm authorId="2" dt="2017-12-11T16:59:22.166" idx="2">
    <p:pos x="6000" y="0"/>
    <p:text>probably worth mentioning which standards like Center for Internet Security</p:text>
  </p:cm>
  <p:cm authorId="3" dt="2017-12-11T16:59:22.166" idx="1">
    <p:pos x="6000" y="300"/>
    <p:text>Suggested additional sub-bullet: 
"Stemcells implement all security configuration guidance that is applicable to Cloud Native Ubuntu, from both commercial guidance and government standards documents." 
It's a bit of a catch-22.  We can't claim compliance to CIS or STIG because we are not really fully compliant.  The STIG was written for 16.04, and we are on 14.04, so not technically applicable.  Similarly for CIS.  We have followed CIS version 1.0 guidance, but we are not fully compliant because of the differences between stemcell and standalone Ubuntu.  I have suggested to CIS that we publish a stemcell-specific benchmark, and they have agreed, but to do it we need to sign their contributor agreement, and our legal team found  their agreement problematic. (I'm currently pursuing other options for this....  More details upon request.)</p:text>
  </p:cm>
</p:cmLst>
</file>

<file path=ppt/comments/comment4.xml><?xml version="1.0" encoding="utf-8"?>
<p:cmLst xmlns:a="http://schemas.openxmlformats.org/drawingml/2006/main" xmlns:r="http://schemas.openxmlformats.org/officeDocument/2006/relationships" xmlns:p="http://schemas.openxmlformats.org/presentationml/2006/main">
  <p:cm authorId="4" dt="2017-11-29T05:24:34.826" idx="1">
    <p:pos x="121" y="567"/>
    <p:text>Regarding "A job must contain a monit file that describes how to run and monitor the job", an errand job technically need an empty monit file and it should work fine with it.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Shape 23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 name="Shape 23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0642642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Shape 9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9" name="Shape 9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Shape 9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5" name="Shape 9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Shape 9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1" name="Shape 9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7" name="Shape 9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Shape 97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3" name="Shape 9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Shape 9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6" name="Shape 9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2" name="Shape 9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Shape 9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8" name="Shape 9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Shape 10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4" name="Shape 10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3990748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Shape 10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0" name="Shape 10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Shape 101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6" name="Shape 10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3" name="Shape 10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Shape 10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9" name="Shape 10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Shape 10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5" name="Shape 10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Shape 10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1" name="Shape 10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Shape 10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7" name="Shape 10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Shape 10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3" name="Shape 10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Shape 10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9" name="Shape 10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Shape 10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5" name="Shape 10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3" name="Shape 3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6194766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Shape 10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1" name="Shape 10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Shape 10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7" name="Shape 10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Shape 10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3" name="Shape 10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Shape 10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9" name="Shape 10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Shape 10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7" name="Shape 109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Shape 11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5" name="Shape 11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Shape 11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4" name="Shape 11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Shape 1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1" name="Shape 11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Shape 11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7" name="Shape 11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Shape 1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3" name="Shape 1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6669806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Shape 1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9" name="Shape 1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Shape 14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4" name="Shape 14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Shape 157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1" name="Shape 15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Shape 15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7" name="Shape 15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Shape 15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3" name="Shape 15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Shape 15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0" name="Shape 15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Shape 15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6" name="Shape 15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Shape 16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2" name="Shape 16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Shape 16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8" name="Shape 16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Shape 16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4" name="Shape 16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8320975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Shape 16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0" name="Shape 16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7" name="Shape 16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Shape 16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3" name="Shape 16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Shape 16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9" name="Shape 16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Shape 16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5" name="Shape 16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Shape 16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1" name="Shape 16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Shape 16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7" name="Shape 16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Shape 16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4" name="Shape 16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Shape 16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0" name="Shape 16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ko-KR" dirty="0"/>
              <a:t>Amazon: 3.75</a:t>
            </a:r>
            <a:r>
              <a:rPr lang="ko-KR" altLang="en-US" dirty="0"/>
              <a:t>초</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79AD22B-A0D5-2645-88AD-18A7EA55EE76}"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64034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1" name="Shape 8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42049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0" name="Shape 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5313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0" name="Shape 10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170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8" name="Shape 19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649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Shape 9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8" name="Shape 9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5669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4014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Shape 14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2" name="Shape 14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844871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3561972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 name="Shape 1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We start with a fast paced nattarive that sets the stage / narrative for the problem that BOSH solves </a:t>
            </a:r>
            <a:endParaRPr/>
          </a:p>
        </p:txBody>
      </p:sp>
    </p:spTree>
    <p:extLst>
      <p:ext uri="{BB962C8B-B14F-4D97-AF65-F5344CB8AC3E}">
        <p14:creationId xmlns:p14="http://schemas.microsoft.com/office/powerpoint/2010/main" val="3011886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0000"/>
              </a:lnSpc>
              <a:spcBef>
                <a:spcPts val="0"/>
              </a:spcBef>
              <a:spcAft>
                <a:spcPts val="1000"/>
              </a:spcAft>
              <a:buNone/>
            </a:pPr>
            <a:r>
              <a:rPr lang="en" sz="1200">
                <a:solidFill>
                  <a:schemeClr val="dk1"/>
                </a:solidFill>
                <a:latin typeface="Avenir"/>
                <a:ea typeface="Avenir"/>
                <a:cs typeface="Avenir"/>
                <a:sym typeface="Avenir"/>
              </a:rPr>
              <a:t>Bosh v1 cli was written in ruby and is not covered in this workshop</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4" name="Shape 4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Shape 4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0" name="Shape 4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Instructor Only -- Shows how awesome BOSH is. Get people interested!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32092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9" name="Shape 4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6" name="Shape 4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 name="Shape 5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Optional for workshop attendees to follow along or do it themselves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2" name="Shape 5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5" name="Shape 5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10142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7" name="Shape 5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4" name="Shape 5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Shape 5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0" name="Shape 5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Shape 5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6" name="Shape 5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Shape 5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2" name="Shape 5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8" name="Shape 5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Shape 6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3" name="Shape 6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Shape 65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8" name="Shape 6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429246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Shape 6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4" name="Shape 6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0" name="Shape 6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Shape 6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6" name="Shape 6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Shape 6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9" name="Shape 6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Shape 7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3" name="Shape 7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9" name="Shape 7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8" name="Shape 7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049398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4" name="Shape 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0" name="Shape 7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7" name="Shape 7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3" name="Shape 7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9" name="Shape 7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5" name="Shape 7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Shape 7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9" name="Shape 7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Shape 7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5" name="Shape 7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59807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Shape 8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3" name="Shape 8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Shape 8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2" name="Shape 8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Shape 8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8" name="Shape 8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9" name="Shape 8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Shape 8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4" name="Shape 8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0" name="Shape 8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Shape 8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8" name="Shape 8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Shape 8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5" name="Shape 8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146588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Shape 8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9" name="Shape 88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5" name="Shape 8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Shape 9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1" name="Shape 9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7" name="Shape 9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Shape 9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3" name="Shape 9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Shape 9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9" name="Shape 9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Shape 92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5" name="Shape 9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Shape 93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1" name="Shape 9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7" name="Shape 9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Shape 9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3" name="Shape 9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 Title">
  <p:cSld name="Divider">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Shape 1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 Version 1.0</a:t>
            </a:r>
            <a:endParaRPr sz="600">
              <a:solidFill>
                <a:schemeClr val="dk1"/>
              </a:solidFill>
              <a:latin typeface="Proxima Nova"/>
              <a:ea typeface="Proxima Nova"/>
              <a:cs typeface="Proxima Nova"/>
              <a:sym typeface="Proxima Nova"/>
            </a:endParaRPr>
          </a:p>
          <a:p>
            <a:pPr marL="0" lvl="0" indent="0" rtl="0">
              <a:spcBef>
                <a:spcPts val="0"/>
              </a:spcBef>
              <a:spcAft>
                <a:spcPts val="0"/>
              </a:spcAft>
              <a:buNone/>
            </a:pPr>
            <a:endParaRPr sz="600">
              <a:solidFill>
                <a:schemeClr val="dk1"/>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 Split">
  <p:cSld name="CUSTOM_8">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 – Split w/ Image">
  <p:cSld name="CUSTOM_8_2">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roxima Nova"/>
                <a:ea typeface="Proxima Nova"/>
                <a:cs typeface="Proxima Nova"/>
                <a:sym typeface="Proxima Nova"/>
              </a:rPr>
              <a:t>Cover w/ Image</a:t>
            </a:r>
            <a:endParaRPr sz="1000">
              <a:solidFill>
                <a:schemeClr val="dk1"/>
              </a:solidFill>
              <a:latin typeface="Proxima Nova"/>
              <a:ea typeface="Proxima Nova"/>
              <a:cs typeface="Proxima Nova"/>
              <a:sym typeface="Proxima Nova"/>
            </a:endParaRP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 Columns">
  <p:cSld name="CUSTOM_8_1">
    <p:spTree>
      <p:nvGrpSpPr>
        <p:cNvPr id="1" name="Shape 147"/>
        <p:cNvGrpSpPr/>
        <p:nvPr/>
      </p:nvGrpSpPr>
      <p:grpSpPr>
        <a:xfrm>
          <a:off x="0" y="0"/>
          <a:ext cx="0" cy="0"/>
          <a:chOff x="0" y="0"/>
          <a:chExt cx="0" cy="0"/>
        </a:xfrm>
      </p:grpSpPr>
      <p:grpSp>
        <p:nvGrpSpPr>
          <p:cNvPr id="148" name="Shape 148"/>
          <p:cNvGrpSpPr/>
          <p:nvPr/>
        </p:nvGrpSpPr>
        <p:grpSpPr>
          <a:xfrm>
            <a:off x="287525" y="4854556"/>
            <a:ext cx="634914" cy="148716"/>
            <a:chOff x="1841475" y="2392725"/>
            <a:chExt cx="3928925" cy="920275"/>
          </a:xfrm>
        </p:grpSpPr>
        <p:sp>
          <p:nvSpPr>
            <p:cNvPr id="149" name="Shape 14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7" name="Shape 15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Shape 15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Shape 159"/>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Shape 160"/>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Shape 161"/>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Shape 162"/>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marL="0" lvl="0" indent="0" rtl="0">
              <a:lnSpc>
                <a:spcPct val="110000"/>
              </a:lnSpc>
              <a:spcBef>
                <a:spcPts val="0"/>
              </a:spcBef>
              <a:spcAft>
                <a:spcPts val="1000"/>
              </a:spcAft>
              <a:buNone/>
            </a:pPr>
            <a:endParaRPr sz="1100">
              <a:solidFill>
                <a:schemeClr val="dk1"/>
              </a:solidFill>
              <a:latin typeface="Proxima Nova"/>
              <a:ea typeface="Proxima Nova"/>
              <a:cs typeface="Proxima Nova"/>
              <a:sym typeface="Proxima Nova"/>
            </a:endParaRPr>
          </a:p>
        </p:txBody>
      </p:sp>
      <p:sp>
        <p:nvSpPr>
          <p:cNvPr id="163" name="Shape 16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Shape 164"/>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Shape 165"/>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grpSp>
        <p:nvGrpSpPr>
          <p:cNvPr id="187" name="Shape 187"/>
          <p:cNvGrpSpPr/>
          <p:nvPr/>
        </p:nvGrpSpPr>
        <p:grpSpPr>
          <a:xfrm>
            <a:off x="287525" y="4854557"/>
            <a:ext cx="634918" cy="148733"/>
            <a:chOff x="1841475" y="2392725"/>
            <a:chExt cx="3928950" cy="920375"/>
          </a:xfrm>
        </p:grpSpPr>
        <p:sp>
          <p:nvSpPr>
            <p:cNvPr id="188" name="Shape 188"/>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89" name="Shape 189"/>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0" name="Shape 190"/>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1" name="Shape 191"/>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2" name="Shape 192"/>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3" name="Shape 193"/>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4" name="Shape 194"/>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5" name="Shape 195"/>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96" name="Shape 19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452162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2"/>
        </a:solidFill>
        <a:effectLst/>
      </p:bgPr>
    </p:bg>
    <p:spTree>
      <p:nvGrpSpPr>
        <p:cNvPr id="1" name="Shape 6"/>
        <p:cNvGrpSpPr/>
        <p:nvPr/>
      </p:nvGrpSpPr>
      <p:grpSpPr>
        <a:xfrm>
          <a:off x="0" y="0"/>
          <a:ext cx="0" cy="0"/>
          <a:chOff x="0" y="0"/>
          <a:chExt cx="0" cy="0"/>
        </a:xfrm>
      </p:grpSpPr>
      <p:pic>
        <p:nvPicPr>
          <p:cNvPr id="7" name="Shape 7" descr="Process-Pairing-London-01.jpg"/>
          <p:cNvPicPr preferRelativeResize="0"/>
          <p:nvPr/>
        </p:nvPicPr>
        <p:blipFill rotWithShape="1">
          <a:blip r:embed="rId2">
            <a:alphaModFix/>
          </a:blip>
          <a:srcRect l="-9184" t="1905" r="8367" b="13798"/>
          <a:stretch/>
        </p:blipFill>
        <p:spPr>
          <a:xfrm>
            <a:off x="-72000" y="-24"/>
            <a:ext cx="92160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pic>
        <p:nvPicPr>
          <p:cNvPr id="9" name="Shape 9" descr="Pivotal White RGB.eps"/>
          <p:cNvPicPr preferRelativeResize="0"/>
          <p:nvPr/>
        </p:nvPicPr>
        <p:blipFill rotWithShape="1">
          <a:blip r:embed="rId3">
            <a:alphaModFix/>
          </a:blip>
          <a:srcRect/>
          <a:stretch/>
        </p:blipFill>
        <p:spPr>
          <a:xfrm>
            <a:off x="224823" y="515478"/>
            <a:ext cx="2353800" cy="921000"/>
          </a:xfrm>
          <a:prstGeom prst="rect">
            <a:avLst/>
          </a:prstGeom>
          <a:noFill/>
          <a:ln>
            <a:noFill/>
          </a:ln>
        </p:spPr>
      </p:pic>
      <p:cxnSp>
        <p:nvCxnSpPr>
          <p:cNvPr id="10" name="Shape 10"/>
          <p:cNvCxnSpPr/>
          <p:nvPr/>
        </p:nvCxnSpPr>
        <p:spPr>
          <a:xfrm>
            <a:off x="762347" y="3110100"/>
            <a:ext cx="738900" cy="0"/>
          </a:xfrm>
          <a:prstGeom prst="straightConnector1">
            <a:avLst/>
          </a:prstGeom>
          <a:noFill/>
          <a:ln w="38100" cap="flat" cmpd="sng">
            <a:solidFill>
              <a:schemeClr val="dk1"/>
            </a:solidFill>
            <a:prstDash val="solid"/>
            <a:round/>
            <a:headEnd type="none" w="sm" len="sm"/>
            <a:tailEnd type="none" w="sm" len="sm"/>
          </a:ln>
        </p:spPr>
      </p:cxnSp>
      <p:sp>
        <p:nvSpPr>
          <p:cNvPr id="11" name="Shape 11"/>
          <p:cNvSpPr txBox="1">
            <a:spLocks noGrp="1"/>
          </p:cNvSpPr>
          <p:nvPr>
            <p:ph type="title"/>
          </p:nvPr>
        </p:nvSpPr>
        <p:spPr>
          <a:xfrm>
            <a:off x="668793" y="1737014"/>
            <a:ext cx="58548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500"/>
              <a:buFont typeface="Proxima Nova"/>
              <a:buNone/>
              <a:defRPr sz="35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title" idx="2"/>
          </p:nvPr>
        </p:nvSpPr>
        <p:spPr>
          <a:xfrm>
            <a:off x="664750" y="3306697"/>
            <a:ext cx="4278900" cy="14952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Shape 13"/>
          <p:cNvSpPr txBox="1"/>
          <p:nvPr/>
        </p:nvSpPr>
        <p:spPr>
          <a:xfrm>
            <a:off x="6402858" y="4782061"/>
            <a:ext cx="26568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accent1"/>
              </a:buClr>
              <a:buSzPts val="700"/>
              <a:buFont typeface="Proxima Nova"/>
              <a:buNone/>
            </a:pPr>
            <a:r>
              <a:rPr lang="en-US" sz="700" b="0" i="0" u="none" strike="noStrike" cap="none">
                <a:solidFill>
                  <a:schemeClr val="accent1"/>
                </a:solidFill>
                <a:latin typeface="Proxima Nova"/>
                <a:ea typeface="Proxima Nova"/>
                <a:cs typeface="Proxima Nova"/>
                <a:sym typeface="Proxima Nova"/>
              </a:rPr>
              <a:t>© Copyright 2018 Pivotal Software, Inc. All rights Reserved.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accent1"/>
              </a:solidFill>
              <a:latin typeface="Proxima Nova"/>
              <a:ea typeface="Proxima Nova"/>
              <a:cs typeface="Proxima Nova"/>
              <a:sym typeface="Proxima Nova"/>
            </a:endParaRPr>
          </a:p>
        </p:txBody>
      </p:sp>
    </p:spTree>
    <p:extLst>
      <p:ext uri="{BB962C8B-B14F-4D97-AF65-F5344CB8AC3E}">
        <p14:creationId xmlns:p14="http://schemas.microsoft.com/office/powerpoint/2010/main" val="16871523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dirty="0"/>
          </a:p>
        </p:txBody>
      </p:sp>
      <p:grpSp>
        <p:nvGrpSpPr>
          <p:cNvPr id="27" name="Shape 27"/>
          <p:cNvGrpSpPr/>
          <p:nvPr/>
        </p:nvGrpSpPr>
        <p:grpSpPr>
          <a:xfrm>
            <a:off x="287525" y="4854556"/>
            <a:ext cx="634914" cy="148716"/>
            <a:chOff x="1841475" y="2392725"/>
            <a:chExt cx="3928925" cy="920275"/>
          </a:xfrm>
        </p:grpSpPr>
        <p:sp>
          <p:nvSpPr>
            <p:cNvPr id="28" name="Shape 28"/>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Shape 29"/>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Shape 30"/>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Shape 31"/>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Shape 32"/>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Shape 33"/>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Shape 34"/>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Shape 35"/>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7" name="Shape 37"/>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38" name="Shape 38"/>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39" name="Shape 39"/>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40" name="Shape 40"/>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2772193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7 – Diagram Box">
  <p:cSld name="1_7 – Diagram Box">
    <p:bg>
      <p:bgPr>
        <a:solidFill>
          <a:srgbClr val="F3F3F3"/>
        </a:solidFill>
        <a:effectLst/>
      </p:bgPr>
    </p:bg>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192475" y="151275"/>
            <a:ext cx="8663100" cy="525410"/>
          </a:xfrm>
          <a:prstGeom prst="rect">
            <a:avLst/>
          </a:prstGeom>
          <a:solidFill>
            <a:srgbClr val="EAEAEA"/>
          </a:solid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dirty="0"/>
          </a:p>
        </p:txBody>
      </p:sp>
      <p:grpSp>
        <p:nvGrpSpPr>
          <p:cNvPr id="43" name="Shape 43"/>
          <p:cNvGrpSpPr/>
          <p:nvPr/>
        </p:nvGrpSpPr>
        <p:grpSpPr>
          <a:xfrm>
            <a:off x="287525" y="4854556"/>
            <a:ext cx="634914" cy="148716"/>
            <a:chOff x="1841475" y="2392725"/>
            <a:chExt cx="3928925" cy="920275"/>
          </a:xfrm>
        </p:grpSpPr>
        <p:sp>
          <p:nvSpPr>
            <p:cNvPr id="44" name="Shape 44"/>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Shape 45"/>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Shape 46"/>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Shape 47"/>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Shape 48"/>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Shape 49"/>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Shape 50"/>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Shape 51"/>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Shape 52"/>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 name="Shape 53"/>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54" name="Shape 54"/>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55" name="Shape 55"/>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56" name="Shape 56"/>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2140717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2500"/>
              <a:buFont typeface="Proxima Nova"/>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59" name="Shape 59"/>
          <p:cNvGrpSpPr/>
          <p:nvPr/>
        </p:nvGrpSpPr>
        <p:grpSpPr>
          <a:xfrm>
            <a:off x="287525" y="4854556"/>
            <a:ext cx="634914" cy="148716"/>
            <a:chOff x="1841475" y="2392725"/>
            <a:chExt cx="3928925" cy="920275"/>
          </a:xfrm>
        </p:grpSpPr>
        <p:sp>
          <p:nvSpPr>
            <p:cNvPr id="60" name="Shape 60"/>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Shape 61"/>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Shape 62"/>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Shape 63"/>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Shape 64"/>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Shape 65"/>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Shape 66"/>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Shape 67"/>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162022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68"/>
        <p:cNvGrpSpPr/>
        <p:nvPr/>
      </p:nvGrpSpPr>
      <p:grpSpPr>
        <a:xfrm>
          <a:off x="0" y="0"/>
          <a:ext cx="0" cy="0"/>
          <a:chOff x="0" y="0"/>
          <a:chExt cx="0" cy="0"/>
        </a:xfrm>
      </p:grpSpPr>
      <p:sp>
        <p:nvSpPr>
          <p:cNvPr id="69" name="Shape 69"/>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000"/>
              <a:buFont typeface="Proxima Nova"/>
              <a:buNone/>
            </a:pPr>
            <a:r>
              <a:rPr lang="en-US" sz="1000" b="0" i="0" u="none" strike="noStrike" cap="none">
                <a:solidFill>
                  <a:schemeClr val="dk1"/>
                </a:solidFill>
                <a:latin typeface="Proxima Nova"/>
                <a:ea typeface="Proxima Nova"/>
                <a:cs typeface="Proxima Nova"/>
                <a:sym typeface="Proxima Nova"/>
              </a:rPr>
              <a:t>Cover w/ Image</a:t>
            </a:r>
            <a:endParaRPr sz="1400" b="0" i="0" u="none" strike="noStrike" cap="none">
              <a:solidFill>
                <a:srgbClr val="000000"/>
              </a:solidFill>
              <a:latin typeface="Arial"/>
              <a:ea typeface="Arial"/>
              <a:cs typeface="Arial"/>
              <a:sym typeface="Arial"/>
            </a:endParaRPr>
          </a:p>
        </p:txBody>
      </p:sp>
      <p:cxnSp>
        <p:nvCxnSpPr>
          <p:cNvPr id="70" name="Shape 70"/>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71" name="Shape 71"/>
          <p:cNvGrpSpPr/>
          <p:nvPr/>
        </p:nvGrpSpPr>
        <p:grpSpPr>
          <a:xfrm>
            <a:off x="287525" y="4854556"/>
            <a:ext cx="634914" cy="148716"/>
            <a:chOff x="1841475" y="2392725"/>
            <a:chExt cx="3928925" cy="920275"/>
          </a:xfrm>
        </p:grpSpPr>
        <p:sp>
          <p:nvSpPr>
            <p:cNvPr id="72" name="Shape 72"/>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Shape 73"/>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Shape 74"/>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Shape 75"/>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Shape 76"/>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Shape 77"/>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Shape 78"/>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Shape 79"/>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0" name="Shape 80"/>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274010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82"/>
        <p:cNvGrpSpPr/>
        <p:nvPr/>
      </p:nvGrpSpPr>
      <p:grpSpPr>
        <a:xfrm>
          <a:off x="0" y="0"/>
          <a:ext cx="0" cy="0"/>
          <a:chOff x="0" y="0"/>
          <a:chExt cx="0" cy="0"/>
        </a:xfrm>
      </p:grpSpPr>
      <p:pic>
        <p:nvPicPr>
          <p:cNvPr id="83" name="Shape 83"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4" name="Shape 84"/>
          <p:cNvSpPr/>
          <p:nvPr/>
        </p:nvSpPr>
        <p:spPr>
          <a:xfrm>
            <a:off x="0" y="-25"/>
            <a:ext cx="9144000" cy="5143500"/>
          </a:xfrm>
          <a:prstGeom prst="rect">
            <a:avLst/>
          </a:prstGeom>
          <a:gradFill>
            <a:gsLst>
              <a:gs pos="0">
                <a:srgbClr val="1AB9A5"/>
              </a:gs>
              <a:gs pos="10000">
                <a:srgbClr val="1AB9A5"/>
              </a:gs>
              <a:gs pos="100000">
                <a:srgbClr val="1AB9A5">
                  <a:alpha val="73725"/>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85" name="Shape 85"/>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86" name="Shape 86"/>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87" name="Shape 87"/>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600"/>
              <a:buFont typeface="Proxima Nova"/>
              <a:buNone/>
            </a:pPr>
            <a:r>
              <a:rPr lang="en-US" sz="600" b="0" i="0" u="none" strike="noStrike" cap="none">
                <a:solidFill>
                  <a:schemeClr val="dk1"/>
                </a:solidFill>
                <a:latin typeface="Proxima Nova"/>
                <a:ea typeface="Proxima Nova"/>
                <a:cs typeface="Proxima Nova"/>
                <a:sym typeface="Proxima Nova"/>
              </a:rPr>
              <a:t>© Copyright 2018 Pivotal Software, Inc. All rights Reserved. Version 1.0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88" name="Shape 88"/>
          <p:cNvGrpSpPr/>
          <p:nvPr/>
        </p:nvGrpSpPr>
        <p:grpSpPr>
          <a:xfrm>
            <a:off x="634507" y="819388"/>
            <a:ext cx="1337013" cy="313170"/>
            <a:chOff x="1841475" y="2392725"/>
            <a:chExt cx="3928925" cy="920275"/>
          </a:xfrm>
        </p:grpSpPr>
        <p:sp>
          <p:nvSpPr>
            <p:cNvPr id="89" name="Shape 89"/>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Shape 90"/>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Shape 91"/>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Shape 92"/>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Shape 93"/>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Shape 94"/>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Shape 95"/>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Shape 96"/>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 name="Shape 97"/>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FFFFFF"/>
              </a:buClr>
              <a:buSzPts val="1500"/>
              <a:buFont typeface="Proxima Nova"/>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433903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Divider">
  <p:cSld name="Divider_1">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98"/>
        <p:cNvGrpSpPr/>
        <p:nvPr/>
      </p:nvGrpSpPr>
      <p:grpSpPr>
        <a:xfrm>
          <a:off x="0" y="0"/>
          <a:ext cx="0" cy="0"/>
          <a:chOff x="0" y="0"/>
          <a:chExt cx="0" cy="0"/>
        </a:xfrm>
      </p:grpSpPr>
      <p:pic>
        <p:nvPicPr>
          <p:cNvPr id="99" name="Shape 99"/>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100" name="Shape 100"/>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01" name="Shape 101"/>
          <p:cNvGrpSpPr/>
          <p:nvPr/>
        </p:nvGrpSpPr>
        <p:grpSpPr>
          <a:xfrm>
            <a:off x="287525" y="4854556"/>
            <a:ext cx="634914" cy="148716"/>
            <a:chOff x="1841475" y="2392725"/>
            <a:chExt cx="3928925" cy="920275"/>
          </a:xfrm>
        </p:grpSpPr>
        <p:sp>
          <p:nvSpPr>
            <p:cNvPr id="102" name="Shape 102"/>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Shape 103"/>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Shape 104"/>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Shape 106"/>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Shape 107"/>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Shape 108"/>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Shape 109"/>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833667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0"/>
        <p:cNvGrpSpPr/>
        <p:nvPr/>
      </p:nvGrpSpPr>
      <p:grpSpPr>
        <a:xfrm>
          <a:off x="0" y="0"/>
          <a:ext cx="0" cy="0"/>
          <a:chOff x="0" y="0"/>
          <a:chExt cx="0" cy="0"/>
        </a:xfrm>
      </p:grpSpPr>
      <p:cxnSp>
        <p:nvCxnSpPr>
          <p:cNvPr id="111" name="Shape 111"/>
          <p:cNvCxnSpPr/>
          <p:nvPr/>
        </p:nvCxnSpPr>
        <p:spPr>
          <a:xfrm>
            <a:off x="4572000"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112" name="Shape 112"/>
          <p:cNvGrpSpPr/>
          <p:nvPr/>
        </p:nvGrpSpPr>
        <p:grpSpPr>
          <a:xfrm>
            <a:off x="287525" y="4854556"/>
            <a:ext cx="634914" cy="148716"/>
            <a:chOff x="1841475" y="2392725"/>
            <a:chExt cx="3928925" cy="920275"/>
          </a:xfrm>
        </p:grpSpPr>
        <p:sp>
          <p:nvSpPr>
            <p:cNvPr id="113" name="Shape 113"/>
            <p:cNvSpPr/>
            <p:nvPr/>
          </p:nvSpPr>
          <p:spPr>
            <a:xfrm>
              <a:off x="2574175" y="2392725"/>
              <a:ext cx="139950" cy="905175"/>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p:nvPr/>
          </p:nvSpPr>
          <p:spPr>
            <a:xfrm>
              <a:off x="2816875" y="2626700"/>
              <a:ext cx="703700" cy="6863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Shape 115"/>
            <p:cNvSpPr/>
            <p:nvPr/>
          </p:nvSpPr>
          <p:spPr>
            <a:xfrm>
              <a:off x="3557125" y="2626700"/>
              <a:ext cx="614900" cy="6857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Shape 116"/>
            <p:cNvSpPr/>
            <p:nvPr/>
          </p:nvSpPr>
          <p:spPr>
            <a:xfrm>
              <a:off x="4732275" y="2617400"/>
              <a:ext cx="582350" cy="679925"/>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Shape 117"/>
            <p:cNvSpPr/>
            <p:nvPr/>
          </p:nvSpPr>
          <p:spPr>
            <a:xfrm>
              <a:off x="5448725" y="2392725"/>
              <a:ext cx="139950" cy="905175"/>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Shape 118"/>
            <p:cNvSpPr/>
            <p:nvPr/>
          </p:nvSpPr>
          <p:spPr>
            <a:xfrm>
              <a:off x="1841475" y="2392725"/>
              <a:ext cx="617775" cy="9046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Shape 119"/>
            <p:cNvSpPr/>
            <p:nvPr/>
          </p:nvSpPr>
          <p:spPr>
            <a:xfrm>
              <a:off x="4278825" y="2482125"/>
              <a:ext cx="369275" cy="814025"/>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Shape 120"/>
            <p:cNvSpPr/>
            <p:nvPr/>
          </p:nvSpPr>
          <p:spPr>
            <a:xfrm>
              <a:off x="5652525" y="3180600"/>
              <a:ext cx="117875"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 name="Shape 121"/>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cxnSp>
        <p:nvCxnSpPr>
          <p:cNvPr id="122" name="Shape 122"/>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23" name="Shape 123"/>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
        <p:nvSpPr>
          <p:cNvPr id="124" name="Shape 124"/>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marR="0" lvl="0" indent="-311150" algn="l" rtl="0">
              <a:lnSpc>
                <a:spcPct val="110000"/>
              </a:lnSpc>
              <a:spcBef>
                <a:spcPts val="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1pPr>
            <a:lvl2pPr marL="914400" marR="0" lvl="1"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2pPr>
            <a:lvl3pPr marL="1371600" marR="0" lvl="2"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3pPr>
            <a:lvl4pPr marL="1828800" marR="0" lvl="3"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4pPr>
            <a:lvl5pPr marL="2286000" marR="0" lvl="4"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5pPr>
            <a:lvl6pPr marL="2743200" marR="0" lvl="5"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6pPr>
            <a:lvl7pPr marL="3200400" marR="0" lvl="6"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7pPr>
            <a:lvl8pPr marL="3657600" marR="0" lvl="7" indent="-311150" algn="l" rtl="0">
              <a:lnSpc>
                <a:spcPct val="110000"/>
              </a:lnSpc>
              <a:spcBef>
                <a:spcPts val="1000"/>
              </a:spcBef>
              <a:spcAft>
                <a:spcPts val="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8pPr>
            <a:lvl9pPr marL="4114800" marR="0" lvl="8" indent="-311150" algn="l" rtl="0">
              <a:lnSpc>
                <a:spcPct val="110000"/>
              </a:lnSpc>
              <a:spcBef>
                <a:spcPts val="1000"/>
              </a:spcBef>
              <a:spcAft>
                <a:spcPts val="1000"/>
              </a:spcAft>
              <a:buClr>
                <a:schemeClr val="dk1"/>
              </a:buClr>
              <a:buSzPts val="1300"/>
              <a:buFont typeface="Proxima Nova"/>
              <a:buChar char="■"/>
              <a:defRPr sz="13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46287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25"/>
        <p:cNvGrpSpPr/>
        <p:nvPr/>
      </p:nvGrpSpPr>
      <p:grpSpPr>
        <a:xfrm>
          <a:off x="0" y="0"/>
          <a:ext cx="0" cy="0"/>
          <a:chOff x="0" y="0"/>
          <a:chExt cx="0" cy="0"/>
        </a:xfrm>
      </p:grpSpPr>
      <p:sp>
        <p:nvSpPr>
          <p:cNvPr id="126" name="Shape 126"/>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27" name="Shape 127"/>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28" name="Shape 128"/>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8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9" name="Shape 129"/>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818489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Page">
  <p:cSld name="Content Page">
    <p:spTree>
      <p:nvGrpSpPr>
        <p:cNvPr id="1" name="Shape 130"/>
        <p:cNvGrpSpPr/>
        <p:nvPr/>
      </p:nvGrpSpPr>
      <p:grpSpPr>
        <a:xfrm>
          <a:off x="0" y="0"/>
          <a:ext cx="0" cy="0"/>
          <a:chOff x="0" y="0"/>
          <a:chExt cx="0" cy="0"/>
        </a:xfrm>
      </p:grpSpPr>
      <p:sp>
        <p:nvSpPr>
          <p:cNvPr id="131" name="Shape 13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32" name="Shape 132"/>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33" name="Shape 133"/>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8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 name="Shape 134"/>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5" name="Shape 135"/>
          <p:cNvSpPr txBox="1">
            <a:spLocks noGrp="1"/>
          </p:cNvSpPr>
          <p:nvPr>
            <p:ph type="body" idx="2"/>
          </p:nvPr>
        </p:nvSpPr>
        <p:spPr>
          <a:xfrm>
            <a:off x="365759" y="1254125"/>
            <a:ext cx="8412600" cy="34353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300"/>
              </a:spcBef>
              <a:spcAft>
                <a:spcPts val="0"/>
              </a:spcAft>
              <a:buClr>
                <a:srgbClr val="008674"/>
              </a:buClr>
              <a:buSzPts val="2400"/>
              <a:buFont typeface="Noto Sans Symbols"/>
              <a:buChar char="▪"/>
              <a:defRPr sz="2400" b="0" i="0" u="none" strike="noStrike" cap="none">
                <a:solidFill>
                  <a:srgbClr val="595959"/>
                </a:solidFill>
                <a:latin typeface="Arial"/>
                <a:ea typeface="Arial"/>
                <a:cs typeface="Arial"/>
                <a:sym typeface="Arial"/>
              </a:defRPr>
            </a:lvl1pPr>
            <a:lvl2pPr marL="914400" marR="0" lvl="1" indent="-355600" algn="l" rtl="0">
              <a:lnSpc>
                <a:spcPct val="100000"/>
              </a:lnSpc>
              <a:spcBef>
                <a:spcPts val="300"/>
              </a:spcBef>
              <a:spcAft>
                <a:spcPts val="0"/>
              </a:spcAft>
              <a:buClr>
                <a:srgbClr val="008674"/>
              </a:buClr>
              <a:buSzPts val="2000"/>
              <a:buFont typeface="Helvetica Neue"/>
              <a:buChar char="-"/>
              <a:defRPr sz="2000" b="0" i="0" u="none" strike="noStrike" cap="none">
                <a:solidFill>
                  <a:srgbClr val="595959"/>
                </a:solidFill>
                <a:latin typeface="Arial"/>
                <a:ea typeface="Arial"/>
                <a:cs typeface="Arial"/>
                <a:sym typeface="Arial"/>
              </a:defRPr>
            </a:lvl2pPr>
            <a:lvl3pPr marL="1371600" marR="0" lvl="2" indent="-330200" algn="l" rtl="0">
              <a:lnSpc>
                <a:spcPct val="100000"/>
              </a:lnSpc>
              <a:spcBef>
                <a:spcPts val="300"/>
              </a:spcBef>
              <a:spcAft>
                <a:spcPts val="0"/>
              </a:spcAft>
              <a:buClr>
                <a:srgbClr val="008674"/>
              </a:buClr>
              <a:buSzPts val="1600"/>
              <a:buFont typeface="Arial"/>
              <a:buChar char="•"/>
              <a:defRPr sz="1600" b="0" i="0" u="none" strike="noStrike" cap="none">
                <a:solidFill>
                  <a:srgbClr val="595959"/>
                </a:solidFill>
                <a:latin typeface="Arial"/>
                <a:ea typeface="Arial"/>
                <a:cs typeface="Arial"/>
                <a:sym typeface="Arial"/>
              </a:defRPr>
            </a:lvl3pPr>
            <a:lvl4pPr marL="1828800" marR="0" lvl="3" indent="-317500" algn="l" rtl="0">
              <a:lnSpc>
                <a:spcPct val="100000"/>
              </a:lnSpc>
              <a:spcBef>
                <a:spcPts val="300"/>
              </a:spcBef>
              <a:spcAft>
                <a:spcPts val="0"/>
              </a:spcAft>
              <a:buClr>
                <a:srgbClr val="008674"/>
              </a:buClr>
              <a:buSzPts val="1400"/>
              <a:buFont typeface="Helvetica Neue"/>
              <a:buChar char="-"/>
              <a:defRPr sz="1400" b="0" i="0" u="none" strike="noStrike" cap="none">
                <a:solidFill>
                  <a:srgbClr val="595959"/>
                </a:solidFill>
                <a:latin typeface="Arial"/>
                <a:ea typeface="Arial"/>
                <a:cs typeface="Arial"/>
                <a:sym typeface="Arial"/>
              </a:defRPr>
            </a:lvl4pPr>
            <a:lvl5pPr marL="2286000" marR="0" lvl="4" indent="-317500" algn="l" rtl="0">
              <a:lnSpc>
                <a:spcPct val="100000"/>
              </a:lnSpc>
              <a:spcBef>
                <a:spcPts val="300"/>
              </a:spcBef>
              <a:spcAft>
                <a:spcPts val="0"/>
              </a:spcAft>
              <a:buClr>
                <a:srgbClr val="008674"/>
              </a:buClr>
              <a:buSzPts val="1400"/>
              <a:buFont typeface="Arial"/>
              <a:buChar char="•"/>
              <a:defRPr sz="1400" b="0" i="0" u="none" strike="noStrike" cap="none">
                <a:solidFill>
                  <a:srgbClr val="595959"/>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112359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8" name="Shape 13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39" name="Shape 1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ctr" anchorCtr="0"/>
          <a:lstStyle>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2pPr>
            <a:lvl3pPr marL="1371600" marR="0" lvl="2"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3pPr>
            <a:lvl4pPr marL="1828800" marR="0" lvl="3"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4pPr>
            <a:lvl5pPr marL="2286000" marR="0" lvl="4"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6pPr>
            <a:lvl7pPr marL="3200400" marR="0" lvl="6"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7pPr>
            <a:lvl8pPr marL="3657600" marR="0" lvl="7"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8pPr>
            <a:lvl9pPr marL="4114800" marR="0" lvl="8" indent="-304800" algn="l" rtl="0">
              <a:lnSpc>
                <a:spcPct val="100000"/>
              </a:lnSpc>
              <a:spcBef>
                <a:spcPts val="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9pPr>
          </a:lstStyle>
          <a:p>
            <a:endParaRPr/>
          </a:p>
        </p:txBody>
      </p:sp>
      <p:sp>
        <p:nvSpPr>
          <p:cNvPr id="140" name="Shape 1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48413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Title only">
  <p:cSld name="2_Title only">
    <p:spTree>
      <p:nvGrpSpPr>
        <p:cNvPr id="1" name="Shape 141"/>
        <p:cNvGrpSpPr/>
        <p:nvPr/>
      </p:nvGrpSpPr>
      <p:grpSpPr>
        <a:xfrm>
          <a:off x="0" y="0"/>
          <a:ext cx="0" cy="0"/>
          <a:chOff x="0" y="0"/>
          <a:chExt cx="0" cy="0"/>
        </a:xfrm>
      </p:grpSpPr>
      <p:sp>
        <p:nvSpPr>
          <p:cNvPr id="142" name="Shape 142"/>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43" name="Shape 143"/>
          <p:cNvPicPr preferRelativeResize="0"/>
          <p:nvPr/>
        </p:nvPicPr>
        <p:blipFill rotWithShape="1">
          <a:blip r:embed="rId2">
            <a:alphaModFix/>
          </a:blip>
          <a:srcRect/>
          <a:stretch/>
        </p:blipFill>
        <p:spPr>
          <a:xfrm>
            <a:off x="8272778" y="4855076"/>
            <a:ext cx="731400" cy="171300"/>
          </a:xfrm>
          <a:prstGeom prst="rect">
            <a:avLst/>
          </a:prstGeom>
          <a:noFill/>
          <a:ln>
            <a:noFill/>
          </a:ln>
        </p:spPr>
      </p:pic>
      <p:sp>
        <p:nvSpPr>
          <p:cNvPr id="144" name="Shape 144"/>
          <p:cNvSpPr txBox="1">
            <a:spLocks noGrp="1"/>
          </p:cNvSpPr>
          <p:nvPr>
            <p:ph type="subTitle" idx="1"/>
          </p:nvPr>
        </p:nvSpPr>
        <p:spPr>
          <a:xfrm>
            <a:off x="365761" y="624700"/>
            <a:ext cx="8412600"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8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title"/>
          </p:nvPr>
        </p:nvSpPr>
        <p:spPr>
          <a:xfrm>
            <a:off x="365760" y="169550"/>
            <a:ext cx="8412600" cy="5421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accent1"/>
              </a:buClr>
              <a:buSzPts val="2800"/>
              <a:buFont typeface="Arial"/>
              <a:buNone/>
              <a:defRPr sz="28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6365529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age - multiple levels 1">
  <p:cSld name="Main page - multiple levels 1">
    <p:spTree>
      <p:nvGrpSpPr>
        <p:cNvPr id="1" name="Shape 146"/>
        <p:cNvGrpSpPr/>
        <p:nvPr/>
      </p:nvGrpSpPr>
      <p:grpSpPr>
        <a:xfrm>
          <a:off x="0" y="0"/>
          <a:ext cx="0" cy="0"/>
          <a:chOff x="0" y="0"/>
          <a:chExt cx="0" cy="0"/>
        </a:xfrm>
      </p:grpSpPr>
      <p:sp>
        <p:nvSpPr>
          <p:cNvPr id="147" name="Shape 147"/>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48" name="Shape 148"/>
          <p:cNvPicPr preferRelativeResize="0"/>
          <p:nvPr/>
        </p:nvPicPr>
        <p:blipFill rotWithShape="1">
          <a:blip r:embed="rId2">
            <a:alphaModFix/>
          </a:blip>
          <a:srcRect/>
          <a:stretch/>
        </p:blipFill>
        <p:spPr>
          <a:xfrm>
            <a:off x="8272779" y="4855076"/>
            <a:ext cx="731400" cy="171300"/>
          </a:xfrm>
          <a:prstGeom prst="rect">
            <a:avLst/>
          </a:prstGeom>
          <a:noFill/>
          <a:ln>
            <a:noFill/>
          </a:ln>
        </p:spPr>
      </p:pic>
      <p:sp>
        <p:nvSpPr>
          <p:cNvPr id="149" name="Shape 149"/>
          <p:cNvSpPr txBox="1">
            <a:spLocks noGrp="1"/>
          </p:cNvSpPr>
          <p:nvPr>
            <p:ph type="subTitle" idx="1"/>
          </p:nvPr>
        </p:nvSpPr>
        <p:spPr>
          <a:xfrm>
            <a:off x="137300" y="624700"/>
            <a:ext cx="9035700" cy="542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595959"/>
              </a:buClr>
              <a:buSzPts val="1800"/>
              <a:buFont typeface="Arial"/>
              <a:buNone/>
              <a:defRPr sz="1800" b="0"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0" name="Shape 150"/>
          <p:cNvSpPr txBox="1">
            <a:spLocks noGrp="1"/>
          </p:cNvSpPr>
          <p:nvPr>
            <p:ph type="title"/>
          </p:nvPr>
        </p:nvSpPr>
        <p:spPr>
          <a:xfrm>
            <a:off x="108371" y="169550"/>
            <a:ext cx="9035700" cy="5421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8774"/>
              </a:buClr>
              <a:buSzPts val="2800"/>
              <a:buFont typeface="Arial"/>
              <a:buNone/>
              <a:defRPr sz="2800" b="1" i="0" u="none" strike="noStrike" cap="none">
                <a:solidFill>
                  <a:srgbClr val="008774"/>
                </a:solidFill>
                <a:latin typeface="Arial"/>
                <a:ea typeface="Arial"/>
                <a:cs typeface="Arial"/>
                <a:sym typeface="Arial"/>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1" name="Shape 151"/>
          <p:cNvSpPr txBox="1">
            <a:spLocks noGrp="1"/>
          </p:cNvSpPr>
          <p:nvPr>
            <p:ph type="body" idx="2"/>
          </p:nvPr>
        </p:nvSpPr>
        <p:spPr>
          <a:xfrm>
            <a:off x="289150" y="1214375"/>
            <a:ext cx="7358700" cy="3231000"/>
          </a:xfrm>
          <a:prstGeom prst="rect">
            <a:avLst/>
          </a:prstGeom>
          <a:noFill/>
          <a:ln>
            <a:noFill/>
          </a:ln>
        </p:spPr>
        <p:txBody>
          <a:bodyPr spcFirstLastPara="1" wrap="square" lIns="91425" tIns="91425" rIns="91425" bIns="91425" anchor="t" anchorCtr="0"/>
          <a:lstStyle>
            <a:lvl1pPr marL="457200" marR="0" lvl="0" indent="-330200" algn="l" rtl="0">
              <a:lnSpc>
                <a:spcPct val="115000"/>
              </a:lnSpc>
              <a:spcBef>
                <a:spcPts val="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1pPr>
            <a:lvl2pPr marL="914400" marR="0" lvl="1"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3pPr>
            <a:lvl4pPr marL="1828800" marR="0" lvl="3"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4pPr>
            <a:lvl5pPr marL="2286000" marR="0" lvl="4"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5pPr>
            <a:lvl6pPr marL="2743200" marR="0" lvl="5"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6pPr>
            <a:lvl7pPr marL="3200400" marR="0" lvl="6"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7pPr>
            <a:lvl8pPr marL="3657600" marR="0" lvl="7"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8pPr>
            <a:lvl9pPr marL="4114800" marR="0" lvl="8" indent="-292100" algn="l" rtl="0">
              <a:lnSpc>
                <a:spcPct val="115000"/>
              </a:lnSpc>
              <a:spcBef>
                <a:spcPts val="0"/>
              </a:spcBef>
              <a:spcAft>
                <a:spcPts val="0"/>
              </a:spcAft>
              <a:buClr>
                <a:schemeClr val="dk2"/>
              </a:buClr>
              <a:buSzPts val="1000"/>
              <a:buFont typeface="Arial"/>
              <a:buChar char="■"/>
              <a:defRPr sz="1000" b="0" i="0" u="none" strike="noStrike" cap="none">
                <a:solidFill>
                  <a:schemeClr val="dk2"/>
                </a:solidFill>
                <a:latin typeface="Arial"/>
                <a:ea typeface="Arial"/>
                <a:cs typeface="Arial"/>
                <a:sym typeface="Arial"/>
              </a:defRPr>
            </a:lvl9pPr>
          </a:lstStyle>
          <a:p>
            <a:endParaRPr/>
          </a:p>
        </p:txBody>
      </p:sp>
      <p:sp>
        <p:nvSpPr>
          <p:cNvPr id="152" name="Shape 152"/>
          <p:cNvSpPr txBox="1"/>
          <p:nvPr/>
        </p:nvSpPr>
        <p:spPr>
          <a:xfrm>
            <a:off x="167107" y="5018448"/>
            <a:ext cx="22749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163"/>
              <a:buFont typeface="Arial"/>
              <a:buNone/>
            </a:pPr>
            <a:r>
              <a:rPr lang="en-US" sz="650" b="0" i="0" u="none" strike="noStrike" cap="none">
                <a:solidFill>
                  <a:srgbClr val="7F7F7F"/>
                </a:solidFill>
                <a:latin typeface="Arial"/>
                <a:ea typeface="Arial"/>
                <a:cs typeface="Arial"/>
                <a:sym typeface="Arial"/>
              </a:rPr>
              <a:t>© 2017 Pivotal Software, Inc.  All rights reserved.</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497861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 Blank logo">
  <p:cSld name="1_ Blank logo">
    <p:spTree>
      <p:nvGrpSpPr>
        <p:cNvPr id="1" name="Shape 153"/>
        <p:cNvGrpSpPr/>
        <p:nvPr/>
      </p:nvGrpSpPr>
      <p:grpSpPr>
        <a:xfrm>
          <a:off x="0" y="0"/>
          <a:ext cx="0" cy="0"/>
          <a:chOff x="0" y="0"/>
          <a:chExt cx="0" cy="0"/>
        </a:xfrm>
      </p:grpSpPr>
      <p:sp>
        <p:nvSpPr>
          <p:cNvPr id="154" name="Shape 154"/>
          <p:cNvSpPr txBox="1">
            <a:spLocks noGrp="1"/>
          </p:cNvSpPr>
          <p:nvPr>
            <p:ph type="sldNum" idx="12"/>
          </p:nvPr>
        </p:nvSpPr>
        <p:spPr>
          <a:xfrm>
            <a:off x="48247" y="4861463"/>
            <a:ext cx="373338" cy="273844"/>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1pPr>
            <a:lvl2pPr marL="0" marR="0" lvl="1"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2pPr>
            <a:lvl3pPr marL="0" marR="0" lvl="2"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3pPr>
            <a:lvl4pPr marL="0" marR="0" lvl="3"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4pPr>
            <a:lvl5pPr marL="0" marR="0" lvl="4"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5pPr>
            <a:lvl6pPr marL="0" marR="0" lvl="5"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6pPr>
            <a:lvl7pPr marL="0" marR="0" lvl="6"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7pPr>
            <a:lvl8pPr marL="0" marR="0" lvl="7"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8pPr>
            <a:lvl9pPr marL="0" marR="0" lvl="8" indent="0" algn="l" rtl="0">
              <a:lnSpc>
                <a:spcPct val="100000"/>
              </a:lnSpc>
              <a:spcBef>
                <a:spcPts val="0"/>
              </a:spcBef>
              <a:spcAft>
                <a:spcPts val="0"/>
              </a:spcAft>
              <a:buClr>
                <a:srgbClr val="A5A5A5"/>
              </a:buClr>
              <a:buSzPts val="900"/>
              <a:buFont typeface="Arial"/>
              <a:buNone/>
              <a:defRPr sz="900" b="0" i="0" u="none" strike="noStrike" cap="none">
                <a:solidFill>
                  <a:srgbClr val="A5A5A5"/>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155" name="Shape 155"/>
          <p:cNvSpPr/>
          <p:nvPr/>
        </p:nvSpPr>
        <p:spPr>
          <a:xfrm>
            <a:off x="0" y="0"/>
            <a:ext cx="9144000" cy="53993"/>
          </a:xfrm>
          <a:prstGeom prst="rect">
            <a:avLst/>
          </a:prstGeom>
          <a:solidFill>
            <a:srgbClr val="00877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Tree>
    <p:extLst>
      <p:ext uri="{BB962C8B-B14F-4D97-AF65-F5344CB8AC3E}">
        <p14:creationId xmlns:p14="http://schemas.microsoft.com/office/powerpoint/2010/main" val="11569866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 Divider 1">
  <p:cSld name="1 – Divider 1">
    <p:bg>
      <p:bgPr>
        <a:solidFill>
          <a:schemeClr val="lt2"/>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58" name="Shape 158"/>
          <p:cNvGrpSpPr/>
          <p:nvPr/>
        </p:nvGrpSpPr>
        <p:grpSpPr>
          <a:xfrm>
            <a:off x="287525" y="4854556"/>
            <a:ext cx="634914" cy="148716"/>
            <a:chOff x="1841475" y="2392725"/>
            <a:chExt cx="3928925" cy="920275"/>
          </a:xfrm>
        </p:grpSpPr>
        <p:sp>
          <p:nvSpPr>
            <p:cNvPr id="159" name="Shape 15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Shape 16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Shape 16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Shape 16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Shape 16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Shape 16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Shape 16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Shape 16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7" name="Shape 167"/>
          <p:cNvCxnSpPr/>
          <p:nvPr/>
        </p:nvCxnSpPr>
        <p:spPr>
          <a:xfrm rot="10800000">
            <a:off x="4309650" y="2255484"/>
            <a:ext cx="524700" cy="0"/>
          </a:xfrm>
          <a:prstGeom prst="straightConnector1">
            <a:avLst/>
          </a:prstGeom>
          <a:noFill/>
          <a:ln w="28575" cap="flat" cmpd="sng">
            <a:solidFill>
              <a:schemeClr val="accent6"/>
            </a:solidFill>
            <a:prstDash val="solid"/>
            <a:round/>
            <a:headEnd type="none" w="sm" len="sm"/>
            <a:tailEnd type="none" w="sm" len="sm"/>
          </a:ln>
        </p:spPr>
      </p:cxnSp>
      <p:sp>
        <p:nvSpPr>
          <p:cNvPr id="168" name="Shape 168"/>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marR="0" lvl="0" algn="ctr" rtl="0">
              <a:lnSpc>
                <a:spcPct val="110000"/>
              </a:lnSpc>
              <a:spcBef>
                <a:spcPts val="0"/>
              </a:spcBef>
              <a:spcAft>
                <a:spcPts val="0"/>
              </a:spcAft>
              <a:buClr>
                <a:srgbClr val="000000"/>
              </a:buClr>
              <a:buSzPts val="1200"/>
              <a:buFont typeface="Arial"/>
              <a:buNone/>
              <a:defRPr sz="12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52345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 – Design Grid 1">
  <p:cSld name="B – Design Grid 1">
    <p:spTree>
      <p:nvGrpSpPr>
        <p:cNvPr id="1" name="Shape 185"/>
        <p:cNvGrpSpPr/>
        <p:nvPr/>
      </p:nvGrpSpPr>
      <p:grpSpPr>
        <a:xfrm>
          <a:off x="0" y="0"/>
          <a:ext cx="0" cy="0"/>
          <a:chOff x="0" y="0"/>
          <a:chExt cx="0" cy="0"/>
        </a:xfrm>
      </p:grpSpPr>
      <p:pic>
        <p:nvPicPr>
          <p:cNvPr id="186" name="Shape 186"/>
          <p:cNvPicPr preferRelativeResize="0"/>
          <p:nvPr/>
        </p:nvPicPr>
        <p:blipFill rotWithShape="1">
          <a:blip r:embed="rId2">
            <a:alphaModFix/>
          </a:blip>
          <a:srcRect/>
          <a:stretch/>
        </p:blipFill>
        <p:spPr>
          <a:xfrm>
            <a:off x="0" y="0"/>
            <a:ext cx="9144000" cy="5143489"/>
          </a:xfrm>
          <a:prstGeom prst="rect">
            <a:avLst/>
          </a:prstGeom>
          <a:noFill/>
          <a:ln>
            <a:noFill/>
          </a:ln>
        </p:spPr>
      </p:pic>
      <p:sp>
        <p:nvSpPr>
          <p:cNvPr id="187" name="Shape 18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88" name="Shape 188"/>
          <p:cNvGrpSpPr/>
          <p:nvPr/>
        </p:nvGrpSpPr>
        <p:grpSpPr>
          <a:xfrm>
            <a:off x="287525" y="4854556"/>
            <a:ext cx="634914" cy="148716"/>
            <a:chOff x="1841475" y="2392725"/>
            <a:chExt cx="3928925" cy="920275"/>
          </a:xfrm>
        </p:grpSpPr>
        <p:sp>
          <p:nvSpPr>
            <p:cNvPr id="189" name="Shape 18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Shape 19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Shape 19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Shape 19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Shape 19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Shape 19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Shape 19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Shape 19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768934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 – Intro">
  <p:cSld name="Intro">
    <p:spTree>
      <p:nvGrpSpPr>
        <p:cNvPr id="1" name="Shape 35"/>
        <p:cNvGrpSpPr/>
        <p:nvPr/>
      </p:nvGrpSpPr>
      <p:grpSpPr>
        <a:xfrm>
          <a:off x="0" y="0"/>
          <a:ext cx="0" cy="0"/>
          <a:chOff x="0" y="0"/>
          <a:chExt cx="0" cy="0"/>
        </a:xfrm>
      </p:grpSpPr>
      <p:sp>
        <p:nvSpPr>
          <p:cNvPr id="36" name="Shape 3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Shape 3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Shape 39"/>
          <p:cNvGrpSpPr/>
          <p:nvPr/>
        </p:nvGrpSpPr>
        <p:grpSpPr>
          <a:xfrm>
            <a:off x="287525" y="4854556"/>
            <a:ext cx="634914" cy="148716"/>
            <a:chOff x="1841475" y="2392725"/>
            <a:chExt cx="3928925" cy="920275"/>
          </a:xfrm>
        </p:grpSpPr>
        <p:sp>
          <p:nvSpPr>
            <p:cNvPr id="40" name="Shape 4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48" name="Shape 4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Shape 4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Shape 50"/>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 – Night Mode 1">
  <p:cSld name="C – Night Mode 1">
    <p:bg>
      <p:bgPr>
        <a:solidFill>
          <a:schemeClr val="dk1"/>
        </a:solidFill>
        <a:effectLst/>
      </p:bgPr>
    </p:bg>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99" name="Shape 199"/>
          <p:cNvGrpSpPr/>
          <p:nvPr/>
        </p:nvGrpSpPr>
        <p:grpSpPr>
          <a:xfrm>
            <a:off x="287525" y="4854556"/>
            <a:ext cx="634914" cy="148716"/>
            <a:chOff x="1841475" y="2392725"/>
            <a:chExt cx="3928925" cy="920275"/>
          </a:xfrm>
        </p:grpSpPr>
        <p:sp>
          <p:nvSpPr>
            <p:cNvPr id="200" name="Shape 20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Shape 20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Shape 20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Shape 20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Shape 20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Shape 20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Shape 20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Shape 20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1812189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 – Title 1">
  <p:cSld name="0 – Title 1">
    <p:bg>
      <p:bgPr>
        <a:solidFill>
          <a:schemeClr val="lt2"/>
        </a:solidFill>
        <a:effectLst/>
      </p:bgPr>
    </p:bg>
    <p:spTree>
      <p:nvGrpSpPr>
        <p:cNvPr id="1" name="Shape 208"/>
        <p:cNvGrpSpPr/>
        <p:nvPr/>
      </p:nvGrpSpPr>
      <p:grpSpPr>
        <a:xfrm>
          <a:off x="0" y="0"/>
          <a:ext cx="0" cy="0"/>
          <a:chOff x="0" y="0"/>
          <a:chExt cx="0" cy="0"/>
        </a:xfrm>
      </p:grpSpPr>
      <p:pic>
        <p:nvPicPr>
          <p:cNvPr id="209" name="Shape 209" descr="SiliconValley-01.jpg"/>
          <p:cNvPicPr preferRelativeResize="0"/>
          <p:nvPr/>
        </p:nvPicPr>
        <p:blipFill rotWithShape="1">
          <a:blip r:embed="rId2">
            <a:alphaModFix/>
          </a:blip>
          <a:srcRect t="1976" r="25810" b="31254"/>
          <a:stretch/>
        </p:blipFill>
        <p:spPr>
          <a:xfrm>
            <a:off x="0" y="0"/>
            <a:ext cx="9144000" cy="5143500"/>
          </a:xfrm>
          <a:prstGeom prst="rect">
            <a:avLst/>
          </a:prstGeom>
          <a:noFill/>
          <a:ln>
            <a:noFill/>
          </a:ln>
        </p:spPr>
      </p:pic>
      <p:sp>
        <p:nvSpPr>
          <p:cNvPr id="210" name="Shape 210"/>
          <p:cNvSpPr/>
          <p:nvPr/>
        </p:nvSpPr>
        <p:spPr>
          <a:xfrm>
            <a:off x="0" y="-25"/>
            <a:ext cx="9144000" cy="5143500"/>
          </a:xfrm>
          <a:prstGeom prst="rect">
            <a:avLst/>
          </a:prstGeom>
          <a:gradFill>
            <a:gsLst>
              <a:gs pos="0">
                <a:srgbClr val="1AB9A5"/>
              </a:gs>
              <a:gs pos="10000">
                <a:srgbClr val="1AB9A5"/>
              </a:gs>
              <a:gs pos="100000">
                <a:srgbClr val="1AB9A5">
                  <a:alpha val="74117"/>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A9DBD6"/>
              </a:solidFill>
              <a:latin typeface="Arial"/>
              <a:ea typeface="Arial"/>
              <a:cs typeface="Arial"/>
              <a:sym typeface="Arial"/>
            </a:endParaRPr>
          </a:p>
        </p:txBody>
      </p:sp>
      <p:cxnSp>
        <p:nvCxnSpPr>
          <p:cNvPr id="211" name="Shape 211"/>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212" name="Shape 212"/>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4000"/>
              <a:buFont typeface="Arial"/>
              <a:buNone/>
              <a:defRPr sz="40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 name="Shape 213"/>
          <p:cNvSpPr txBox="1">
            <a:spLocks noGrp="1"/>
          </p:cNvSpPr>
          <p:nvPr>
            <p:ph type="title" idx="2"/>
          </p:nvPr>
        </p:nvSpPr>
        <p:spPr>
          <a:xfrm>
            <a:off x="523203" y="3306697"/>
            <a:ext cx="4278900" cy="1495200"/>
          </a:xfrm>
          <a:prstGeom prst="rect">
            <a:avLst/>
          </a:prstGeom>
          <a:noFill/>
          <a:ln>
            <a:noFill/>
          </a:ln>
        </p:spPr>
        <p:txBody>
          <a:bodyPr spcFirstLastPara="1" wrap="square" lIns="91425" tIns="91425" rIns="91425" bIns="91425" anchor="t" anchorCtr="0"/>
          <a:lstStyle>
            <a:lvl1pPr marR="0" lvl="0" algn="l" rtl="0">
              <a:lnSpc>
                <a:spcPct val="110000"/>
              </a:lnSpc>
              <a:spcBef>
                <a:spcPts val="0"/>
              </a:spcBef>
              <a:spcAft>
                <a:spcPts val="0"/>
              </a:spcAft>
              <a:buClr>
                <a:srgbClr val="000000"/>
              </a:buClr>
              <a:buSzPts val="1500"/>
              <a:buFont typeface="Arial"/>
              <a:buNone/>
              <a:defRPr sz="1500" b="0" i="0" u="none" strike="noStrike" cap="none">
                <a:solidFill>
                  <a:srgbClr val="FFFFFF"/>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Shape 214"/>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US" sz="600" b="0" i="0" u="none" strike="noStrike" cap="none">
                <a:solidFill>
                  <a:schemeClr val="dk1"/>
                </a:solidFill>
                <a:latin typeface="Proxima Nova"/>
                <a:ea typeface="Proxima Nova"/>
                <a:cs typeface="Proxima Nova"/>
                <a:sym typeface="Proxima Nova"/>
              </a:rPr>
              <a:t>© Copyright 2018 Pivotal Software, Inc. All rights Reserved. Version 1.0</a:t>
            </a:r>
            <a:endParaRPr sz="600" b="0" i="0" u="none" strike="noStrike" cap="none">
              <a:solidFill>
                <a:schemeClr val="dk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600"/>
              <a:buFont typeface="Arial"/>
              <a:buNone/>
            </a:pPr>
            <a:endParaRPr sz="600" b="0" i="0" u="none" strike="noStrike" cap="none">
              <a:solidFill>
                <a:schemeClr val="dk1"/>
              </a:solidFill>
              <a:latin typeface="Proxima Nova"/>
              <a:ea typeface="Proxima Nova"/>
              <a:cs typeface="Proxima Nova"/>
              <a:sym typeface="Proxima Nova"/>
            </a:endParaRPr>
          </a:p>
        </p:txBody>
      </p:sp>
      <p:grpSp>
        <p:nvGrpSpPr>
          <p:cNvPr id="215" name="Shape 215"/>
          <p:cNvGrpSpPr/>
          <p:nvPr/>
        </p:nvGrpSpPr>
        <p:grpSpPr>
          <a:xfrm>
            <a:off x="634507" y="819388"/>
            <a:ext cx="1337013" cy="313170"/>
            <a:chOff x="1841475" y="2392725"/>
            <a:chExt cx="3928925" cy="920275"/>
          </a:xfrm>
        </p:grpSpPr>
        <p:sp>
          <p:nvSpPr>
            <p:cNvPr id="216" name="Shape 21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Shape 21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Shape 21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Shape 21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Shape 22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Shape 22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Shape 22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Shape 22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3543660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 – Split w/ Image 1">
  <p:cSld name="5 – Split w/ Image 1">
    <p:spTree>
      <p:nvGrpSpPr>
        <p:cNvPr id="1" name="Shape 224"/>
        <p:cNvGrpSpPr/>
        <p:nvPr/>
      </p:nvGrpSpPr>
      <p:grpSpPr>
        <a:xfrm>
          <a:off x="0" y="0"/>
          <a:ext cx="0" cy="0"/>
          <a:chOff x="0" y="0"/>
          <a:chExt cx="0" cy="0"/>
        </a:xfrm>
      </p:grpSpPr>
      <p:sp>
        <p:nvSpPr>
          <p:cNvPr id="225" name="Shape 225"/>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Proxima Nova"/>
                <a:ea typeface="Proxima Nova"/>
                <a:cs typeface="Proxima Nova"/>
                <a:sym typeface="Proxima Nova"/>
              </a:rPr>
              <a:t>Cover w/ Image</a:t>
            </a:r>
            <a:endParaRPr sz="1000" b="0" i="0" u="none" strike="noStrike" cap="none">
              <a:solidFill>
                <a:schemeClr val="dk1"/>
              </a:solidFill>
              <a:latin typeface="Proxima Nova"/>
              <a:ea typeface="Proxima Nova"/>
              <a:cs typeface="Proxima Nova"/>
              <a:sym typeface="Proxima Nova"/>
            </a:endParaRPr>
          </a:p>
        </p:txBody>
      </p:sp>
      <p:cxnSp>
        <p:nvCxnSpPr>
          <p:cNvPr id="226" name="Shape 226"/>
          <p:cNvCxnSpPr/>
          <p:nvPr/>
        </p:nvCxnSpPr>
        <p:spPr>
          <a:xfrm>
            <a:off x="4572000" y="-214525"/>
            <a:ext cx="0" cy="119700"/>
          </a:xfrm>
          <a:prstGeom prst="straightConnector1">
            <a:avLst/>
          </a:prstGeom>
          <a:noFill/>
          <a:ln w="9525" cap="flat" cmpd="sng">
            <a:solidFill>
              <a:srgbClr val="D9D9D9"/>
            </a:solidFill>
            <a:prstDash val="solid"/>
            <a:round/>
            <a:headEnd type="none" w="sm" len="sm"/>
            <a:tailEnd type="none" w="sm" len="sm"/>
          </a:ln>
        </p:spPr>
      </p:cxnSp>
      <p:grpSp>
        <p:nvGrpSpPr>
          <p:cNvPr id="227" name="Shape 227"/>
          <p:cNvGrpSpPr/>
          <p:nvPr/>
        </p:nvGrpSpPr>
        <p:grpSpPr>
          <a:xfrm>
            <a:off x="287525" y="4854556"/>
            <a:ext cx="634914" cy="148716"/>
            <a:chOff x="1841475" y="2392725"/>
            <a:chExt cx="3928925" cy="920275"/>
          </a:xfrm>
        </p:grpSpPr>
        <p:sp>
          <p:nvSpPr>
            <p:cNvPr id="228" name="Shape 228"/>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Shape 229"/>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Shape 230"/>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Shape 231"/>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Shape 232"/>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Shape 233"/>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Shape 235"/>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 name="Shape 236"/>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Shape 237"/>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marR="0" lvl="0" indent="-330200" algn="l" rtl="0">
              <a:lnSpc>
                <a:spcPct val="110000"/>
              </a:lnSpc>
              <a:spcBef>
                <a:spcPts val="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1pPr>
            <a:lvl2pPr marL="914400" marR="0" lvl="1"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2pPr>
            <a:lvl3pPr marL="1371600" marR="0" lvl="2"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3pPr>
            <a:lvl4pPr marL="1828800" marR="0" lvl="3"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4pPr>
            <a:lvl5pPr marL="2286000" marR="0" lvl="4"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5pPr>
            <a:lvl6pPr marL="2743200" marR="0" lvl="5"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6pPr>
            <a:lvl7pPr marL="3200400" marR="0" lvl="6"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7pPr>
            <a:lvl8pPr marL="3657600" marR="0" lvl="7" indent="-330200" algn="l" rtl="0">
              <a:lnSpc>
                <a:spcPct val="110000"/>
              </a:lnSpc>
              <a:spcBef>
                <a:spcPts val="1000"/>
              </a:spcBef>
              <a:spcAft>
                <a:spcPts val="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8pPr>
            <a:lvl9pPr marL="4114800" marR="0" lvl="8" indent="-330200" algn="l" rtl="0">
              <a:lnSpc>
                <a:spcPct val="110000"/>
              </a:lnSpc>
              <a:spcBef>
                <a:spcPts val="1000"/>
              </a:spcBef>
              <a:spcAft>
                <a:spcPts val="1000"/>
              </a:spcAft>
              <a:buClr>
                <a:schemeClr val="dk1"/>
              </a:buClr>
              <a:buSzPts val="1600"/>
              <a:buFont typeface="Proxima Nova"/>
              <a:buChar char="■"/>
              <a:defRPr sz="16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1708200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 – Standard 3">
  <p:cSld name="3 – Standard 3">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40" name="Shape 240"/>
          <p:cNvGrpSpPr/>
          <p:nvPr/>
        </p:nvGrpSpPr>
        <p:grpSpPr>
          <a:xfrm>
            <a:off x="287525" y="4854556"/>
            <a:ext cx="634914" cy="148716"/>
            <a:chOff x="1841475" y="2392725"/>
            <a:chExt cx="3928925" cy="920275"/>
          </a:xfrm>
        </p:grpSpPr>
        <p:sp>
          <p:nvSpPr>
            <p:cNvPr id="241" name="Shape 24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Shape 24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Shape 24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Shape 24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Shape 24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Shape 24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Shape 24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Shape 24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9" name="Shape 249"/>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821507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
  <p:cSld name="Title only ">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457201" y="0"/>
            <a:ext cx="7115700" cy="676800"/>
          </a:xfrm>
          <a:prstGeom prst="rect">
            <a:avLst/>
          </a:prstGeom>
          <a:noFill/>
          <a:ln>
            <a:noFill/>
          </a:ln>
        </p:spPr>
        <p:txBody>
          <a:bodyPr spcFirstLastPara="1" wrap="square" lIns="91425" tIns="91425" rIns="91425" bIns="91425" anchor="ctr" anchorCtr="0"/>
          <a:lstStyle>
            <a:lvl1pPr marR="0" lvl="0" algn="l" rtl="0">
              <a:lnSpc>
                <a:spcPct val="114285"/>
              </a:lnSpc>
              <a:spcBef>
                <a:spcPts val="0"/>
              </a:spcBef>
              <a:spcAft>
                <a:spcPts val="0"/>
              </a:spcAft>
              <a:buClr>
                <a:srgbClr val="000000"/>
              </a:buClr>
              <a:buSzPts val="1400"/>
              <a:buFont typeface="Arial"/>
              <a:buNone/>
              <a:defRPr sz="2100" b="0" i="0" u="none" strike="noStrike" cap="none">
                <a:solidFill>
                  <a:schemeClr val="lt1"/>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Ubuntu"/>
                <a:ea typeface="Ubuntu"/>
                <a:cs typeface="Ubuntu"/>
                <a:sym typeface="Ubuntu"/>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Ubuntu"/>
                <a:ea typeface="Ubuntu"/>
                <a:cs typeface="Ubuntu"/>
                <a:sym typeface="Ubuntu"/>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Ubuntu"/>
                <a:ea typeface="Ubuntu"/>
                <a:cs typeface="Ubuntu"/>
                <a:sym typeface="Ubuntu"/>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Ubuntu"/>
                <a:ea typeface="Ubuntu"/>
                <a:cs typeface="Ubuntu"/>
                <a:sym typeface="Ubuntu"/>
              </a:defRPr>
            </a:lvl5pPr>
            <a:lvl6pPr marR="0" lvl="5"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Ubuntu"/>
                <a:ea typeface="Ubuntu"/>
                <a:cs typeface="Ubuntu"/>
                <a:sym typeface="Ubuntu"/>
              </a:defRPr>
            </a:lvl6pPr>
            <a:lvl7pPr marR="0" lvl="6"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Ubuntu"/>
                <a:ea typeface="Ubuntu"/>
                <a:cs typeface="Ubuntu"/>
                <a:sym typeface="Ubuntu"/>
              </a:defRPr>
            </a:lvl7pPr>
            <a:lvl8pPr marR="0" lvl="7"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Ubuntu"/>
                <a:ea typeface="Ubuntu"/>
                <a:cs typeface="Ubuntu"/>
                <a:sym typeface="Ubuntu"/>
              </a:defRPr>
            </a:lvl8pPr>
            <a:lvl9pPr marR="0" lvl="8" algn="l" rtl="0">
              <a:lnSpc>
                <a:spcPct val="100000"/>
              </a:lnSpc>
              <a:spcBef>
                <a:spcPts val="0"/>
              </a:spcBef>
              <a:spcAft>
                <a:spcPts val="0"/>
              </a:spcAft>
              <a:buClr>
                <a:srgbClr val="000000"/>
              </a:buClr>
              <a:buSzPts val="1400"/>
              <a:buFont typeface="Arial"/>
              <a:buNone/>
              <a:defRPr sz="2000" b="0" i="0" u="none" strike="noStrike" cap="none">
                <a:solidFill>
                  <a:schemeClr val="lt1"/>
                </a:solidFill>
                <a:latin typeface="Ubuntu"/>
                <a:ea typeface="Ubuntu"/>
                <a:cs typeface="Ubuntu"/>
                <a:sym typeface="Ubuntu"/>
              </a:defRPr>
            </a:lvl9pPr>
          </a:lstStyle>
          <a:p>
            <a:endParaRPr/>
          </a:p>
        </p:txBody>
      </p:sp>
      <p:sp>
        <p:nvSpPr>
          <p:cNvPr id="252" name="Shape 252"/>
          <p:cNvSpPr txBox="1">
            <a:spLocks noGrp="1"/>
          </p:cNvSpPr>
          <p:nvPr>
            <p:ph type="sldNum" idx="12"/>
          </p:nvPr>
        </p:nvSpPr>
        <p:spPr>
          <a:xfrm>
            <a:off x="8164630" y="4754325"/>
            <a:ext cx="513900" cy="27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BFBFBF"/>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BFBFBF"/>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BFBFBF"/>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BFBFBF"/>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BFBFBF"/>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BFBFBF"/>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BFBFBF"/>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BFBFBF"/>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BFBFB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553584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7 – Diagram Box">
  <p:cSld name="1_7 – Diagram Box">
    <p:bg>
      <p:bgPr>
        <a:solidFill>
          <a:srgbClr val="F3F3F3"/>
        </a:solidFill>
        <a:effectLst/>
      </p:bgPr>
    </p:bg>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500"/>
              <a:buFont typeface="Arial"/>
              <a:buNone/>
              <a:defRPr sz="2500" b="1"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55" name="Shape 255"/>
          <p:cNvGrpSpPr/>
          <p:nvPr/>
        </p:nvGrpSpPr>
        <p:grpSpPr>
          <a:xfrm>
            <a:off x="287525" y="4854556"/>
            <a:ext cx="634914" cy="148716"/>
            <a:chOff x="1841475" y="2392725"/>
            <a:chExt cx="3928925" cy="920275"/>
          </a:xfrm>
        </p:grpSpPr>
        <p:sp>
          <p:nvSpPr>
            <p:cNvPr id="256" name="Shape 256"/>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Shape 257"/>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Shape 258"/>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Shape 259"/>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Shape 260"/>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Shape 261"/>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Shape 262"/>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Shape 263"/>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Shape 264"/>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5" name="Shape 265"/>
          <p:cNvCxnSpPr/>
          <p:nvPr/>
        </p:nvCxnSpPr>
        <p:spPr>
          <a:xfrm>
            <a:off x="8855561"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66" name="Shape 266"/>
          <p:cNvCxnSpPr/>
          <p:nvPr/>
        </p:nvCxnSpPr>
        <p:spPr>
          <a:xfrm>
            <a:off x="287536" y="-214525"/>
            <a:ext cx="0" cy="119700"/>
          </a:xfrm>
          <a:prstGeom prst="straightConnector1">
            <a:avLst/>
          </a:prstGeom>
          <a:noFill/>
          <a:ln w="9525" cap="flat" cmpd="sng">
            <a:solidFill>
              <a:srgbClr val="D9D9D9"/>
            </a:solidFill>
            <a:prstDash val="solid"/>
            <a:round/>
            <a:headEnd type="none" w="sm" len="sm"/>
            <a:tailEnd type="none" w="sm" len="sm"/>
          </a:ln>
        </p:spPr>
      </p:cxnSp>
      <p:cxnSp>
        <p:nvCxnSpPr>
          <p:cNvPr id="267" name="Shape 267"/>
          <p:cNvCxnSpPr/>
          <p:nvPr/>
        </p:nvCxnSpPr>
        <p:spPr>
          <a:xfrm rot="10800000">
            <a:off x="-228600" y="923925"/>
            <a:ext cx="114300" cy="0"/>
          </a:xfrm>
          <a:prstGeom prst="straightConnector1">
            <a:avLst/>
          </a:prstGeom>
          <a:noFill/>
          <a:ln w="9525" cap="flat" cmpd="sng">
            <a:solidFill>
              <a:srgbClr val="D9D9D9"/>
            </a:solidFill>
            <a:prstDash val="solid"/>
            <a:round/>
            <a:headEnd type="none" w="sm" len="sm"/>
            <a:tailEnd type="none" w="sm" len="sm"/>
          </a:ln>
        </p:spPr>
      </p:cxnSp>
      <p:cxnSp>
        <p:nvCxnSpPr>
          <p:cNvPr id="268" name="Shape 268"/>
          <p:cNvCxnSpPr/>
          <p:nvPr/>
        </p:nvCxnSpPr>
        <p:spPr>
          <a:xfrm rot="10800000">
            <a:off x="-228600" y="4669500"/>
            <a:ext cx="114300" cy="0"/>
          </a:xfrm>
          <a:prstGeom prst="straightConnector1">
            <a:avLst/>
          </a:prstGeom>
          <a:noFill/>
          <a:ln w="9525" cap="flat" cmpd="sng">
            <a:solidFill>
              <a:srgbClr val="D9D9D9"/>
            </a:solidFill>
            <a:prstDash val="solid"/>
            <a:round/>
            <a:headEnd type="none" w="sm" len="sm"/>
            <a:tailEnd type="none" w="sm" len="sm"/>
          </a:ln>
        </p:spPr>
      </p:cxnSp>
    </p:spTree>
    <p:extLst>
      <p:ext uri="{BB962C8B-B14F-4D97-AF65-F5344CB8AC3E}">
        <p14:creationId xmlns:p14="http://schemas.microsoft.com/office/powerpoint/2010/main" val="27623729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628650" y="274637"/>
            <a:ext cx="7886700" cy="993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Calibri"/>
              <a:buNone/>
              <a:defRPr sz="4400" b="0" i="0" u="none" strike="noStrike" cap="none">
                <a:solidFill>
                  <a:srgbClr val="000000"/>
                </a:solidFill>
                <a:latin typeface="Calibri"/>
                <a:ea typeface="Calibri"/>
                <a:cs typeface="Calibri"/>
                <a:sym typeface="Calibri"/>
              </a:defRPr>
            </a:lvl1pPr>
            <a:lvl2pPr marR="0" lvl="1" algn="l" rtl="0">
              <a:lnSpc>
                <a:spcPct val="9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2pPr>
            <a:lvl3pPr marR="0" lvl="2" algn="l" rtl="0">
              <a:lnSpc>
                <a:spcPct val="9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3pPr>
            <a:lvl4pPr marR="0" lvl="3" algn="l" rtl="0">
              <a:lnSpc>
                <a:spcPct val="9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4pPr>
            <a:lvl5pPr marR="0" lvl="4" algn="l" rtl="0">
              <a:lnSpc>
                <a:spcPct val="9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5pPr>
            <a:lvl6pPr marR="0" lvl="5" algn="l" rtl="0">
              <a:lnSpc>
                <a:spcPct val="9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6pPr>
            <a:lvl7pPr marR="0" lvl="6" algn="l" rtl="0">
              <a:lnSpc>
                <a:spcPct val="9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7pPr>
            <a:lvl8pPr marR="0" lvl="7" algn="l" rtl="0">
              <a:lnSpc>
                <a:spcPct val="9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8pPr>
            <a:lvl9pPr marR="0" lvl="8" algn="l" rtl="0">
              <a:lnSpc>
                <a:spcPct val="9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9pPr>
          </a:lstStyle>
          <a:p>
            <a:endParaRPr/>
          </a:p>
        </p:txBody>
      </p:sp>
      <p:sp>
        <p:nvSpPr>
          <p:cNvPr id="271" name="Shape 271"/>
          <p:cNvSpPr txBox="1">
            <a:spLocks noGrp="1"/>
          </p:cNvSpPr>
          <p:nvPr>
            <p:ph type="body" idx="1"/>
          </p:nvPr>
        </p:nvSpPr>
        <p:spPr>
          <a:xfrm>
            <a:off x="628650" y="1370012"/>
            <a:ext cx="7886700" cy="32622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1pPr>
            <a:lvl2pPr marL="914400" marR="0" lvl="1"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2pPr>
            <a:lvl3pPr marL="1371600" marR="0" lvl="2"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3pPr>
            <a:lvl4pPr marL="1828800" marR="0" lvl="3"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4pPr>
            <a:lvl5pPr marL="2286000" marR="0" lvl="4" indent="-406400" algn="l" rtl="0">
              <a:lnSpc>
                <a:spcPct val="90000"/>
              </a:lnSpc>
              <a:spcBef>
                <a:spcPts val="1000"/>
              </a:spcBef>
              <a:spcAft>
                <a:spcPts val="0"/>
              </a:spcAft>
              <a:buClr>
                <a:srgbClr val="000000"/>
              </a:buClr>
              <a:buSzPts val="2800"/>
              <a:buFont typeface="Arial"/>
              <a:buChar char="•"/>
              <a:defRPr sz="2800" b="0" i="0" u="none" strike="noStrike" cap="none">
                <a:solidFill>
                  <a:srgbClr val="000000"/>
                </a:solidFill>
                <a:latin typeface="Calibri"/>
                <a:ea typeface="Calibri"/>
                <a:cs typeface="Calibri"/>
                <a:sym typeface="Calibri"/>
              </a:defRPr>
            </a:lvl5pPr>
            <a:lvl6pPr marL="2743200" marR="0" lvl="5"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rgbClr val="000000"/>
                </a:solidFill>
                <a:latin typeface="Arial"/>
                <a:ea typeface="Arial"/>
                <a:cs typeface="Arial"/>
                <a:sym typeface="Arial"/>
              </a:defRPr>
            </a:lvl6pPr>
            <a:lvl7pPr marL="3200400" marR="0" lvl="6"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rgbClr val="000000"/>
                </a:solidFill>
                <a:latin typeface="Arial"/>
                <a:ea typeface="Arial"/>
                <a:cs typeface="Arial"/>
                <a:sym typeface="Arial"/>
              </a:defRPr>
            </a:lvl7pPr>
            <a:lvl8pPr marL="3657600" marR="0" lvl="7"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rgbClr val="000000"/>
                </a:solidFill>
                <a:latin typeface="Arial"/>
                <a:ea typeface="Arial"/>
                <a:cs typeface="Arial"/>
                <a:sym typeface="Arial"/>
              </a:defRPr>
            </a:lvl8pPr>
            <a:lvl9pPr marL="4114800" marR="0" lvl="8" indent="-381000" algn="l" rtl="0">
              <a:lnSpc>
                <a:spcPct val="100000"/>
              </a:lnSpc>
              <a:spcBef>
                <a:spcPts val="1200"/>
              </a:spcBef>
              <a:spcAft>
                <a:spcPts val="0"/>
              </a:spcAft>
              <a:buClr>
                <a:schemeClr val="accent1"/>
              </a:buClr>
              <a:buSzPts val="2400"/>
              <a:buFont typeface="Noto Sans Symbols"/>
              <a:buChar char="●"/>
              <a:defRPr sz="2400" b="0" i="0" u="none" strike="noStrike" cap="none">
                <a:solidFill>
                  <a:srgbClr val="000000"/>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241693" y="4769960"/>
            <a:ext cx="273600" cy="2691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3841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C – Night Mode">
    <p:bg>
      <p:bgPr>
        <a:solidFill>
          <a:schemeClr val="dk1"/>
        </a:solidFill>
        <a:effectLst/>
      </p:bgPr>
    </p:bg>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192475" y="151275"/>
            <a:ext cx="8663100" cy="393900"/>
          </a:xfrm>
          <a:prstGeom prst="rect">
            <a:avLst/>
          </a:prstGeom>
          <a:noFill/>
          <a:ln>
            <a:noFill/>
          </a:ln>
        </p:spPr>
        <p:txBody>
          <a:bodyPr wrap="square" lIns="91425" tIns="91425" rIns="91425" bIns="91425" anchor="t" anchorCtr="0"/>
          <a:lstStyle>
            <a:lvl1pPr lvl="0" rtl="0">
              <a:spcBef>
                <a:spcPts val="0"/>
              </a:spcBef>
              <a:buNone/>
              <a:defRPr sz="2500" b="1">
                <a:solidFill>
                  <a:srgbClr val="FFFFFF"/>
                </a:solidFill>
                <a:latin typeface="Proxima Nova"/>
                <a:ea typeface="Proxima Nova"/>
                <a:cs typeface="Proxima Nova"/>
                <a:sym typeface="Proxima Nova"/>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93" name="Shape 93"/>
          <p:cNvGrpSpPr/>
          <p:nvPr/>
        </p:nvGrpSpPr>
        <p:grpSpPr>
          <a:xfrm>
            <a:off x="287525" y="4854556"/>
            <a:ext cx="634914" cy="148716"/>
            <a:chOff x="1841475" y="2392725"/>
            <a:chExt cx="3928925" cy="920275"/>
          </a:xfrm>
        </p:grpSpPr>
        <p:sp>
          <p:nvSpPr>
            <p:cNvPr id="94" name="Shape 9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95" name="Shape 9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96" name="Shape 9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98" name="Shape 9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99" name="Shape 9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00" name="Shape 10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01" name="Shape 10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wrap="square"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657075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10"/>
        <p:cNvGrpSpPr/>
        <p:nvPr/>
      </p:nvGrpSpPr>
      <p:grpSpPr>
        <a:xfrm>
          <a:off x="0" y="0"/>
          <a:ext cx="0" cy="0"/>
          <a:chOff x="0" y="0"/>
          <a:chExt cx="0" cy="0"/>
        </a:xfrm>
      </p:grpSpPr>
      <p:sp>
        <p:nvSpPr>
          <p:cNvPr id="11" name="Shape 11"/>
          <p:cNvSpPr/>
          <p:nvPr/>
        </p:nvSpPr>
        <p:spPr>
          <a:xfrm>
            <a:off x="-7050" y="2"/>
            <a:ext cx="9158100" cy="5143499"/>
          </a:xfrm>
          <a:prstGeom prst="rect">
            <a:avLst/>
          </a:prstGeom>
          <a:solidFill>
            <a:srgbClr val="23323D"/>
          </a:solidFill>
          <a:ln>
            <a:noFill/>
          </a:ln>
        </p:spPr>
        <p:txBody>
          <a:bodyPr spcFirstLastPara="1" wrap="square" lIns="91423" tIns="45693" rIns="91423" bIns="45693" anchor="ctr" anchorCtr="0">
            <a:noAutofit/>
          </a:bodyPr>
          <a:lstStyle/>
          <a:p>
            <a:pPr algn="ctr"/>
            <a:endParaRPr sz="1800">
              <a:solidFill>
                <a:srgbClr val="FFFFFF"/>
              </a:solidFill>
            </a:endParaRPr>
          </a:p>
        </p:txBody>
      </p:sp>
      <p:sp>
        <p:nvSpPr>
          <p:cNvPr id="12" name="Shape 12"/>
          <p:cNvSpPr txBox="1">
            <a:spLocks noGrp="1"/>
          </p:cNvSpPr>
          <p:nvPr>
            <p:ph type="sldNum" idx="12"/>
          </p:nvPr>
        </p:nvSpPr>
        <p:spPr>
          <a:xfrm>
            <a:off x="48248" y="4861462"/>
            <a:ext cx="726453" cy="273900"/>
          </a:xfrm>
          <a:prstGeom prst="rect">
            <a:avLst/>
          </a:prstGeom>
          <a:noFill/>
          <a:ln>
            <a:noFill/>
          </a:ln>
        </p:spPr>
        <p:txBody>
          <a:bodyPr spcFirstLastPara="1" wrap="square" lIns="68567" tIns="34274" rIns="68567" bIns="34274" anchor="t" anchorCtr="0">
            <a:noAutofit/>
          </a:bodyPr>
          <a:lstStyle>
            <a:lvl1pPr marL="0" marR="0" lvl="0" indent="0" algn="l" rtl="0">
              <a:spcBef>
                <a:spcPts val="0"/>
              </a:spcBef>
              <a:buNone/>
              <a:defRPr sz="1400" b="0" i="0" u="none" strike="noStrike" cap="none">
                <a:solidFill>
                  <a:schemeClr val="dk1"/>
                </a:solidFill>
                <a:latin typeface="Arial"/>
                <a:ea typeface="Arial"/>
                <a:cs typeface="Arial"/>
                <a:sym typeface="Arial"/>
              </a:defRPr>
            </a:lvl1pPr>
            <a:lvl2pPr marL="0" marR="0" lvl="1" indent="0" algn="l" rtl="0">
              <a:spcBef>
                <a:spcPts val="0"/>
              </a:spcBef>
              <a:buNone/>
              <a:defRPr sz="1400" b="0" i="0" u="none" strike="noStrike" cap="none">
                <a:solidFill>
                  <a:schemeClr val="dk1"/>
                </a:solidFill>
                <a:latin typeface="Arial"/>
                <a:ea typeface="Arial"/>
                <a:cs typeface="Arial"/>
                <a:sym typeface="Arial"/>
              </a:defRPr>
            </a:lvl2pPr>
            <a:lvl3pPr marL="0" marR="0" lvl="2" indent="0" algn="l" rtl="0">
              <a:spcBef>
                <a:spcPts val="0"/>
              </a:spcBef>
              <a:buNone/>
              <a:defRPr sz="1400" b="0" i="0" u="none" strike="noStrike" cap="none">
                <a:solidFill>
                  <a:schemeClr val="dk1"/>
                </a:solidFill>
                <a:latin typeface="Arial"/>
                <a:ea typeface="Arial"/>
                <a:cs typeface="Arial"/>
                <a:sym typeface="Arial"/>
              </a:defRPr>
            </a:lvl3pPr>
            <a:lvl4pPr marL="0" marR="0" lvl="3" indent="0" algn="l" rtl="0">
              <a:spcBef>
                <a:spcPts val="0"/>
              </a:spcBef>
              <a:buNone/>
              <a:defRPr sz="1400" b="0" i="0" u="none" strike="noStrike" cap="none">
                <a:solidFill>
                  <a:schemeClr val="dk1"/>
                </a:solidFill>
                <a:latin typeface="Arial"/>
                <a:ea typeface="Arial"/>
                <a:cs typeface="Arial"/>
                <a:sym typeface="Arial"/>
              </a:defRPr>
            </a:lvl4pPr>
            <a:lvl5pPr marL="0" marR="0" lvl="4" indent="0" algn="l" rtl="0">
              <a:spcBef>
                <a:spcPts val="0"/>
              </a:spcBef>
              <a:buNone/>
              <a:defRPr sz="1400" b="0" i="0" u="none" strike="noStrike" cap="none">
                <a:solidFill>
                  <a:schemeClr val="dk1"/>
                </a:solidFill>
                <a:latin typeface="Arial"/>
                <a:ea typeface="Arial"/>
                <a:cs typeface="Arial"/>
                <a:sym typeface="Arial"/>
              </a:defRPr>
            </a:lvl5pPr>
            <a:lvl6pPr marL="0" marR="0" lvl="5" indent="0" algn="l" rtl="0">
              <a:spcBef>
                <a:spcPts val="0"/>
              </a:spcBef>
              <a:buNone/>
              <a:defRPr sz="1400" b="0" i="0" u="none" strike="noStrike" cap="none">
                <a:solidFill>
                  <a:schemeClr val="dk1"/>
                </a:solidFill>
                <a:latin typeface="Arial"/>
                <a:ea typeface="Arial"/>
                <a:cs typeface="Arial"/>
                <a:sym typeface="Arial"/>
              </a:defRPr>
            </a:lvl6pPr>
            <a:lvl7pPr marL="0" marR="0" lvl="6" indent="0" algn="l" rtl="0">
              <a:spcBef>
                <a:spcPts val="0"/>
              </a:spcBef>
              <a:buNone/>
              <a:defRPr sz="1400" b="0" i="0" u="none" strike="noStrike" cap="none">
                <a:solidFill>
                  <a:schemeClr val="dk1"/>
                </a:solidFill>
                <a:latin typeface="Arial"/>
                <a:ea typeface="Arial"/>
                <a:cs typeface="Arial"/>
                <a:sym typeface="Arial"/>
              </a:defRPr>
            </a:lvl7pPr>
            <a:lvl8pPr marL="0" marR="0" lvl="7" indent="0" algn="l" rtl="0">
              <a:spcBef>
                <a:spcPts val="0"/>
              </a:spcBef>
              <a:buNone/>
              <a:defRPr sz="1400" b="0" i="0" u="none" strike="noStrike" cap="none">
                <a:solidFill>
                  <a:schemeClr val="dk1"/>
                </a:solidFill>
                <a:latin typeface="Arial"/>
                <a:ea typeface="Arial"/>
                <a:cs typeface="Arial"/>
                <a:sym typeface="Arial"/>
              </a:defRPr>
            </a:lvl8pPr>
            <a:lvl9pPr marL="0" marR="0" lvl="8" indent="0" algn="l" rtl="0">
              <a:spcBef>
                <a:spcPts val="0"/>
              </a:spcBef>
              <a:buNone/>
              <a:defRPr sz="1400" b="0" i="0" u="none" strike="noStrike" cap="none">
                <a:solidFill>
                  <a:schemeClr val="dk1"/>
                </a:solidFill>
                <a:latin typeface="Arial"/>
                <a:ea typeface="Arial"/>
                <a:cs typeface="Arial"/>
                <a:sym typeface="Arial"/>
              </a:defRPr>
            </a:lvl9pPr>
          </a:lstStyle>
          <a:p>
            <a:fld id="{00000000-1234-1234-1234-123412341234}" type="slidenum">
              <a:rPr lang="uk-UA" smtClean="0">
                <a:solidFill>
                  <a:srgbClr val="000000"/>
                </a:solidFill>
              </a:rPr>
              <a:pPr/>
              <a:t>‹#›</a:t>
            </a:fld>
            <a:endParaRPr lang="uk-UA">
              <a:solidFill>
                <a:srgbClr val="000000"/>
              </a:solidFill>
            </a:endParaRPr>
          </a:p>
        </p:txBody>
      </p:sp>
      <p:pic>
        <p:nvPicPr>
          <p:cNvPr id="13" name="Shape 13"/>
          <p:cNvPicPr preferRelativeResize="0"/>
          <p:nvPr/>
        </p:nvPicPr>
        <p:blipFill rotWithShape="1">
          <a:blip r:embed="rId2">
            <a:alphaModFix/>
          </a:blip>
          <a:srcRect/>
          <a:stretch/>
        </p:blipFill>
        <p:spPr>
          <a:xfrm>
            <a:off x="774700" y="1295400"/>
            <a:ext cx="1431300" cy="336598"/>
          </a:xfrm>
          <a:prstGeom prst="rect">
            <a:avLst/>
          </a:prstGeom>
          <a:noFill/>
          <a:ln>
            <a:noFill/>
          </a:ln>
        </p:spPr>
      </p:pic>
      <p:sp>
        <p:nvSpPr>
          <p:cNvPr id="14" name="Shape 14"/>
          <p:cNvSpPr txBox="1">
            <a:spLocks noGrp="1"/>
          </p:cNvSpPr>
          <p:nvPr>
            <p:ph type="title"/>
          </p:nvPr>
        </p:nvSpPr>
        <p:spPr>
          <a:xfrm>
            <a:off x="659045" y="1951689"/>
            <a:ext cx="7611599" cy="1026298"/>
          </a:xfrm>
          <a:prstGeom prst="rect">
            <a:avLst/>
          </a:prstGeom>
          <a:noFill/>
          <a:ln>
            <a:noFill/>
          </a:ln>
        </p:spPr>
        <p:txBody>
          <a:bodyPr spcFirstLastPara="1" wrap="square" lIns="68567" tIns="68567" rIns="68567" bIns="68567" anchor="ctr" anchorCtr="0"/>
          <a:lstStyle>
            <a:lvl1pPr marL="0" marR="0" lvl="0" indent="0" algn="l" rtl="0">
              <a:lnSpc>
                <a:spcPct val="100000"/>
              </a:lnSpc>
              <a:spcBef>
                <a:spcPts val="0"/>
              </a:spcBef>
              <a:spcAft>
                <a:spcPts val="0"/>
              </a:spcAft>
              <a:buClr>
                <a:schemeClr val="accent2"/>
              </a:buClr>
              <a:buSzPts val="1400"/>
              <a:buFont typeface="Arial"/>
              <a:buNone/>
              <a:defRPr sz="3600" b="1" i="0" u="none" strike="noStrike" cap="none">
                <a:solidFill>
                  <a:schemeClr val="accent2"/>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15" name="Shape 15"/>
          <p:cNvSpPr txBox="1">
            <a:spLocks noGrp="1"/>
          </p:cNvSpPr>
          <p:nvPr>
            <p:ph type="subTitle" idx="1"/>
          </p:nvPr>
        </p:nvSpPr>
        <p:spPr>
          <a:xfrm>
            <a:off x="657774" y="3303416"/>
            <a:ext cx="4380599" cy="383700"/>
          </a:xfrm>
          <a:prstGeom prst="rect">
            <a:avLst/>
          </a:prstGeom>
          <a:noFill/>
          <a:ln>
            <a:noFill/>
          </a:ln>
        </p:spPr>
        <p:txBody>
          <a:bodyPr spcFirstLastPara="1" wrap="square" lIns="68567" tIns="68567" rIns="68567" bIns="68567" anchor="ctr" anchorCtr="0"/>
          <a:lstStyle>
            <a:lvl1pPr marL="0" marR="0" lvl="0" indent="0" algn="l" rtl="0">
              <a:lnSpc>
                <a:spcPct val="100000"/>
              </a:lnSpc>
              <a:spcBef>
                <a:spcPts val="0"/>
              </a:spcBef>
              <a:spcAft>
                <a:spcPts val="0"/>
              </a:spcAft>
              <a:buClr>
                <a:schemeClr val="lt1"/>
              </a:buClr>
              <a:buSzPts val="1400"/>
              <a:buFont typeface="Arial"/>
              <a:buNone/>
              <a:defRPr sz="1600" b="0" i="0" u="none" strike="noStrike" cap="none">
                <a:solidFill>
                  <a:schemeClr val="lt1"/>
                </a:solidFill>
                <a:latin typeface="Arial"/>
                <a:ea typeface="Arial"/>
                <a:cs typeface="Arial"/>
                <a:sym typeface="Arial"/>
              </a:defRPr>
            </a:lvl1pPr>
            <a:lvl2pPr marL="457178" marR="0" lvl="1" indent="-951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355" marR="0" lvl="2" indent="-950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532" marR="0" lvl="3" indent="-949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709" marR="0" lvl="4" indent="-9479"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5886" marR="0" lvl="5" indent="-946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064" marR="0" lvl="6" indent="-945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240" marR="0" lvl="7" indent="-944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418" marR="0" lvl="8" indent="-943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Shape 16"/>
          <p:cNvSpPr txBox="1"/>
          <p:nvPr/>
        </p:nvSpPr>
        <p:spPr>
          <a:xfrm>
            <a:off x="48250" y="-520850"/>
            <a:ext cx="8088000" cy="383700"/>
          </a:xfrm>
          <a:prstGeom prst="rect">
            <a:avLst/>
          </a:prstGeom>
          <a:solidFill>
            <a:schemeClr val="accent6"/>
          </a:solidFill>
          <a:ln>
            <a:noFill/>
          </a:ln>
        </p:spPr>
        <p:txBody>
          <a:bodyPr spcFirstLastPara="1" wrap="square" lIns="91423" tIns="91423" rIns="91423" bIns="91423" anchor="t" anchorCtr="0">
            <a:noAutofit/>
          </a:bodyPr>
          <a:lstStyle/>
          <a:p>
            <a:pPr>
              <a:buClr>
                <a:srgbClr val="1F6FB8"/>
              </a:buClr>
            </a:pPr>
            <a:r>
              <a:rPr lang="en-US">
                <a:solidFill>
                  <a:srgbClr val="1F6FB8"/>
                </a:solidFill>
              </a:rPr>
              <a:t>background image:  960x540 pixels - send to back of slide and set to 80% transparency</a:t>
            </a:r>
            <a:endParaRPr sz="1100"/>
          </a:p>
        </p:txBody>
      </p:sp>
    </p:spTree>
    <p:extLst>
      <p:ext uri="{BB962C8B-B14F-4D97-AF65-F5344CB8AC3E}">
        <p14:creationId xmlns:p14="http://schemas.microsoft.com/office/powerpoint/2010/main" val="181059291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 Blank logo">
  <p:cSld name=" Blank logo">
    <p:spTree>
      <p:nvGrpSpPr>
        <p:cNvPr id="1" name="Shape 17"/>
        <p:cNvGrpSpPr/>
        <p:nvPr/>
      </p:nvGrpSpPr>
      <p:grpSpPr>
        <a:xfrm>
          <a:off x="0" y="0"/>
          <a:ext cx="0" cy="0"/>
          <a:chOff x="0" y="0"/>
          <a:chExt cx="0" cy="0"/>
        </a:xfrm>
      </p:grpSpPr>
      <p:sp>
        <p:nvSpPr>
          <p:cNvPr id="18" name="Shape 18"/>
          <p:cNvSpPr txBox="1">
            <a:spLocks noGrp="1"/>
          </p:cNvSpPr>
          <p:nvPr>
            <p:ph type="sldNum" idx="12"/>
          </p:nvPr>
        </p:nvSpPr>
        <p:spPr>
          <a:xfrm>
            <a:off x="48247" y="4861464"/>
            <a:ext cx="373338" cy="273844"/>
          </a:xfrm>
          <a:prstGeom prst="rect">
            <a:avLst/>
          </a:prstGeom>
          <a:noFill/>
          <a:ln>
            <a:noFill/>
          </a:ln>
        </p:spPr>
        <p:txBody>
          <a:bodyPr spcFirstLastPara="1" wrap="square" lIns="68567" tIns="34274" rIns="68567" bIns="34274" anchor="t" anchorCtr="0">
            <a:noAutofit/>
          </a:bodyPr>
          <a:lstStyle>
            <a:lvl1pPr marL="0" marR="0" lvl="0" indent="0" algn="l" rtl="0">
              <a:spcBef>
                <a:spcPts val="0"/>
              </a:spcBef>
              <a:spcAft>
                <a:spcPts val="0"/>
              </a:spcAft>
              <a:buNone/>
              <a:defRPr sz="900">
                <a:solidFill>
                  <a:srgbClr val="A5A5A5"/>
                </a:solidFill>
                <a:latin typeface="Arial"/>
                <a:ea typeface="Arial"/>
                <a:cs typeface="Arial"/>
                <a:sym typeface="Arial"/>
              </a:defRPr>
            </a:lvl1pPr>
            <a:lvl2pPr marL="0" marR="0" lvl="1" indent="0" algn="l" rtl="0">
              <a:spcBef>
                <a:spcPts val="0"/>
              </a:spcBef>
              <a:spcAft>
                <a:spcPts val="0"/>
              </a:spcAft>
              <a:buNone/>
              <a:defRPr sz="900">
                <a:solidFill>
                  <a:srgbClr val="A5A5A5"/>
                </a:solidFill>
                <a:latin typeface="Arial"/>
                <a:ea typeface="Arial"/>
                <a:cs typeface="Arial"/>
                <a:sym typeface="Arial"/>
              </a:defRPr>
            </a:lvl2pPr>
            <a:lvl3pPr marL="0" marR="0" lvl="2" indent="0" algn="l" rtl="0">
              <a:spcBef>
                <a:spcPts val="0"/>
              </a:spcBef>
              <a:spcAft>
                <a:spcPts val="0"/>
              </a:spcAft>
              <a:buNone/>
              <a:defRPr sz="900">
                <a:solidFill>
                  <a:srgbClr val="A5A5A5"/>
                </a:solidFill>
                <a:latin typeface="Arial"/>
                <a:ea typeface="Arial"/>
                <a:cs typeface="Arial"/>
                <a:sym typeface="Arial"/>
              </a:defRPr>
            </a:lvl3pPr>
            <a:lvl4pPr marL="0" marR="0" lvl="3" indent="0" algn="l" rtl="0">
              <a:spcBef>
                <a:spcPts val="0"/>
              </a:spcBef>
              <a:spcAft>
                <a:spcPts val="0"/>
              </a:spcAft>
              <a:buNone/>
              <a:defRPr sz="900">
                <a:solidFill>
                  <a:srgbClr val="A5A5A5"/>
                </a:solidFill>
                <a:latin typeface="Arial"/>
                <a:ea typeface="Arial"/>
                <a:cs typeface="Arial"/>
                <a:sym typeface="Arial"/>
              </a:defRPr>
            </a:lvl4pPr>
            <a:lvl5pPr marL="0" marR="0" lvl="4" indent="0" algn="l" rtl="0">
              <a:spcBef>
                <a:spcPts val="0"/>
              </a:spcBef>
              <a:spcAft>
                <a:spcPts val="0"/>
              </a:spcAft>
              <a:buNone/>
              <a:defRPr sz="900">
                <a:solidFill>
                  <a:srgbClr val="A5A5A5"/>
                </a:solidFill>
                <a:latin typeface="Arial"/>
                <a:ea typeface="Arial"/>
                <a:cs typeface="Arial"/>
                <a:sym typeface="Arial"/>
              </a:defRPr>
            </a:lvl5pPr>
            <a:lvl6pPr marL="0" marR="0" lvl="5" indent="0" algn="l" rtl="0">
              <a:spcBef>
                <a:spcPts val="0"/>
              </a:spcBef>
              <a:spcAft>
                <a:spcPts val="0"/>
              </a:spcAft>
              <a:buNone/>
              <a:defRPr sz="900">
                <a:solidFill>
                  <a:srgbClr val="A5A5A5"/>
                </a:solidFill>
                <a:latin typeface="Arial"/>
                <a:ea typeface="Arial"/>
                <a:cs typeface="Arial"/>
                <a:sym typeface="Arial"/>
              </a:defRPr>
            </a:lvl6pPr>
            <a:lvl7pPr marL="0" marR="0" lvl="6" indent="0" algn="l" rtl="0">
              <a:spcBef>
                <a:spcPts val="0"/>
              </a:spcBef>
              <a:spcAft>
                <a:spcPts val="0"/>
              </a:spcAft>
              <a:buNone/>
              <a:defRPr sz="900">
                <a:solidFill>
                  <a:srgbClr val="A5A5A5"/>
                </a:solidFill>
                <a:latin typeface="Arial"/>
                <a:ea typeface="Arial"/>
                <a:cs typeface="Arial"/>
                <a:sym typeface="Arial"/>
              </a:defRPr>
            </a:lvl7pPr>
            <a:lvl8pPr marL="0" marR="0" lvl="7" indent="0" algn="l" rtl="0">
              <a:spcBef>
                <a:spcPts val="0"/>
              </a:spcBef>
              <a:spcAft>
                <a:spcPts val="0"/>
              </a:spcAft>
              <a:buNone/>
              <a:defRPr sz="900">
                <a:solidFill>
                  <a:srgbClr val="A5A5A5"/>
                </a:solidFill>
                <a:latin typeface="Arial"/>
                <a:ea typeface="Arial"/>
                <a:cs typeface="Arial"/>
                <a:sym typeface="Arial"/>
              </a:defRPr>
            </a:lvl8pPr>
            <a:lvl9pPr marL="0" marR="0" lvl="8" indent="0" algn="l" rtl="0">
              <a:spcBef>
                <a:spcPts val="0"/>
              </a:spcBef>
              <a:spcAft>
                <a:spcPts val="0"/>
              </a:spcAft>
              <a:buNone/>
              <a:defRPr sz="900">
                <a:solidFill>
                  <a:srgbClr val="A5A5A5"/>
                </a:solidFill>
                <a:latin typeface="Arial"/>
                <a:ea typeface="Arial"/>
                <a:cs typeface="Arial"/>
                <a:sym typeface="Arial"/>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538460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 Blank">
  <p:cSld name="Blank">
    <p:spTree>
      <p:nvGrpSpPr>
        <p:cNvPr id="1" name="Shape 51"/>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age">
  <p:cSld name="Main Page">
    <p:spTree>
      <p:nvGrpSpPr>
        <p:cNvPr id="1" name="Shape 19"/>
        <p:cNvGrpSpPr/>
        <p:nvPr/>
      </p:nvGrpSpPr>
      <p:grpSpPr>
        <a:xfrm>
          <a:off x="0" y="0"/>
          <a:ext cx="0" cy="0"/>
          <a:chOff x="0" y="0"/>
          <a:chExt cx="0" cy="0"/>
        </a:xfrm>
      </p:grpSpPr>
      <p:sp>
        <p:nvSpPr>
          <p:cNvPr id="20" name="Shape 20"/>
          <p:cNvSpPr/>
          <p:nvPr/>
        </p:nvSpPr>
        <p:spPr>
          <a:xfrm>
            <a:off x="0" y="0"/>
            <a:ext cx="9144000" cy="53998"/>
          </a:xfrm>
          <a:prstGeom prst="rect">
            <a:avLst/>
          </a:prstGeom>
          <a:solidFill>
            <a:srgbClr val="008774"/>
          </a:solidFill>
          <a:ln>
            <a:noFill/>
          </a:ln>
        </p:spPr>
        <p:txBody>
          <a:bodyPr spcFirstLastPara="1" wrap="square" lIns="91423" tIns="45693" rIns="91423" bIns="45693" anchor="ctr" anchorCtr="0">
            <a:noAutofit/>
          </a:bodyPr>
          <a:lstStyle/>
          <a:p>
            <a:pPr algn="ctr"/>
            <a:endParaRPr sz="1800">
              <a:solidFill>
                <a:srgbClr val="FFFFFF"/>
              </a:solidFill>
            </a:endParaRPr>
          </a:p>
        </p:txBody>
      </p:sp>
      <p:pic>
        <p:nvPicPr>
          <p:cNvPr id="21" name="Shape 21" descr="pivotal_teal.png"/>
          <p:cNvPicPr preferRelativeResize="0"/>
          <p:nvPr/>
        </p:nvPicPr>
        <p:blipFill rotWithShape="1">
          <a:blip r:embed="rId2">
            <a:alphaModFix/>
          </a:blip>
          <a:srcRect/>
          <a:stretch/>
        </p:blipFill>
        <p:spPr>
          <a:xfrm>
            <a:off x="8272780" y="4855076"/>
            <a:ext cx="731399" cy="171300"/>
          </a:xfrm>
          <a:prstGeom prst="rect">
            <a:avLst/>
          </a:prstGeom>
          <a:noFill/>
          <a:ln>
            <a:noFill/>
          </a:ln>
        </p:spPr>
      </p:pic>
      <p:sp>
        <p:nvSpPr>
          <p:cNvPr id="22" name="Shape 22"/>
          <p:cNvSpPr txBox="1">
            <a:spLocks noGrp="1"/>
          </p:cNvSpPr>
          <p:nvPr>
            <p:ph type="title"/>
          </p:nvPr>
        </p:nvSpPr>
        <p:spPr>
          <a:xfrm>
            <a:off x="108372" y="169550"/>
            <a:ext cx="9035699" cy="542100"/>
          </a:xfrm>
          <a:prstGeom prst="rect">
            <a:avLst/>
          </a:prstGeom>
          <a:noFill/>
          <a:ln>
            <a:noFill/>
          </a:ln>
        </p:spPr>
        <p:txBody>
          <a:bodyPr spcFirstLastPara="1" wrap="square" lIns="68567" tIns="68567" rIns="68567" bIns="68567" anchor="ctr" anchorCtr="0"/>
          <a:lstStyle>
            <a:lvl1pPr marL="0" marR="0" lvl="0" indent="0" algn="l" rtl="0">
              <a:lnSpc>
                <a:spcPct val="100000"/>
              </a:lnSpc>
              <a:spcBef>
                <a:spcPts val="0"/>
              </a:spcBef>
              <a:spcAft>
                <a:spcPts val="0"/>
              </a:spcAft>
              <a:buClr>
                <a:schemeClr val="accent1"/>
              </a:buClr>
              <a:buSzPts val="1400"/>
              <a:buFont typeface="Arial"/>
              <a:buNone/>
              <a:defRPr sz="2800" b="1" i="0" u="none" strike="noStrike" cap="none">
                <a:solidFill>
                  <a:schemeClr val="accent1"/>
                </a:solidFill>
                <a:latin typeface="Arial"/>
                <a:ea typeface="Arial"/>
                <a:cs typeface="Arial"/>
                <a:sym typeface="Arial"/>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a:spcBef>
                <a:spcPts val="0"/>
              </a:spcBef>
              <a:spcAft>
                <a:spcPts val="0"/>
              </a:spcAft>
              <a:buSzPts val="1400"/>
              <a:buFont typeface="Arial"/>
              <a:buNone/>
              <a:defRPr sz="1800"/>
            </a:lvl9pPr>
          </a:lstStyle>
          <a:p>
            <a:endParaRPr/>
          </a:p>
        </p:txBody>
      </p:sp>
      <p:sp>
        <p:nvSpPr>
          <p:cNvPr id="23" name="Shape 23"/>
          <p:cNvSpPr txBox="1">
            <a:spLocks noGrp="1"/>
          </p:cNvSpPr>
          <p:nvPr>
            <p:ph type="body" idx="1"/>
          </p:nvPr>
        </p:nvSpPr>
        <p:spPr>
          <a:xfrm>
            <a:off x="289152" y="934571"/>
            <a:ext cx="7358699" cy="3510805"/>
          </a:xfrm>
          <a:prstGeom prst="rect">
            <a:avLst/>
          </a:prstGeom>
          <a:noFill/>
          <a:ln>
            <a:noFill/>
          </a:ln>
        </p:spPr>
        <p:txBody>
          <a:bodyPr spcFirstLastPara="1" wrap="square" lIns="68567" tIns="68567" rIns="68567" bIns="68567" anchor="t" anchorCtr="0"/>
          <a:lstStyle>
            <a:lvl1pPr marL="342892" marR="0" lvl="0" indent="-273027" algn="l" rtl="0">
              <a:lnSpc>
                <a:spcPct val="100000"/>
              </a:lnSpc>
              <a:spcBef>
                <a:spcPts val="0"/>
              </a:spcBef>
              <a:spcAft>
                <a:spcPts val="0"/>
              </a:spcAft>
              <a:buClr>
                <a:schemeClr val="dk2"/>
              </a:buClr>
              <a:buSzPts val="2133"/>
              <a:buFont typeface="Arial"/>
              <a:buChar char="●"/>
              <a:defRPr sz="1600" b="0" i="0" u="none" strike="noStrike" cap="none">
                <a:solidFill>
                  <a:schemeClr val="dk2"/>
                </a:solidFill>
                <a:latin typeface="Arial"/>
                <a:ea typeface="Arial"/>
                <a:cs typeface="Arial"/>
                <a:sym typeface="Arial"/>
              </a:defRPr>
            </a:lvl1pPr>
            <a:lvl2pPr marL="685783" marR="0" lvl="1" indent="-260360" algn="l" rtl="0">
              <a:lnSpc>
                <a:spcPct val="100000"/>
              </a:lnSpc>
              <a:spcBef>
                <a:spcPts val="0"/>
              </a:spcBef>
              <a:spcAft>
                <a:spcPts val="0"/>
              </a:spcAft>
              <a:buClr>
                <a:schemeClr val="dk2"/>
              </a:buClr>
              <a:buSzPts val="1867"/>
              <a:buFont typeface="Arial"/>
              <a:buChar char="○"/>
              <a:defRPr sz="1400" b="0" i="0" u="none" strike="noStrike" cap="none">
                <a:solidFill>
                  <a:schemeClr val="dk2"/>
                </a:solidFill>
                <a:latin typeface="Arial"/>
                <a:ea typeface="Arial"/>
                <a:cs typeface="Arial"/>
                <a:sym typeface="Arial"/>
              </a:defRPr>
            </a:lvl2pPr>
            <a:lvl3pPr marL="1028675" marR="0" lvl="2" indent="-260360" algn="l" rtl="0">
              <a:lnSpc>
                <a:spcPct val="100000"/>
              </a:lnSpc>
              <a:spcBef>
                <a:spcPts val="0"/>
              </a:spcBef>
              <a:spcAft>
                <a:spcPts val="0"/>
              </a:spcAft>
              <a:buClr>
                <a:schemeClr val="dk2"/>
              </a:buClr>
              <a:buSzPts val="1867"/>
              <a:buFont typeface="Arial"/>
              <a:buChar char="■"/>
              <a:defRPr sz="1400" b="0" i="0" u="none" strike="noStrike" cap="none">
                <a:solidFill>
                  <a:schemeClr val="dk2"/>
                </a:solidFill>
                <a:latin typeface="Arial"/>
                <a:ea typeface="Arial"/>
                <a:cs typeface="Arial"/>
                <a:sym typeface="Arial"/>
              </a:defRPr>
            </a:lvl3pPr>
            <a:lvl4pPr marL="1371566" marR="0" lvl="3" indent="-260360" algn="l" rtl="0">
              <a:lnSpc>
                <a:spcPct val="100000"/>
              </a:lnSpc>
              <a:spcBef>
                <a:spcPts val="0"/>
              </a:spcBef>
              <a:spcAft>
                <a:spcPts val="0"/>
              </a:spcAft>
              <a:buClr>
                <a:schemeClr val="dk2"/>
              </a:buClr>
              <a:buSzPts val="1867"/>
              <a:buFont typeface="Arial"/>
              <a:buChar char="●"/>
              <a:defRPr sz="1400" b="0" i="0" u="none" strike="noStrike" cap="none">
                <a:solidFill>
                  <a:schemeClr val="dk2"/>
                </a:solidFill>
                <a:latin typeface="Arial"/>
                <a:ea typeface="Arial"/>
                <a:cs typeface="Arial"/>
                <a:sym typeface="Arial"/>
              </a:defRPr>
            </a:lvl4pPr>
            <a:lvl5pPr marL="1714457" marR="0" lvl="4" indent="-260360" algn="l" rtl="0">
              <a:lnSpc>
                <a:spcPct val="100000"/>
              </a:lnSpc>
              <a:spcBef>
                <a:spcPts val="0"/>
              </a:spcBef>
              <a:spcAft>
                <a:spcPts val="0"/>
              </a:spcAft>
              <a:buClr>
                <a:schemeClr val="dk2"/>
              </a:buClr>
              <a:buSzPts val="1867"/>
              <a:buFont typeface="Arial"/>
              <a:buChar char="○"/>
              <a:defRPr sz="1400" b="0" i="0" u="none" strike="noStrike" cap="none">
                <a:solidFill>
                  <a:schemeClr val="dk2"/>
                </a:solidFill>
                <a:latin typeface="Arial"/>
                <a:ea typeface="Arial"/>
                <a:cs typeface="Arial"/>
                <a:sym typeface="Arial"/>
              </a:defRPr>
            </a:lvl5pPr>
            <a:lvl6pPr marL="2057348" marR="0" lvl="5" indent="-260360" algn="l" rtl="0">
              <a:lnSpc>
                <a:spcPct val="100000"/>
              </a:lnSpc>
              <a:spcBef>
                <a:spcPts val="0"/>
              </a:spcBef>
              <a:spcAft>
                <a:spcPts val="0"/>
              </a:spcAft>
              <a:buClr>
                <a:schemeClr val="dk2"/>
              </a:buClr>
              <a:buSzPts val="1867"/>
              <a:buFont typeface="Arial"/>
              <a:buChar char="■"/>
              <a:defRPr sz="1400" b="0" i="0" u="none" strike="noStrike" cap="none">
                <a:solidFill>
                  <a:schemeClr val="dk2"/>
                </a:solidFill>
                <a:latin typeface="Arial"/>
                <a:ea typeface="Arial"/>
                <a:cs typeface="Arial"/>
                <a:sym typeface="Arial"/>
              </a:defRPr>
            </a:lvl6pPr>
            <a:lvl7pPr marL="2400240" marR="0" lvl="6" indent="-260360" algn="l" rtl="0">
              <a:lnSpc>
                <a:spcPct val="100000"/>
              </a:lnSpc>
              <a:spcBef>
                <a:spcPts val="0"/>
              </a:spcBef>
              <a:spcAft>
                <a:spcPts val="0"/>
              </a:spcAft>
              <a:buClr>
                <a:schemeClr val="dk2"/>
              </a:buClr>
              <a:buSzPts val="1867"/>
              <a:buFont typeface="Arial"/>
              <a:buChar char="●"/>
              <a:defRPr sz="1400" b="0" i="0" u="none" strike="noStrike" cap="none">
                <a:solidFill>
                  <a:schemeClr val="dk2"/>
                </a:solidFill>
                <a:latin typeface="Arial"/>
                <a:ea typeface="Arial"/>
                <a:cs typeface="Arial"/>
                <a:sym typeface="Arial"/>
              </a:defRPr>
            </a:lvl7pPr>
            <a:lvl8pPr marL="2743132" marR="0" lvl="7" indent="-260360" algn="l" rtl="0">
              <a:lnSpc>
                <a:spcPct val="100000"/>
              </a:lnSpc>
              <a:spcBef>
                <a:spcPts val="0"/>
              </a:spcBef>
              <a:spcAft>
                <a:spcPts val="0"/>
              </a:spcAft>
              <a:buClr>
                <a:schemeClr val="dk2"/>
              </a:buClr>
              <a:buSzPts val="1867"/>
              <a:buFont typeface="Arial"/>
              <a:buChar char="○"/>
              <a:defRPr sz="1400" b="0" i="0" u="none" strike="noStrike" cap="none">
                <a:solidFill>
                  <a:schemeClr val="dk2"/>
                </a:solidFill>
                <a:latin typeface="Arial"/>
                <a:ea typeface="Arial"/>
                <a:cs typeface="Arial"/>
                <a:sym typeface="Arial"/>
              </a:defRPr>
            </a:lvl8pPr>
            <a:lvl9pPr marL="3086023" marR="0" lvl="8" indent="-260360" algn="l" rtl="0">
              <a:lnSpc>
                <a:spcPct val="100000"/>
              </a:lnSpc>
              <a:spcBef>
                <a:spcPts val="0"/>
              </a:spcBef>
              <a:spcAft>
                <a:spcPts val="0"/>
              </a:spcAft>
              <a:buClr>
                <a:schemeClr val="dk2"/>
              </a:buClr>
              <a:buSzPts val="1867"/>
              <a:buFont typeface="Arial"/>
              <a:buChar char="■"/>
              <a:defRPr sz="1400" b="0" i="0" u="none" strike="noStrike" cap="none">
                <a:solidFill>
                  <a:schemeClr val="dk2"/>
                </a:solidFill>
                <a:latin typeface="Arial"/>
                <a:ea typeface="Arial"/>
                <a:cs typeface="Arial"/>
                <a:sym typeface="Arial"/>
              </a:defRPr>
            </a:lvl9pPr>
          </a:lstStyle>
          <a:p>
            <a:endParaRPr/>
          </a:p>
        </p:txBody>
      </p:sp>
    </p:spTree>
    <p:extLst>
      <p:ext uri="{BB962C8B-B14F-4D97-AF65-F5344CB8AC3E}">
        <p14:creationId xmlns:p14="http://schemas.microsoft.com/office/powerpoint/2010/main" val="135637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84629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grpSp>
        <p:nvGrpSpPr>
          <p:cNvPr id="187" name="Shape 187"/>
          <p:cNvGrpSpPr/>
          <p:nvPr/>
        </p:nvGrpSpPr>
        <p:grpSpPr>
          <a:xfrm>
            <a:off x="287525" y="4854557"/>
            <a:ext cx="634918" cy="148733"/>
            <a:chOff x="1841475" y="2392725"/>
            <a:chExt cx="3928950" cy="920375"/>
          </a:xfrm>
        </p:grpSpPr>
        <p:sp>
          <p:nvSpPr>
            <p:cNvPr id="188" name="Shape 188"/>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89" name="Shape 189"/>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0" name="Shape 190"/>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1" name="Shape 191"/>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2" name="Shape 192"/>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3" name="Shape 193"/>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4" name="Shape 194"/>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sp>
          <p:nvSpPr>
            <p:cNvPr id="195" name="Shape 195"/>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a:solidFill>
                  <a:srgbClr val="000000"/>
                </a:solidFill>
                <a:latin typeface="Arial"/>
                <a:ea typeface="Arial"/>
                <a:cs typeface="Arial"/>
                <a:sym typeface="Arial"/>
              </a:endParaRPr>
            </a:p>
          </p:txBody>
        </p:sp>
      </p:grpSp>
      <p:sp>
        <p:nvSpPr>
          <p:cNvPr id="196" name="Shape 19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9629703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 – Title">
  <p:cSld name="0 – Title">
    <p:bg>
      <p:bgPr>
        <a:solidFill>
          <a:schemeClr val="lt2"/>
        </a:solidFill>
        <a:effectLst/>
      </p:bgPr>
    </p:bg>
    <p:spTree>
      <p:nvGrpSpPr>
        <p:cNvPr id="1" name="Shape 6"/>
        <p:cNvGrpSpPr/>
        <p:nvPr/>
      </p:nvGrpSpPr>
      <p:grpSpPr>
        <a:xfrm>
          <a:off x="0" y="0"/>
          <a:ext cx="0" cy="0"/>
          <a:chOff x="0" y="0"/>
          <a:chExt cx="0" cy="0"/>
        </a:xfrm>
      </p:grpSpPr>
      <p:pic>
        <p:nvPicPr>
          <p:cNvPr id="7" name="Shape 7" descr="IMG_0276.jpg"/>
          <p:cNvPicPr preferRelativeResize="0"/>
          <p:nvPr/>
        </p:nvPicPr>
        <p:blipFill rotWithShape="1">
          <a:blip r:embed="rId2">
            <a:alphaModFix/>
          </a:blip>
          <a:srcRect l="-1871" t="8284" r="9671" b="8284"/>
          <a:stretch/>
        </p:blipFill>
        <p:spPr>
          <a:xfrm>
            <a:off x="614426" y="0"/>
            <a:ext cx="8529600" cy="5143500"/>
          </a:xfrm>
          <a:prstGeom prst="rect">
            <a:avLst/>
          </a:prstGeom>
          <a:noFill/>
          <a:ln>
            <a:noFill/>
          </a:ln>
        </p:spPr>
      </p:pic>
      <p:sp>
        <p:nvSpPr>
          <p:cNvPr id="8" name="Shape 8"/>
          <p:cNvSpPr/>
          <p:nvPr/>
        </p:nvSpPr>
        <p:spPr>
          <a:xfrm>
            <a:off x="0" y="-25"/>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algn="ctr"/>
            <a:endParaRPr sz="1800">
              <a:solidFill>
                <a:srgbClr val="A9DBD6"/>
              </a:solidFill>
            </a:endParaRPr>
          </a:p>
        </p:txBody>
      </p:sp>
      <p:cxnSp>
        <p:nvCxnSpPr>
          <p:cNvPr id="9" name="Shape 9"/>
          <p:cNvCxnSpPr/>
          <p:nvPr/>
        </p:nvCxnSpPr>
        <p:spPr>
          <a:xfrm>
            <a:off x="633275" y="3110100"/>
            <a:ext cx="738900" cy="0"/>
          </a:xfrm>
          <a:prstGeom prst="straightConnector1">
            <a:avLst/>
          </a:prstGeom>
          <a:noFill/>
          <a:ln w="38100" cap="flat" cmpd="sng">
            <a:solidFill>
              <a:schemeClr val="accent6"/>
            </a:solidFill>
            <a:prstDash val="solid"/>
            <a:round/>
            <a:headEnd type="none" w="sm" len="sm"/>
            <a:tailEnd type="none" w="sm" len="sm"/>
          </a:ln>
        </p:spPr>
      </p:cxnSp>
      <p:sp>
        <p:nvSpPr>
          <p:cNvPr id="10" name="Shape 10"/>
          <p:cNvSpPr txBox="1">
            <a:spLocks noGrp="1"/>
          </p:cNvSpPr>
          <p:nvPr>
            <p:ph type="title"/>
          </p:nvPr>
        </p:nvSpPr>
        <p:spPr>
          <a:xfrm>
            <a:off x="523203" y="1737025"/>
            <a:ext cx="6158400" cy="11916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40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 name="Shape 11"/>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algn="r"/>
            <a:r>
              <a:rPr lang="en" sz="600" dirty="0">
                <a:solidFill>
                  <a:srgbClr val="00253E"/>
                </a:solidFill>
                <a:latin typeface="Proxima Nova"/>
                <a:ea typeface="Proxima Nova"/>
                <a:cs typeface="Proxima Nova"/>
                <a:sym typeface="Proxima Nova"/>
              </a:rPr>
              <a:t>© Copyright 201</a:t>
            </a:r>
            <a:r>
              <a:rPr lang="en-US" sz="600" dirty="0">
                <a:solidFill>
                  <a:srgbClr val="00253E"/>
                </a:solidFill>
                <a:latin typeface="Proxima Nova"/>
                <a:ea typeface="Proxima Nova"/>
                <a:cs typeface="Proxima Nova"/>
                <a:sym typeface="Proxima Nova"/>
              </a:rPr>
              <a:t>8</a:t>
            </a:r>
            <a:r>
              <a:rPr lang="en" sz="600" dirty="0">
                <a:solidFill>
                  <a:srgbClr val="00253E"/>
                </a:solidFill>
                <a:latin typeface="Proxima Nova"/>
                <a:ea typeface="Proxima Nova"/>
                <a:cs typeface="Proxima Nova"/>
                <a:sym typeface="Proxima Nova"/>
              </a:rPr>
              <a:t> Pivotal Software, Inc. All rights Reserved. Version 1.0</a:t>
            </a:r>
            <a:endParaRPr sz="600" dirty="0">
              <a:solidFill>
                <a:srgbClr val="00253E"/>
              </a:solidFill>
              <a:latin typeface="Proxima Nova"/>
              <a:ea typeface="Proxima Nova"/>
              <a:cs typeface="Proxima Nova"/>
              <a:sym typeface="Proxima Nova"/>
            </a:endParaRPr>
          </a:p>
          <a:p>
            <a:endParaRPr sz="600" dirty="0">
              <a:solidFill>
                <a:srgbClr val="00253E"/>
              </a:solidFill>
              <a:latin typeface="Proxima Nova"/>
              <a:ea typeface="Proxima Nova"/>
              <a:cs typeface="Proxima Nova"/>
              <a:sym typeface="Proxima Nova"/>
            </a:endParaRPr>
          </a:p>
        </p:txBody>
      </p:sp>
      <p:grpSp>
        <p:nvGrpSpPr>
          <p:cNvPr id="12" name="Shape 12"/>
          <p:cNvGrpSpPr/>
          <p:nvPr/>
        </p:nvGrpSpPr>
        <p:grpSpPr>
          <a:xfrm>
            <a:off x="634507" y="819388"/>
            <a:ext cx="1337013" cy="313170"/>
            <a:chOff x="1841475" y="2392725"/>
            <a:chExt cx="3928925" cy="920275"/>
          </a:xfrm>
        </p:grpSpPr>
        <p:sp>
          <p:nvSpPr>
            <p:cNvPr id="13" name="Shape 13"/>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4" name="Shape 14"/>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5" name="Shape 15"/>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6" name="Shape 16"/>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7" name="Shape 17"/>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8" name="Shape 18"/>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9" name="Shape 19"/>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0" name="Shape 20"/>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21" name="Shape 21"/>
          <p:cNvSpPr txBox="1">
            <a:spLocks noGrp="1"/>
          </p:cNvSpPr>
          <p:nvPr>
            <p:ph type="subTitle" idx="1"/>
          </p:nvPr>
        </p:nvSpPr>
        <p:spPr>
          <a:xfrm>
            <a:off x="523200" y="3306700"/>
            <a:ext cx="4173600" cy="14097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500">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1321510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 – Divider">
  <p:cSld name="1 – Divider">
    <p:bg>
      <p:bgPr>
        <a:solidFill>
          <a:schemeClr val="lt2"/>
        </a:soli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68800" y="2365150"/>
            <a:ext cx="7796700" cy="17025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chemeClr val="dk1"/>
              </a:buClr>
              <a:buSzPts val="4000"/>
              <a:buFont typeface="Proxima Nova"/>
              <a:buNone/>
              <a:defRPr sz="40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1800"/>
            </a:lvl2pPr>
            <a:lvl3pPr lvl="2" indent="0" rtl="0">
              <a:spcBef>
                <a:spcPts val="0"/>
              </a:spcBef>
              <a:spcAft>
                <a:spcPts val="0"/>
              </a:spcAft>
              <a:buSzPts val="1400"/>
              <a:buFont typeface="Arial"/>
              <a:buNone/>
              <a:defRPr sz="1800"/>
            </a:lvl3pPr>
            <a:lvl4pPr lvl="3" indent="0" rtl="0">
              <a:spcBef>
                <a:spcPts val="0"/>
              </a:spcBef>
              <a:spcAft>
                <a:spcPts val="0"/>
              </a:spcAft>
              <a:buSzPts val="1400"/>
              <a:buFont typeface="Arial"/>
              <a:buNone/>
              <a:defRPr sz="1800"/>
            </a:lvl4pPr>
            <a:lvl5pPr lvl="4" indent="0" rtl="0">
              <a:spcBef>
                <a:spcPts val="0"/>
              </a:spcBef>
              <a:spcAft>
                <a:spcPts val="0"/>
              </a:spcAft>
              <a:buSzPts val="1400"/>
              <a:buFont typeface="Arial"/>
              <a:buNone/>
              <a:defRPr sz="1800"/>
            </a:lvl5pPr>
            <a:lvl6pPr lvl="5" indent="0" rtl="0">
              <a:spcBef>
                <a:spcPts val="0"/>
              </a:spcBef>
              <a:spcAft>
                <a:spcPts val="0"/>
              </a:spcAft>
              <a:buSzPts val="1400"/>
              <a:buFont typeface="Arial"/>
              <a:buNone/>
              <a:defRPr sz="1800"/>
            </a:lvl6pPr>
            <a:lvl7pPr lvl="6" indent="0" rtl="0">
              <a:spcBef>
                <a:spcPts val="0"/>
              </a:spcBef>
              <a:spcAft>
                <a:spcPts val="0"/>
              </a:spcAft>
              <a:buSzPts val="1400"/>
              <a:buFont typeface="Arial"/>
              <a:buNone/>
              <a:defRPr sz="1800"/>
            </a:lvl7pPr>
            <a:lvl8pPr lvl="7" indent="0" rtl="0">
              <a:spcBef>
                <a:spcPts val="0"/>
              </a:spcBef>
              <a:spcAft>
                <a:spcPts val="0"/>
              </a:spcAft>
              <a:buSzPts val="1400"/>
              <a:buFont typeface="Arial"/>
              <a:buNone/>
              <a:defRPr sz="1800"/>
            </a:lvl8pPr>
            <a:lvl9pPr lvl="8" indent="0" rtl="0">
              <a:spcBef>
                <a:spcPts val="0"/>
              </a:spcBef>
              <a:spcAft>
                <a:spcPts val="0"/>
              </a:spcAft>
              <a:buSzPts val="1400"/>
              <a:buFont typeface="Arial"/>
              <a:buNone/>
              <a:defRPr sz="1800"/>
            </a:lvl9pPr>
          </a:lstStyle>
          <a:p>
            <a:endParaRPr/>
          </a:p>
        </p:txBody>
      </p:sp>
      <p:grpSp>
        <p:nvGrpSpPr>
          <p:cNvPr id="24" name="Shape 24"/>
          <p:cNvGrpSpPr/>
          <p:nvPr/>
        </p:nvGrpSpPr>
        <p:grpSpPr>
          <a:xfrm>
            <a:off x="287525" y="4854556"/>
            <a:ext cx="634914" cy="148716"/>
            <a:chOff x="1841475" y="2392725"/>
            <a:chExt cx="3928925" cy="920275"/>
          </a:xfrm>
        </p:grpSpPr>
        <p:sp>
          <p:nvSpPr>
            <p:cNvPr id="25" name="Shape 2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6" name="Shape 2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7" name="Shape 2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8" name="Shape 2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29" name="Shape 2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0" name="Shape 3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1" name="Shape 3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2" name="Shape 3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cxnSp>
        <p:nvCxnSpPr>
          <p:cNvPr id="33" name="Shape 33"/>
          <p:cNvCxnSpPr/>
          <p:nvPr/>
        </p:nvCxnSpPr>
        <p:spPr>
          <a:xfrm rot="10800000">
            <a:off x="4309650" y="2255484"/>
            <a:ext cx="524700" cy="0"/>
          </a:xfrm>
          <a:prstGeom prst="straightConnector1">
            <a:avLst/>
          </a:prstGeom>
          <a:noFill/>
          <a:ln w="28575" cap="flat" cmpd="sng">
            <a:solidFill>
              <a:schemeClr val="accent6"/>
            </a:solidFill>
            <a:prstDash val="solid"/>
            <a:round/>
            <a:headEnd type="none" w="med" len="med"/>
            <a:tailEnd type="none" w="med" len="med"/>
          </a:ln>
        </p:spPr>
      </p:cxnSp>
      <p:sp>
        <p:nvSpPr>
          <p:cNvPr id="34" name="Shape 34"/>
          <p:cNvSpPr txBox="1">
            <a:spLocks noGrp="1"/>
          </p:cNvSpPr>
          <p:nvPr>
            <p:ph type="subTitle" idx="1"/>
          </p:nvPr>
        </p:nvSpPr>
        <p:spPr>
          <a:xfrm>
            <a:off x="1740900" y="1801250"/>
            <a:ext cx="5662200" cy="377400"/>
          </a:xfrm>
          <a:prstGeom prst="rect">
            <a:avLst/>
          </a:prstGeom>
          <a:noFill/>
          <a:ln>
            <a:noFill/>
          </a:ln>
        </p:spPr>
        <p:txBody>
          <a:bodyPr spcFirstLastPara="1" wrap="square" lIns="91425" tIns="91425" rIns="91425" bIns="91425" anchor="b" anchorCtr="0"/>
          <a:lstStyle>
            <a:lvl1pPr lvl="0" algn="ctr" rtl="0">
              <a:lnSpc>
                <a:spcPct val="110000"/>
              </a:lnSpc>
              <a:spcBef>
                <a:spcPts val="0"/>
              </a:spcBef>
              <a:spcAft>
                <a:spcPts val="0"/>
              </a:spcAft>
              <a:buNone/>
              <a:defRPr sz="12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559415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 – Intro">
  <p:cSld name="2 – Intro">
    <p:spTree>
      <p:nvGrpSpPr>
        <p:cNvPr id="1" name="Shape 35"/>
        <p:cNvGrpSpPr/>
        <p:nvPr/>
      </p:nvGrpSpPr>
      <p:grpSpPr>
        <a:xfrm>
          <a:off x="0" y="0"/>
          <a:ext cx="0" cy="0"/>
          <a:chOff x="0" y="0"/>
          <a:chExt cx="0" cy="0"/>
        </a:xfrm>
      </p:grpSpPr>
      <p:sp>
        <p:nvSpPr>
          <p:cNvPr id="36" name="Shape 36"/>
          <p:cNvSpPr/>
          <p:nvPr/>
        </p:nvSpPr>
        <p:spPr>
          <a:xfrm>
            <a:off x="0" y="0"/>
            <a:ext cx="3066000" cy="51435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37" name="Shape 37"/>
          <p:cNvSpPr txBox="1">
            <a:spLocks noGrp="1"/>
          </p:cNvSpPr>
          <p:nvPr>
            <p:ph type="title"/>
          </p:nvPr>
        </p:nvSpPr>
        <p:spPr>
          <a:xfrm>
            <a:off x="193350" y="549625"/>
            <a:ext cx="2751300" cy="14739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dk1"/>
              </a:buClr>
              <a:buSzPts val="14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400"/>
              <a:buFont typeface="Arial"/>
              <a:buNone/>
              <a:defRPr sz="2500"/>
            </a:lvl2pPr>
            <a:lvl3pPr lvl="2" indent="0" rtl="0">
              <a:spcBef>
                <a:spcPts val="0"/>
              </a:spcBef>
              <a:spcAft>
                <a:spcPts val="0"/>
              </a:spcAft>
              <a:buSzPts val="1400"/>
              <a:buFont typeface="Arial"/>
              <a:buNone/>
              <a:defRPr sz="2500"/>
            </a:lvl3pPr>
            <a:lvl4pPr lvl="3" indent="0" rtl="0">
              <a:spcBef>
                <a:spcPts val="0"/>
              </a:spcBef>
              <a:spcAft>
                <a:spcPts val="0"/>
              </a:spcAft>
              <a:buSzPts val="1400"/>
              <a:buFont typeface="Arial"/>
              <a:buNone/>
              <a:defRPr sz="2500"/>
            </a:lvl4pPr>
            <a:lvl5pPr lvl="4" indent="0" rtl="0">
              <a:spcBef>
                <a:spcPts val="0"/>
              </a:spcBef>
              <a:spcAft>
                <a:spcPts val="0"/>
              </a:spcAft>
              <a:buSzPts val="1400"/>
              <a:buFont typeface="Arial"/>
              <a:buNone/>
              <a:defRPr sz="2500"/>
            </a:lvl5pPr>
            <a:lvl6pPr lvl="5" indent="0" rtl="0">
              <a:spcBef>
                <a:spcPts val="0"/>
              </a:spcBef>
              <a:spcAft>
                <a:spcPts val="0"/>
              </a:spcAft>
              <a:buSzPts val="1400"/>
              <a:buFont typeface="Arial"/>
              <a:buNone/>
              <a:defRPr sz="2500"/>
            </a:lvl6pPr>
            <a:lvl7pPr lvl="6" indent="0" rtl="0">
              <a:spcBef>
                <a:spcPts val="0"/>
              </a:spcBef>
              <a:spcAft>
                <a:spcPts val="0"/>
              </a:spcAft>
              <a:buSzPts val="1400"/>
              <a:buFont typeface="Arial"/>
              <a:buNone/>
              <a:defRPr sz="2500"/>
            </a:lvl7pPr>
            <a:lvl8pPr lvl="7" indent="0" rtl="0">
              <a:spcBef>
                <a:spcPts val="0"/>
              </a:spcBef>
              <a:spcAft>
                <a:spcPts val="0"/>
              </a:spcAft>
              <a:buSzPts val="1400"/>
              <a:buFont typeface="Arial"/>
              <a:buNone/>
              <a:defRPr sz="2500"/>
            </a:lvl8pPr>
            <a:lvl9pPr lvl="8" indent="0" rtl="0">
              <a:spcBef>
                <a:spcPts val="0"/>
              </a:spcBef>
              <a:spcAft>
                <a:spcPts val="0"/>
              </a:spcAft>
              <a:buSzPts val="1400"/>
              <a:buFont typeface="Arial"/>
              <a:buNone/>
              <a:defRPr sz="2500"/>
            </a:lvl9pPr>
          </a:lstStyle>
          <a:p>
            <a:endParaRPr/>
          </a:p>
        </p:txBody>
      </p:sp>
      <p:cxnSp>
        <p:nvCxnSpPr>
          <p:cNvPr id="38" name="Shape 38"/>
          <p:cNvCxnSpPr/>
          <p:nvPr/>
        </p:nvCxnSpPr>
        <p:spPr>
          <a:xfrm>
            <a:off x="3066005" y="-214525"/>
            <a:ext cx="0" cy="119700"/>
          </a:xfrm>
          <a:prstGeom prst="straightConnector1">
            <a:avLst/>
          </a:prstGeom>
          <a:noFill/>
          <a:ln w="9525" cap="flat" cmpd="sng">
            <a:solidFill>
              <a:srgbClr val="FFFFFF"/>
            </a:solidFill>
            <a:prstDash val="solid"/>
            <a:round/>
            <a:headEnd type="none" w="sm" len="sm"/>
            <a:tailEnd type="none" w="sm" len="sm"/>
          </a:ln>
        </p:spPr>
      </p:cxnSp>
      <p:grpSp>
        <p:nvGrpSpPr>
          <p:cNvPr id="39" name="Shape 39"/>
          <p:cNvGrpSpPr/>
          <p:nvPr/>
        </p:nvGrpSpPr>
        <p:grpSpPr>
          <a:xfrm>
            <a:off x="287525" y="4854556"/>
            <a:ext cx="634914" cy="148716"/>
            <a:chOff x="1841475" y="2392725"/>
            <a:chExt cx="3928925" cy="920275"/>
          </a:xfrm>
        </p:grpSpPr>
        <p:sp>
          <p:nvSpPr>
            <p:cNvPr id="40" name="Shape 40"/>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 name="Shape 41"/>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 name="Shape 42"/>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 name="Shape 43"/>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 name="Shape 44"/>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 name="Shape 45"/>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 name="Shape 46"/>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 name="Shape 47"/>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cxnSp>
        <p:nvCxnSpPr>
          <p:cNvPr id="48" name="Shape 48"/>
          <p:cNvCxnSpPr/>
          <p:nvPr/>
        </p:nvCxnSpPr>
        <p:spPr>
          <a:xfrm rot="10800000">
            <a:off x="295728" y="2131916"/>
            <a:ext cx="524700" cy="0"/>
          </a:xfrm>
          <a:prstGeom prst="straightConnector1">
            <a:avLst/>
          </a:prstGeom>
          <a:noFill/>
          <a:ln w="28575" cap="flat" cmpd="sng">
            <a:solidFill>
              <a:schemeClr val="dk1"/>
            </a:solidFill>
            <a:prstDash val="solid"/>
            <a:round/>
            <a:headEnd type="none" w="med" len="med"/>
            <a:tailEnd type="none" w="med" len="med"/>
          </a:ln>
        </p:spPr>
      </p:cxnSp>
      <p:sp>
        <p:nvSpPr>
          <p:cNvPr id="49" name="Shape 49"/>
          <p:cNvSpPr txBox="1">
            <a:spLocks noGrp="1"/>
          </p:cNvSpPr>
          <p:nvPr>
            <p:ph type="subTitle" idx="1"/>
          </p:nvPr>
        </p:nvSpPr>
        <p:spPr>
          <a:xfrm>
            <a:off x="193350" y="2274300"/>
            <a:ext cx="2751300" cy="1495200"/>
          </a:xfrm>
          <a:prstGeom prst="rect">
            <a:avLst/>
          </a:prstGeom>
          <a:noFill/>
          <a:ln>
            <a:noFill/>
          </a:ln>
        </p:spPr>
        <p:txBody>
          <a:bodyPr spcFirstLastPara="1" wrap="square" lIns="91425" tIns="91425" rIns="91425" bIns="91425" anchor="t" anchorCtr="0"/>
          <a:lstStyle>
            <a:lvl1pPr lvl="0" rtl="0">
              <a:lnSpc>
                <a:spcPct val="110000"/>
              </a:lnSpc>
              <a:spcBef>
                <a:spcPts val="0"/>
              </a:spcBef>
              <a:spcAft>
                <a:spcPts val="0"/>
              </a:spcAft>
              <a:buNone/>
              <a:defRPr sz="1300">
                <a:solidFill>
                  <a:srgbClr val="FFFFFF"/>
                </a:solidFill>
                <a:latin typeface="Proxima Nova"/>
                <a:ea typeface="Proxima Nova"/>
                <a:cs typeface="Proxima Nova"/>
                <a:sym typeface="Proxima Nova"/>
              </a:defRPr>
            </a:lvl1pPr>
            <a:lvl2pPr lvl="1" rtl="0">
              <a:spcBef>
                <a:spcPts val="15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 name="Shape 50"/>
          <p:cNvSpPr txBox="1">
            <a:spLocks noGrp="1"/>
          </p:cNvSpPr>
          <p:nvPr>
            <p:ph type="body" idx="2"/>
          </p:nvPr>
        </p:nvSpPr>
        <p:spPr>
          <a:xfrm>
            <a:off x="3810675" y="549625"/>
            <a:ext cx="5047200" cy="41202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2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2000"/>
              </a:spcBef>
              <a:spcAft>
                <a:spcPts val="2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0672298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 – Blank">
  <p:cSld name="A – Blank">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1515678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 – Standard">
  <p:cSld name="3 – Standard">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0056113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 – Diagram Box">
  <p:cSld name="7 – Diagram Box">
    <p:bg>
      <p:bgPr>
        <a:solidFill>
          <a:srgbClr val="F3F3F3"/>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Shape 66"/>
          <p:cNvGrpSpPr/>
          <p:nvPr/>
        </p:nvGrpSpPr>
        <p:grpSpPr>
          <a:xfrm>
            <a:off x="287525" y="4854556"/>
            <a:ext cx="634914" cy="148716"/>
            <a:chOff x="1841475" y="2392725"/>
            <a:chExt cx="3928925" cy="920275"/>
          </a:xfrm>
        </p:grpSpPr>
        <p:sp>
          <p:nvSpPr>
            <p:cNvPr id="67" name="Shape 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68" name="Shape 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69" name="Shape 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70" name="Shape 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71" name="Shape 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72" name="Shape 7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73" name="Shape 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74" name="Shape 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endParaRPr/>
            </a:p>
          </p:txBody>
        </p:sp>
      </p:grpSp>
      <p:sp>
        <p:nvSpPr>
          <p:cNvPr id="75" name="Shape 7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endParaRPr/>
          </a:p>
        </p:txBody>
      </p:sp>
      <p:cxnSp>
        <p:nvCxnSpPr>
          <p:cNvPr id="76" name="Shape 7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Shape 7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Shape 78"/>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Shape 7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extLst>
      <p:ext uri="{BB962C8B-B14F-4D97-AF65-F5344CB8AC3E}">
        <p14:creationId xmlns:p14="http://schemas.microsoft.com/office/powerpoint/2010/main" val="12639894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 – Design Grid">
  <p:cSld name="B – Design Grid">
    <p:spTree>
      <p:nvGrpSpPr>
        <p:cNvPr id="1" name="Shape 80"/>
        <p:cNvGrpSpPr/>
        <p:nvPr/>
      </p:nvGrpSpPr>
      <p:grpSpPr>
        <a:xfrm>
          <a:off x="0" y="0"/>
          <a:ext cx="0" cy="0"/>
          <a:chOff x="0" y="0"/>
          <a:chExt cx="0" cy="0"/>
        </a:xfrm>
      </p:grpSpPr>
      <p:pic>
        <p:nvPicPr>
          <p:cNvPr id="81" name="Shape 81"/>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Shape 8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Shape 83"/>
          <p:cNvGrpSpPr/>
          <p:nvPr/>
        </p:nvGrpSpPr>
        <p:grpSpPr>
          <a:xfrm>
            <a:off x="287525" y="4854556"/>
            <a:ext cx="634914" cy="148716"/>
            <a:chOff x="1841475" y="2392725"/>
            <a:chExt cx="3928925" cy="920275"/>
          </a:xfrm>
        </p:grpSpPr>
        <p:sp>
          <p:nvSpPr>
            <p:cNvPr id="84" name="Shape 8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85" name="Shape 8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86" name="Shape 8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87" name="Shape 8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88" name="Shape 8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89" name="Shape 8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90" name="Shape 9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91" name="Shape 9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36544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 Standard">
  <p:cSld name="Title Slide">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54" name="Shape 54"/>
          <p:cNvGrpSpPr/>
          <p:nvPr/>
        </p:nvGrpSpPr>
        <p:grpSpPr>
          <a:xfrm>
            <a:off x="287525" y="4854556"/>
            <a:ext cx="634914" cy="148716"/>
            <a:chOff x="1841475" y="2392725"/>
            <a:chExt cx="3928925" cy="920275"/>
          </a:xfrm>
        </p:grpSpPr>
        <p:sp>
          <p:nvSpPr>
            <p:cNvPr id="55" name="Shape 5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 – Night Mode">
  <p:cSld name="C – Night Mode">
    <p:bg>
      <p:bgPr>
        <a:solidFill>
          <a:schemeClr val="dk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Shape 94"/>
          <p:cNvGrpSpPr/>
          <p:nvPr/>
        </p:nvGrpSpPr>
        <p:grpSpPr>
          <a:xfrm>
            <a:off x="287525" y="4854556"/>
            <a:ext cx="634914" cy="148716"/>
            <a:chOff x="1841475" y="2392725"/>
            <a:chExt cx="3928925" cy="920275"/>
          </a:xfrm>
        </p:grpSpPr>
        <p:sp>
          <p:nvSpPr>
            <p:cNvPr id="95" name="Shape 9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6" name="Shape 9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7" name="Shape 9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8" name="Shape 9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99" name="Shape 9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0" name="Shape 10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1" name="Shape 10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02" name="Shape 10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5827947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 – Sidebar">
  <p:cSld name="4 – Sidebar">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Shape 10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9702749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 – Split">
  <p:cSld name="5 – Split">
    <p:spTree>
      <p:nvGrpSpPr>
        <p:cNvPr id="1" name="Shape 118"/>
        <p:cNvGrpSpPr/>
        <p:nvPr/>
      </p:nvGrpSpPr>
      <p:grpSpPr>
        <a:xfrm>
          <a:off x="0" y="0"/>
          <a:ext cx="0" cy="0"/>
          <a:chOff x="0" y="0"/>
          <a:chExt cx="0" cy="0"/>
        </a:xfrm>
      </p:grpSpPr>
      <p:cxnSp>
        <p:nvCxnSpPr>
          <p:cNvPr id="119" name="Shape 119"/>
          <p:cNvCxnSpPr/>
          <p:nvPr/>
        </p:nvCxnSpPr>
        <p:spPr>
          <a:xfrm>
            <a:off x="4572000" y="-214525"/>
            <a:ext cx="0" cy="119700"/>
          </a:xfrm>
          <a:prstGeom prst="straightConnector1">
            <a:avLst/>
          </a:prstGeom>
          <a:noFill/>
          <a:ln w="9525" cap="flat" cmpd="sng">
            <a:solidFill>
              <a:srgbClr val="FFFFFF"/>
            </a:solidFill>
            <a:prstDash val="solid"/>
            <a:round/>
            <a:headEnd type="none" w="med" len="med"/>
            <a:tailEnd type="none" w="med" len="med"/>
          </a:ln>
        </p:spPr>
      </p:cxnSp>
      <p:grpSp>
        <p:nvGrpSpPr>
          <p:cNvPr id="120" name="Shape 120"/>
          <p:cNvGrpSpPr/>
          <p:nvPr/>
        </p:nvGrpSpPr>
        <p:grpSpPr>
          <a:xfrm>
            <a:off x="287525" y="4854556"/>
            <a:ext cx="634914" cy="148716"/>
            <a:chOff x="1841475" y="2392725"/>
            <a:chExt cx="3928925" cy="920275"/>
          </a:xfrm>
        </p:grpSpPr>
        <p:sp>
          <p:nvSpPr>
            <p:cNvPr id="121" name="Shape 121"/>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22" name="Shape 122"/>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23" name="Shape 123"/>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24" name="Shape 124"/>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25" name="Shape 125"/>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26" name="Shape 126"/>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27" name="Shape 127"/>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28" name="Shape 128"/>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endParaRPr/>
            </a:p>
          </p:txBody>
        </p:sp>
      </p:grpSp>
      <p:sp>
        <p:nvSpPr>
          <p:cNvPr id="129" name="Shape 129"/>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0" name="Shape 130"/>
          <p:cNvCxnSpPr/>
          <p:nvPr/>
        </p:nvCxnSpPr>
        <p:spPr>
          <a:xfrm rot="10800000">
            <a:off x="4572000"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31" name="Shape 131"/>
          <p:cNvSpPr txBox="1">
            <a:spLocks noGrp="1"/>
          </p:cNvSpPr>
          <p:nvPr>
            <p:ph type="body" idx="1"/>
          </p:nvPr>
        </p:nvSpPr>
        <p:spPr>
          <a:xfrm>
            <a:off x="192475"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
        <p:nvSpPr>
          <p:cNvPr id="132" name="Shape 132"/>
          <p:cNvSpPr txBox="1">
            <a:spLocks noGrp="1"/>
          </p:cNvSpPr>
          <p:nvPr>
            <p:ph type="body" idx="2"/>
          </p:nvPr>
        </p:nvSpPr>
        <p:spPr>
          <a:xfrm>
            <a:off x="4750000" y="900400"/>
            <a:ext cx="41121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1pPr>
            <a:lvl2pPr marL="914400" lvl="1"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2pPr>
            <a:lvl3pPr marL="1371600" lvl="2"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3pPr>
            <a:lvl4pPr marL="1828800" lvl="3"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4pPr>
            <a:lvl5pPr marL="2286000" lvl="4"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5pPr>
            <a:lvl6pPr marL="2743200" lvl="5"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6pPr>
            <a:lvl7pPr marL="3200400" lvl="6"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7pPr>
            <a:lvl8pPr marL="3657600" lvl="7" indent="-311150" rtl="0">
              <a:lnSpc>
                <a:spcPct val="110000"/>
              </a:lnSpc>
              <a:spcBef>
                <a:spcPts val="1000"/>
              </a:spcBef>
              <a:spcAft>
                <a:spcPts val="0"/>
              </a:spcAft>
              <a:buClr>
                <a:schemeClr val="dk1"/>
              </a:buClr>
              <a:buSzPts val="1300"/>
              <a:buFont typeface="Proxima Nova"/>
              <a:buChar char="○"/>
              <a:defRPr sz="1300">
                <a:solidFill>
                  <a:schemeClr val="dk1"/>
                </a:solidFill>
                <a:latin typeface="Proxima Nova"/>
                <a:ea typeface="Proxima Nova"/>
                <a:cs typeface="Proxima Nova"/>
                <a:sym typeface="Proxima Nova"/>
              </a:defRPr>
            </a:lvl8pPr>
            <a:lvl9pPr marL="4114800" lvl="8" indent="-311150" rtl="0">
              <a:lnSpc>
                <a:spcPct val="110000"/>
              </a:lnSpc>
              <a:spcBef>
                <a:spcPts val="1000"/>
              </a:spcBef>
              <a:spcAft>
                <a:spcPts val="1000"/>
              </a:spcAft>
              <a:buClr>
                <a:schemeClr val="dk1"/>
              </a:buClr>
              <a:buSzPts val="1300"/>
              <a:buFont typeface="Proxima Nova"/>
              <a:buChar char="■"/>
              <a:defRPr sz="13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189682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 – Split w/ Image">
  <p:cSld name="5 – Split w/ Image">
    <p:spTree>
      <p:nvGrpSpPr>
        <p:cNvPr id="1" name="Shape 133"/>
        <p:cNvGrpSpPr/>
        <p:nvPr/>
      </p:nvGrpSpPr>
      <p:grpSpPr>
        <a:xfrm>
          <a:off x="0" y="0"/>
          <a:ext cx="0" cy="0"/>
          <a:chOff x="0" y="0"/>
          <a:chExt cx="0" cy="0"/>
        </a:xfrm>
      </p:grpSpPr>
      <p:sp>
        <p:nvSpPr>
          <p:cNvPr id="134" name="Shape 134"/>
          <p:cNvSpPr/>
          <p:nvPr/>
        </p:nvSpPr>
        <p:spPr>
          <a:xfrm>
            <a:off x="4572000" y="0"/>
            <a:ext cx="4572000" cy="5143500"/>
          </a:xfrm>
          <a:prstGeom prst="rect">
            <a:avLst/>
          </a:prstGeom>
          <a:solidFill>
            <a:srgbClr val="EFEFEF"/>
          </a:solidFill>
          <a:ln>
            <a:noFill/>
          </a:ln>
        </p:spPr>
        <p:txBody>
          <a:bodyPr spcFirstLastPara="1" wrap="square" lIns="91425" tIns="91425" rIns="91425" bIns="91425" anchor="ctr" anchorCtr="0">
            <a:noAutofit/>
          </a:bodyPr>
          <a:lstStyle/>
          <a:p>
            <a:pPr algn="ctr"/>
            <a:r>
              <a:rPr lang="en" sz="1000">
                <a:solidFill>
                  <a:srgbClr val="00253E"/>
                </a:solidFill>
                <a:latin typeface="Proxima Nova"/>
                <a:ea typeface="Proxima Nova"/>
                <a:cs typeface="Proxima Nova"/>
                <a:sym typeface="Proxima Nova"/>
              </a:rPr>
              <a:t>Cover w/ Image</a:t>
            </a:r>
            <a:endParaRPr sz="1000">
              <a:solidFill>
                <a:srgbClr val="00253E"/>
              </a:solidFill>
              <a:latin typeface="Proxima Nova"/>
              <a:ea typeface="Proxima Nova"/>
              <a:cs typeface="Proxima Nova"/>
              <a:sym typeface="Proxima Nova"/>
            </a:endParaRPr>
          </a:p>
        </p:txBody>
      </p:sp>
      <p:cxnSp>
        <p:nvCxnSpPr>
          <p:cNvPr id="135" name="Shape 135"/>
          <p:cNvCxnSpPr/>
          <p:nvPr/>
        </p:nvCxnSpPr>
        <p:spPr>
          <a:xfrm>
            <a:off x="4572000" y="-214525"/>
            <a:ext cx="0" cy="119700"/>
          </a:xfrm>
          <a:prstGeom prst="straightConnector1">
            <a:avLst/>
          </a:prstGeom>
          <a:noFill/>
          <a:ln w="9525" cap="flat" cmpd="sng">
            <a:solidFill>
              <a:srgbClr val="D9D9D9"/>
            </a:solidFill>
            <a:prstDash val="solid"/>
            <a:round/>
            <a:headEnd type="none" w="med" len="med"/>
            <a:tailEnd type="none" w="med" len="med"/>
          </a:ln>
        </p:spPr>
      </p:cxnSp>
      <p:grpSp>
        <p:nvGrpSpPr>
          <p:cNvPr id="136" name="Shape 136"/>
          <p:cNvGrpSpPr/>
          <p:nvPr/>
        </p:nvGrpSpPr>
        <p:grpSpPr>
          <a:xfrm>
            <a:off x="287525" y="4854556"/>
            <a:ext cx="634914" cy="148716"/>
            <a:chOff x="1841475" y="2392725"/>
            <a:chExt cx="3928925" cy="920275"/>
          </a:xfrm>
        </p:grpSpPr>
        <p:sp>
          <p:nvSpPr>
            <p:cNvPr id="137" name="Shape 13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38" name="Shape 13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39" name="Shape 13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40" name="Shape 14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41" name="Shape 14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42" name="Shape 14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43" name="Shape 14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44" name="Shape 14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endParaRPr/>
            </a:p>
          </p:txBody>
        </p:sp>
      </p:grpSp>
      <p:sp>
        <p:nvSpPr>
          <p:cNvPr id="145" name="Shape 145"/>
          <p:cNvSpPr txBox="1">
            <a:spLocks noGrp="1"/>
          </p:cNvSpPr>
          <p:nvPr>
            <p:ph type="title"/>
          </p:nvPr>
        </p:nvSpPr>
        <p:spPr>
          <a:xfrm>
            <a:off x="192475" y="151275"/>
            <a:ext cx="42813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Shape 146"/>
          <p:cNvSpPr txBox="1">
            <a:spLocks noGrp="1"/>
          </p:cNvSpPr>
          <p:nvPr>
            <p:ph type="body" idx="1"/>
          </p:nvPr>
        </p:nvSpPr>
        <p:spPr>
          <a:xfrm>
            <a:off x="192475" y="900400"/>
            <a:ext cx="4254600" cy="3769500"/>
          </a:xfrm>
          <a:prstGeom prst="rect">
            <a:avLst/>
          </a:prstGeom>
          <a:noFill/>
          <a:ln>
            <a:noFill/>
          </a:ln>
        </p:spPr>
        <p:txBody>
          <a:bodyPr spcFirstLastPara="1" wrap="square" lIns="91425" tIns="91425" rIns="91425" bIns="91425" anchor="t" anchorCtr="0"/>
          <a:lstStyle>
            <a:lvl1pPr marL="457200" lvl="0" indent="-330200" rtl="0">
              <a:lnSpc>
                <a:spcPct val="110000"/>
              </a:lnSpc>
              <a:spcBef>
                <a:spcPts val="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1pPr>
            <a:lvl2pPr marL="914400" lvl="1"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2pPr>
            <a:lvl3pPr marL="1371600" lvl="2"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3pPr>
            <a:lvl4pPr marL="1828800" lvl="3"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4pPr>
            <a:lvl5pPr marL="2286000" lvl="4"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5pPr>
            <a:lvl6pPr marL="2743200" lvl="5"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6pPr>
            <a:lvl7pPr marL="3200400" lvl="6"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7pPr>
            <a:lvl8pPr marL="3657600" lvl="7" indent="-330200" rtl="0">
              <a:lnSpc>
                <a:spcPct val="110000"/>
              </a:lnSpc>
              <a:spcBef>
                <a:spcPts val="1000"/>
              </a:spcBef>
              <a:spcAft>
                <a:spcPts val="0"/>
              </a:spcAft>
              <a:buClr>
                <a:schemeClr val="dk1"/>
              </a:buClr>
              <a:buSzPts val="1600"/>
              <a:buFont typeface="Proxima Nova"/>
              <a:buChar char="○"/>
              <a:defRPr sz="1600">
                <a:solidFill>
                  <a:schemeClr val="dk1"/>
                </a:solidFill>
                <a:latin typeface="Proxima Nova"/>
                <a:ea typeface="Proxima Nova"/>
                <a:cs typeface="Proxima Nova"/>
                <a:sym typeface="Proxima Nova"/>
              </a:defRPr>
            </a:lvl8pPr>
            <a:lvl9pPr marL="4114800" lvl="8" indent="-330200" rtl="0">
              <a:lnSpc>
                <a:spcPct val="110000"/>
              </a:lnSpc>
              <a:spcBef>
                <a:spcPts val="1000"/>
              </a:spcBef>
              <a:spcAft>
                <a:spcPts val="1000"/>
              </a:spcAft>
              <a:buClr>
                <a:schemeClr val="dk1"/>
              </a:buClr>
              <a:buSzPts val="1600"/>
              <a:buFont typeface="Proxima Nova"/>
              <a:buChar char="■"/>
              <a:defRPr sz="16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4169100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6 – Columns">
  <p:cSld name="6 – Columns">
    <p:spTree>
      <p:nvGrpSpPr>
        <p:cNvPr id="1" name="Shape 147"/>
        <p:cNvGrpSpPr/>
        <p:nvPr/>
      </p:nvGrpSpPr>
      <p:grpSpPr>
        <a:xfrm>
          <a:off x="0" y="0"/>
          <a:ext cx="0" cy="0"/>
          <a:chOff x="0" y="0"/>
          <a:chExt cx="0" cy="0"/>
        </a:xfrm>
      </p:grpSpPr>
      <p:grpSp>
        <p:nvGrpSpPr>
          <p:cNvPr id="148" name="Shape 148"/>
          <p:cNvGrpSpPr/>
          <p:nvPr/>
        </p:nvGrpSpPr>
        <p:grpSpPr>
          <a:xfrm>
            <a:off x="287525" y="4854556"/>
            <a:ext cx="634914" cy="148716"/>
            <a:chOff x="1841475" y="2392725"/>
            <a:chExt cx="3928925" cy="920275"/>
          </a:xfrm>
        </p:grpSpPr>
        <p:sp>
          <p:nvSpPr>
            <p:cNvPr id="149" name="Shape 149"/>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50" name="Shape 150"/>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51" name="Shape 151"/>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52" name="Shape 152"/>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53" name="Shape 153"/>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54" name="Shape 154"/>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55" name="Shape 155"/>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56" name="Shape 156"/>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endParaRPr/>
            </a:p>
          </p:txBody>
        </p:sp>
      </p:grpSp>
      <p:sp>
        <p:nvSpPr>
          <p:cNvPr id="157" name="Shape 157"/>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8" name="Shape 158"/>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59" name="Shape 159"/>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160" name="Shape 160"/>
          <p:cNvCxnSpPr/>
          <p:nvPr/>
        </p:nvCxnSpPr>
        <p:spPr>
          <a:xfrm rot="10800000">
            <a:off x="3067875" y="905700"/>
            <a:ext cx="0" cy="3764400"/>
          </a:xfrm>
          <a:prstGeom prst="straightConnector1">
            <a:avLst/>
          </a:prstGeom>
          <a:noFill/>
          <a:ln w="19050" cap="flat" cmpd="sng">
            <a:solidFill>
              <a:srgbClr val="D9D9D9"/>
            </a:solidFill>
            <a:prstDash val="solid"/>
            <a:round/>
            <a:headEnd type="none" w="sm" len="sm"/>
            <a:tailEnd type="none" w="sm" len="sm"/>
          </a:ln>
        </p:spPr>
      </p:cxnSp>
      <p:cxnSp>
        <p:nvCxnSpPr>
          <p:cNvPr id="161" name="Shape 161"/>
          <p:cNvCxnSpPr/>
          <p:nvPr/>
        </p:nvCxnSpPr>
        <p:spPr>
          <a:xfrm>
            <a:off x="30678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62" name="Shape 162"/>
          <p:cNvSpPr txBox="1"/>
          <p:nvPr/>
        </p:nvSpPr>
        <p:spPr>
          <a:xfrm>
            <a:off x="192475" y="900400"/>
            <a:ext cx="2729400" cy="3769500"/>
          </a:xfrm>
          <a:prstGeom prst="rect">
            <a:avLst/>
          </a:prstGeom>
          <a:noFill/>
          <a:ln>
            <a:noFill/>
          </a:ln>
        </p:spPr>
        <p:txBody>
          <a:bodyPr spcFirstLastPara="1" wrap="square" lIns="91425" tIns="45700" rIns="91425" bIns="45700" anchor="t" anchorCtr="0">
            <a:noAutofit/>
          </a:bodyPr>
          <a:lstStyle/>
          <a:p>
            <a:pPr>
              <a:lnSpc>
                <a:spcPct val="110000"/>
              </a:lnSpc>
              <a:spcAft>
                <a:spcPts val="1000"/>
              </a:spcAft>
            </a:pPr>
            <a:endParaRPr sz="1100">
              <a:solidFill>
                <a:srgbClr val="00253E"/>
              </a:solidFill>
              <a:latin typeface="Proxima Nova"/>
              <a:ea typeface="Proxima Nova"/>
              <a:cs typeface="Proxima Nova"/>
              <a:sym typeface="Proxima Nova"/>
            </a:endParaRPr>
          </a:p>
        </p:txBody>
      </p:sp>
      <p:sp>
        <p:nvSpPr>
          <p:cNvPr id="163" name="Shape 163"/>
          <p:cNvSpPr txBox="1">
            <a:spLocks noGrp="1"/>
          </p:cNvSpPr>
          <p:nvPr>
            <p:ph type="body" idx="1"/>
          </p:nvPr>
        </p:nvSpPr>
        <p:spPr>
          <a:xfrm>
            <a:off x="192475" y="900400"/>
            <a:ext cx="2729400" cy="3769500"/>
          </a:xfrm>
          <a:prstGeom prst="rect">
            <a:avLst/>
          </a:prstGeom>
          <a:noFill/>
          <a:ln>
            <a:noFill/>
          </a:ln>
        </p:spPr>
        <p:txBody>
          <a:bodyPr spcFirstLastPara="1" wrap="square" lIns="91425" tIns="91425" rIns="91425" bIns="91425" anchor="t" anchorCtr="0"/>
          <a:lstStyle>
            <a:lvl1pPr marL="457200" lvl="0" indent="-29845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4" name="Shape 164"/>
          <p:cNvSpPr txBox="1">
            <a:spLocks noGrp="1"/>
          </p:cNvSpPr>
          <p:nvPr>
            <p:ph type="body" idx="2"/>
          </p:nvPr>
        </p:nvSpPr>
        <p:spPr>
          <a:xfrm>
            <a:off x="3207300"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
        <p:nvSpPr>
          <p:cNvPr id="165" name="Shape 165"/>
          <p:cNvSpPr txBox="1">
            <a:spLocks noGrp="1"/>
          </p:cNvSpPr>
          <p:nvPr>
            <p:ph type="body" idx="3"/>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298450" rtl="0">
              <a:lnSpc>
                <a:spcPct val="110000"/>
              </a:lnSpc>
              <a:spcBef>
                <a:spcPts val="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1pPr>
            <a:lvl2pPr marL="914400" lvl="1"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2pPr>
            <a:lvl3pPr marL="1371600" lvl="2"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3pPr>
            <a:lvl4pPr marL="1828800" lvl="3"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4pPr>
            <a:lvl5pPr marL="2286000" lvl="4"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5pPr>
            <a:lvl6pPr marL="2743200" lvl="5"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6pPr>
            <a:lvl7pPr marL="3200400" lvl="6"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7pPr>
            <a:lvl8pPr marL="3657600" lvl="7" indent="-298450" rtl="0">
              <a:lnSpc>
                <a:spcPct val="110000"/>
              </a:lnSpc>
              <a:spcBef>
                <a:spcPts val="1000"/>
              </a:spcBef>
              <a:spcAft>
                <a:spcPts val="0"/>
              </a:spcAft>
              <a:buClr>
                <a:schemeClr val="dk1"/>
              </a:buClr>
              <a:buSzPts val="1100"/>
              <a:buFont typeface="Proxima Nova"/>
              <a:buChar char="○"/>
              <a:defRPr sz="1100">
                <a:solidFill>
                  <a:schemeClr val="dk1"/>
                </a:solidFill>
                <a:latin typeface="Proxima Nova"/>
                <a:ea typeface="Proxima Nova"/>
                <a:cs typeface="Proxima Nova"/>
                <a:sym typeface="Proxima Nova"/>
              </a:defRPr>
            </a:lvl8pPr>
            <a:lvl9pPr marL="4114800" lvl="8" indent="-298450" rtl="0">
              <a:lnSpc>
                <a:spcPct val="110000"/>
              </a:lnSpc>
              <a:spcBef>
                <a:spcPts val="1000"/>
              </a:spcBef>
              <a:spcAft>
                <a:spcPts val="1000"/>
              </a:spcAft>
              <a:buClr>
                <a:schemeClr val="dk1"/>
              </a:buClr>
              <a:buSzPts val="1100"/>
              <a:buFont typeface="Proxima Nova"/>
              <a:buChar char="■"/>
              <a:defRPr sz="1100">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41853038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166"/>
        <p:cNvGrpSpPr/>
        <p:nvPr/>
      </p:nvGrpSpPr>
      <p:grpSpPr>
        <a:xfrm>
          <a:off x="0" y="0"/>
          <a:ext cx="0" cy="0"/>
          <a:chOff x="0" y="0"/>
          <a:chExt cx="0" cy="0"/>
        </a:xfrm>
      </p:grpSpPr>
      <p:sp>
        <p:nvSpPr>
          <p:cNvPr id="167" name="Shape 167"/>
          <p:cNvSpPr/>
          <p:nvPr/>
        </p:nvSpPr>
        <p:spPr>
          <a:xfrm>
            <a:off x="-7050" y="0"/>
            <a:ext cx="9158100" cy="5143500"/>
          </a:xfrm>
          <a:prstGeom prst="rect">
            <a:avLst/>
          </a:prstGeom>
          <a:solidFill>
            <a:srgbClr val="23323D"/>
          </a:solidFill>
          <a:ln>
            <a:noFill/>
          </a:ln>
        </p:spPr>
        <p:txBody>
          <a:bodyPr spcFirstLastPara="1" wrap="square" lIns="91425" tIns="45700" rIns="91425" bIns="45700" anchor="ctr" anchorCtr="0">
            <a:noAutofit/>
          </a:bodyPr>
          <a:lstStyle/>
          <a:p>
            <a:pPr algn="ctr">
              <a:buSzPts val="1800"/>
            </a:pPr>
            <a:endParaRPr sz="1800">
              <a:solidFill>
                <a:srgbClr val="FFFFFF"/>
              </a:solidFill>
            </a:endParaRPr>
          </a:p>
        </p:txBody>
      </p:sp>
      <p:pic>
        <p:nvPicPr>
          <p:cNvPr id="168" name="Shape 168"/>
          <p:cNvPicPr preferRelativeResize="0"/>
          <p:nvPr/>
        </p:nvPicPr>
        <p:blipFill rotWithShape="1">
          <a:blip r:embed="rId2">
            <a:alphaModFix/>
          </a:blip>
          <a:srcRect/>
          <a:stretch/>
        </p:blipFill>
        <p:spPr>
          <a:xfrm>
            <a:off x="774700" y="1295400"/>
            <a:ext cx="1429511" cy="336472"/>
          </a:xfrm>
          <a:prstGeom prst="rect">
            <a:avLst/>
          </a:prstGeom>
          <a:noFill/>
          <a:ln>
            <a:noFill/>
          </a:ln>
        </p:spPr>
      </p:pic>
      <p:sp>
        <p:nvSpPr>
          <p:cNvPr id="169" name="Shape 169"/>
          <p:cNvSpPr txBox="1">
            <a:spLocks noGrp="1"/>
          </p:cNvSpPr>
          <p:nvPr>
            <p:ph type="title"/>
          </p:nvPr>
        </p:nvSpPr>
        <p:spPr>
          <a:xfrm>
            <a:off x="659043" y="1951688"/>
            <a:ext cx="7611600" cy="10263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accent2"/>
              </a:buClr>
              <a:buSzPts val="3600"/>
              <a:buFont typeface="Arial"/>
              <a:buNone/>
              <a:defRPr sz="3600" b="1" i="0" u="none" strike="noStrike" cap="none">
                <a:solidFill>
                  <a:schemeClr val="accent2"/>
                </a:solidFill>
                <a:latin typeface="Arial"/>
                <a:ea typeface="Arial"/>
                <a:cs typeface="Arial"/>
                <a:sym typeface="Arial"/>
              </a:defRPr>
            </a:lvl1pPr>
            <a:lvl2pPr marL="0" marR="0" lvl="1" indent="0" algn="l" rtl="0">
              <a:spcBef>
                <a:spcPts val="0"/>
              </a:spcBef>
              <a:spcAft>
                <a:spcPts val="0"/>
              </a:spcAft>
              <a:buClr>
                <a:srgbClr val="2C95DD"/>
              </a:buClr>
              <a:buSzPts val="1800"/>
              <a:buFont typeface="Arial"/>
              <a:buNone/>
              <a:defRPr sz="1800" b="0" i="0" u="none" strike="noStrike" cap="none">
                <a:solidFill>
                  <a:srgbClr val="2C95DD"/>
                </a:solidFill>
                <a:latin typeface="Arial"/>
                <a:ea typeface="Arial"/>
                <a:cs typeface="Arial"/>
                <a:sym typeface="Arial"/>
              </a:defRPr>
            </a:lvl2pPr>
            <a:lvl3pPr marL="0" marR="0" lvl="2" indent="0" algn="l" rtl="0">
              <a:spcBef>
                <a:spcPts val="0"/>
              </a:spcBef>
              <a:spcAft>
                <a:spcPts val="0"/>
              </a:spcAft>
              <a:buClr>
                <a:srgbClr val="2C95DD"/>
              </a:buClr>
              <a:buSzPts val="1800"/>
              <a:buFont typeface="Arial"/>
              <a:buNone/>
              <a:defRPr sz="1800" b="0" i="0" u="none" strike="noStrike" cap="none">
                <a:solidFill>
                  <a:srgbClr val="2C95DD"/>
                </a:solidFill>
                <a:latin typeface="Arial"/>
                <a:ea typeface="Arial"/>
                <a:cs typeface="Arial"/>
                <a:sym typeface="Arial"/>
              </a:defRPr>
            </a:lvl3pPr>
            <a:lvl4pPr marL="0" marR="0" lvl="3" indent="0" algn="l" rtl="0">
              <a:spcBef>
                <a:spcPts val="0"/>
              </a:spcBef>
              <a:spcAft>
                <a:spcPts val="0"/>
              </a:spcAft>
              <a:buClr>
                <a:srgbClr val="2C95DD"/>
              </a:buClr>
              <a:buSzPts val="1800"/>
              <a:buFont typeface="Arial"/>
              <a:buNone/>
              <a:defRPr sz="1800" b="0" i="0" u="none" strike="noStrike" cap="none">
                <a:solidFill>
                  <a:srgbClr val="2C95DD"/>
                </a:solidFill>
                <a:latin typeface="Arial"/>
                <a:ea typeface="Arial"/>
                <a:cs typeface="Arial"/>
                <a:sym typeface="Arial"/>
              </a:defRPr>
            </a:lvl4pPr>
            <a:lvl5pPr marL="0" marR="0" lvl="4" indent="0" algn="l" rtl="0">
              <a:spcBef>
                <a:spcPts val="0"/>
              </a:spcBef>
              <a:spcAft>
                <a:spcPts val="0"/>
              </a:spcAft>
              <a:buClr>
                <a:srgbClr val="2C95DD"/>
              </a:buClr>
              <a:buSzPts val="1800"/>
              <a:buFont typeface="Arial"/>
              <a:buNone/>
              <a:defRPr sz="1800" b="0" i="0" u="none" strike="noStrike" cap="none">
                <a:solidFill>
                  <a:srgbClr val="2C95DD"/>
                </a:solidFill>
                <a:latin typeface="Arial"/>
                <a:ea typeface="Arial"/>
                <a:cs typeface="Arial"/>
                <a:sym typeface="Arial"/>
              </a:defRPr>
            </a:lvl5pPr>
            <a:lvl6pPr marL="457200" marR="0" lvl="5" indent="0" algn="l" rtl="0">
              <a:spcBef>
                <a:spcPts val="0"/>
              </a:spcBef>
              <a:spcAft>
                <a:spcPts val="0"/>
              </a:spcAft>
              <a:buClr>
                <a:srgbClr val="2C95DD"/>
              </a:buClr>
              <a:buSzPts val="1800"/>
              <a:buFont typeface="Arial"/>
              <a:buNone/>
              <a:defRPr sz="1800" b="0" i="0" u="none" strike="noStrike" cap="none">
                <a:solidFill>
                  <a:srgbClr val="2C95DD"/>
                </a:solidFill>
                <a:latin typeface="Arial"/>
                <a:ea typeface="Arial"/>
                <a:cs typeface="Arial"/>
                <a:sym typeface="Arial"/>
              </a:defRPr>
            </a:lvl6pPr>
            <a:lvl7pPr marL="914400" marR="0" lvl="6" indent="0" algn="l" rtl="0">
              <a:spcBef>
                <a:spcPts val="0"/>
              </a:spcBef>
              <a:spcAft>
                <a:spcPts val="0"/>
              </a:spcAft>
              <a:buClr>
                <a:srgbClr val="2C95DD"/>
              </a:buClr>
              <a:buSzPts val="1800"/>
              <a:buFont typeface="Arial"/>
              <a:buNone/>
              <a:defRPr sz="1800" b="0" i="0" u="none" strike="noStrike" cap="none">
                <a:solidFill>
                  <a:srgbClr val="2C95DD"/>
                </a:solidFill>
                <a:latin typeface="Arial"/>
                <a:ea typeface="Arial"/>
                <a:cs typeface="Arial"/>
                <a:sym typeface="Arial"/>
              </a:defRPr>
            </a:lvl7pPr>
            <a:lvl8pPr marL="1371600" marR="0" lvl="7" indent="0" algn="l" rtl="0">
              <a:spcBef>
                <a:spcPts val="0"/>
              </a:spcBef>
              <a:spcAft>
                <a:spcPts val="0"/>
              </a:spcAft>
              <a:buClr>
                <a:srgbClr val="2C95DD"/>
              </a:buClr>
              <a:buSzPts val="1800"/>
              <a:buFont typeface="Arial"/>
              <a:buNone/>
              <a:defRPr sz="1800" b="0" i="0" u="none" strike="noStrike" cap="none">
                <a:solidFill>
                  <a:srgbClr val="2C95DD"/>
                </a:solidFill>
                <a:latin typeface="Arial"/>
                <a:ea typeface="Arial"/>
                <a:cs typeface="Arial"/>
                <a:sym typeface="Arial"/>
              </a:defRPr>
            </a:lvl8pPr>
            <a:lvl9pPr marL="1828800" marR="0" lvl="8" indent="0" algn="l" rtl="0">
              <a:spcBef>
                <a:spcPts val="0"/>
              </a:spcBef>
              <a:spcAft>
                <a:spcPts val="0"/>
              </a:spcAft>
              <a:buClr>
                <a:srgbClr val="2C95DD"/>
              </a:buClr>
              <a:buSzPts val="1800"/>
              <a:buFont typeface="Arial"/>
              <a:buNone/>
              <a:defRPr sz="1800" b="0" i="0" u="none" strike="noStrike" cap="none">
                <a:solidFill>
                  <a:srgbClr val="2C95DD"/>
                </a:solidFill>
                <a:latin typeface="Arial"/>
                <a:ea typeface="Arial"/>
                <a:cs typeface="Arial"/>
                <a:sym typeface="Arial"/>
              </a:defRPr>
            </a:lvl9pPr>
          </a:lstStyle>
          <a:p>
            <a:endParaRPr/>
          </a:p>
        </p:txBody>
      </p:sp>
      <p:sp>
        <p:nvSpPr>
          <p:cNvPr id="170" name="Shape 170"/>
          <p:cNvSpPr txBox="1">
            <a:spLocks noGrp="1"/>
          </p:cNvSpPr>
          <p:nvPr>
            <p:ph type="subTitle" idx="1"/>
          </p:nvPr>
        </p:nvSpPr>
        <p:spPr>
          <a:xfrm>
            <a:off x="657772" y="3303416"/>
            <a:ext cx="4380600" cy="3837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1" name="Shape 171"/>
          <p:cNvSpPr txBox="1"/>
          <p:nvPr/>
        </p:nvSpPr>
        <p:spPr>
          <a:xfrm>
            <a:off x="48250" y="-520850"/>
            <a:ext cx="8088000" cy="383700"/>
          </a:xfrm>
          <a:prstGeom prst="rect">
            <a:avLst/>
          </a:prstGeom>
          <a:solidFill>
            <a:schemeClr val="accent6"/>
          </a:solidFill>
          <a:ln>
            <a:noFill/>
          </a:ln>
        </p:spPr>
        <p:txBody>
          <a:bodyPr spcFirstLastPara="1" wrap="square" lIns="91425" tIns="91425" rIns="91425" bIns="91425" anchor="t" anchorCtr="0">
            <a:noAutofit/>
          </a:bodyPr>
          <a:lstStyle/>
          <a:p>
            <a:pPr>
              <a:buClr>
                <a:srgbClr val="F27C3A"/>
              </a:buClr>
              <a:buSzPts val="350"/>
            </a:pPr>
            <a:r>
              <a:rPr lang="en">
                <a:solidFill>
                  <a:srgbClr val="F27C3A"/>
                </a:solidFill>
              </a:rPr>
              <a:t>background image:  960x540 pixels - send to back of slide and set to 80% transparency</a:t>
            </a:r>
            <a:endParaRPr/>
          </a:p>
        </p:txBody>
      </p:sp>
    </p:spTree>
    <p:extLst>
      <p:ext uri="{BB962C8B-B14F-4D97-AF65-F5344CB8AC3E}">
        <p14:creationId xmlns:p14="http://schemas.microsoft.com/office/powerpoint/2010/main" val="25102959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66715" y="325439"/>
            <a:ext cx="8410500" cy="460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9pPr>
          </a:lstStyle>
          <a:p>
            <a:endParaRPr/>
          </a:p>
        </p:txBody>
      </p:sp>
      <p:sp>
        <p:nvSpPr>
          <p:cNvPr id="174" name="Shape 174"/>
          <p:cNvSpPr txBox="1">
            <a:spLocks noGrp="1"/>
          </p:cNvSpPr>
          <p:nvPr>
            <p:ph type="body" idx="1"/>
          </p:nvPr>
        </p:nvSpPr>
        <p:spPr>
          <a:xfrm>
            <a:off x="366715" y="1074738"/>
            <a:ext cx="8410500" cy="3383100"/>
          </a:xfrm>
          <a:prstGeom prst="rect">
            <a:avLst/>
          </a:prstGeom>
          <a:noFill/>
          <a:ln>
            <a:noFill/>
          </a:ln>
        </p:spPr>
        <p:txBody>
          <a:bodyPr spcFirstLastPara="1" wrap="square" lIns="91425" tIns="91425" rIns="91425" bIns="91425" anchor="t" anchorCtr="0"/>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253575522"/>
      </p:ext>
    </p:extLst>
  </p:cSld>
  <p:clrMapOvr>
    <a:masterClrMapping/>
  </p:clrMapOvr>
  <p:transition>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_Title and Content, no circles">
  <p:cSld name="2_Title and Content, no circles">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66715" y="325439"/>
            <a:ext cx="8410500" cy="460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9pPr>
          </a:lstStyle>
          <a:p>
            <a:endParaRPr/>
          </a:p>
        </p:txBody>
      </p:sp>
      <p:sp>
        <p:nvSpPr>
          <p:cNvPr id="177" name="Shape 177"/>
          <p:cNvSpPr txBox="1">
            <a:spLocks noGrp="1"/>
          </p:cNvSpPr>
          <p:nvPr>
            <p:ph type="body" idx="1"/>
          </p:nvPr>
        </p:nvSpPr>
        <p:spPr>
          <a:xfrm>
            <a:off x="366715" y="1074738"/>
            <a:ext cx="8410500" cy="3383100"/>
          </a:xfrm>
          <a:prstGeom prst="rect">
            <a:avLst/>
          </a:prstGeom>
          <a:noFill/>
          <a:ln>
            <a:noFill/>
          </a:ln>
        </p:spPr>
        <p:txBody>
          <a:bodyPr spcFirstLastPara="1" wrap="square" lIns="91425" tIns="91425" rIns="91425" bIns="91425" anchor="t" anchorCtr="0"/>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rgbClr val="4D4D4D"/>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rgbClr val="4D4D4D"/>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rgbClr val="4D4D4D"/>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rgbClr val="4D4D4D"/>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rgbClr val="4D4D4D"/>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39087259"/>
      </p:ext>
    </p:extLst>
  </p:cSld>
  <p:clrMapOvr>
    <a:masterClrMapping/>
  </p:clrMapOvr>
  <p:transition>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178"/>
        <p:cNvGrpSpPr/>
        <p:nvPr/>
      </p:nvGrpSpPr>
      <p:grpSpPr>
        <a:xfrm>
          <a:off x="0" y="0"/>
          <a:ext cx="0" cy="0"/>
          <a:chOff x="0" y="0"/>
          <a:chExt cx="0" cy="0"/>
        </a:xfrm>
      </p:grpSpPr>
      <p:sp>
        <p:nvSpPr>
          <p:cNvPr id="179" name="Shape 179"/>
          <p:cNvSpPr/>
          <p:nvPr/>
        </p:nvSpPr>
        <p:spPr>
          <a:xfrm>
            <a:off x="0" y="1"/>
            <a:ext cx="9144000" cy="99300"/>
          </a:xfrm>
          <a:prstGeom prst="rect">
            <a:avLst/>
          </a:prstGeom>
          <a:gradFill>
            <a:gsLst>
              <a:gs pos="0">
                <a:schemeClr val="accent1"/>
              </a:gs>
              <a:gs pos="100000">
                <a:srgbClr val="194945"/>
              </a:gs>
            </a:gsLst>
            <a:lin ang="18000042" scaled="0"/>
          </a:gradFill>
          <a:ln>
            <a:noFill/>
          </a:ln>
        </p:spPr>
        <p:txBody>
          <a:bodyPr spcFirstLastPara="1" wrap="square" lIns="91400" tIns="45700" rIns="91400" bIns="45700" anchor="ctr" anchorCtr="0">
            <a:noAutofit/>
          </a:bodyPr>
          <a:lstStyle/>
          <a:p>
            <a:pPr algn="ctr"/>
            <a:endParaRPr sz="1800">
              <a:solidFill>
                <a:srgbClr val="FFFFFF"/>
              </a:solidFill>
              <a:latin typeface="Calibri"/>
              <a:ea typeface="Calibri"/>
              <a:cs typeface="Calibri"/>
              <a:sym typeface="Calibri"/>
            </a:endParaRPr>
          </a:p>
        </p:txBody>
      </p:sp>
      <p:pic>
        <p:nvPicPr>
          <p:cNvPr id="180" name="Shape 180" descr="pivotal_green.png"/>
          <p:cNvPicPr preferRelativeResize="0"/>
          <p:nvPr/>
        </p:nvPicPr>
        <p:blipFill rotWithShape="1">
          <a:blip r:embed="rId2">
            <a:alphaModFix/>
          </a:blip>
          <a:srcRect/>
          <a:stretch/>
        </p:blipFill>
        <p:spPr>
          <a:xfrm>
            <a:off x="7788438" y="4656661"/>
            <a:ext cx="830881" cy="204221"/>
          </a:xfrm>
          <a:prstGeom prst="rect">
            <a:avLst/>
          </a:prstGeom>
          <a:noFill/>
          <a:ln>
            <a:noFill/>
          </a:ln>
        </p:spPr>
      </p:pic>
    </p:spTree>
    <p:extLst>
      <p:ext uri="{BB962C8B-B14F-4D97-AF65-F5344CB8AC3E}">
        <p14:creationId xmlns:p14="http://schemas.microsoft.com/office/powerpoint/2010/main" val="26074961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Title and Content, no circles 1">
  <p:cSld name="2_Title and Content, no circles 1">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366715" y="325439"/>
            <a:ext cx="8410500" cy="460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9pPr>
          </a:lstStyle>
          <a:p>
            <a:endParaRPr/>
          </a:p>
        </p:txBody>
      </p:sp>
      <p:sp>
        <p:nvSpPr>
          <p:cNvPr id="183" name="Shape 183"/>
          <p:cNvSpPr txBox="1">
            <a:spLocks noGrp="1"/>
          </p:cNvSpPr>
          <p:nvPr>
            <p:ph type="body" idx="1"/>
          </p:nvPr>
        </p:nvSpPr>
        <p:spPr>
          <a:xfrm>
            <a:off x="366715" y="1074738"/>
            <a:ext cx="8410500" cy="3383100"/>
          </a:xfrm>
          <a:prstGeom prst="rect">
            <a:avLst/>
          </a:prstGeom>
          <a:noFill/>
          <a:ln>
            <a:noFill/>
          </a:ln>
        </p:spPr>
        <p:txBody>
          <a:bodyPr spcFirstLastPara="1" wrap="square" lIns="91425" tIns="91425" rIns="91425" bIns="91425" anchor="t" anchorCtr="0"/>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rgbClr val="4D4D4D"/>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rgbClr val="4D4D4D"/>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rgbClr val="4D4D4D"/>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rgbClr val="4D4D4D"/>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rgbClr val="4D4D4D"/>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177649575"/>
      </p:ext>
    </p:extLst>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 – Diagram Box">
  <p:cSld name="Title Slide_4">
    <p:bg>
      <p:bgPr>
        <a:solidFill>
          <a:srgbClr val="F3F3F3"/>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66" name="Shape 66"/>
          <p:cNvGrpSpPr/>
          <p:nvPr/>
        </p:nvGrpSpPr>
        <p:grpSpPr>
          <a:xfrm>
            <a:off x="287525" y="4854556"/>
            <a:ext cx="634914" cy="148716"/>
            <a:chOff x="1841475" y="2392725"/>
            <a:chExt cx="3928925" cy="920275"/>
          </a:xfrm>
        </p:grpSpPr>
        <p:sp>
          <p:nvSpPr>
            <p:cNvPr id="67" name="Shape 6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 name="Shape 6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Shape 7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5" name="Shape 75"/>
          <p:cNvSpPr/>
          <p:nvPr/>
        </p:nvSpPr>
        <p:spPr>
          <a:xfrm>
            <a:off x="285750" y="907200"/>
            <a:ext cx="8569800" cy="37623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76" name="Shape 76"/>
          <p:cNvCxnSpPr/>
          <p:nvPr/>
        </p:nvCxnSpPr>
        <p:spPr>
          <a:xfrm>
            <a:off x="8855561"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7" name="Shape 77"/>
          <p:cNvCxnSpPr/>
          <p:nvPr/>
        </p:nvCxnSpPr>
        <p:spPr>
          <a:xfrm>
            <a:off x="287536" y="-214525"/>
            <a:ext cx="0" cy="119700"/>
          </a:xfrm>
          <a:prstGeom prst="straightConnector1">
            <a:avLst/>
          </a:prstGeom>
          <a:noFill/>
          <a:ln w="9525" cap="flat" cmpd="sng">
            <a:solidFill>
              <a:srgbClr val="D9D9D9"/>
            </a:solidFill>
            <a:prstDash val="solid"/>
            <a:round/>
            <a:headEnd type="none" w="med" len="med"/>
            <a:tailEnd type="none" w="med" len="med"/>
          </a:ln>
        </p:spPr>
      </p:cxnSp>
      <p:cxnSp>
        <p:nvCxnSpPr>
          <p:cNvPr id="78" name="Shape 78"/>
          <p:cNvCxnSpPr/>
          <p:nvPr/>
        </p:nvCxnSpPr>
        <p:spPr>
          <a:xfrm rot="10800000">
            <a:off x="-228600" y="923925"/>
            <a:ext cx="114300" cy="0"/>
          </a:xfrm>
          <a:prstGeom prst="straightConnector1">
            <a:avLst/>
          </a:prstGeom>
          <a:noFill/>
          <a:ln w="9525" cap="flat" cmpd="sng">
            <a:solidFill>
              <a:srgbClr val="D9D9D9"/>
            </a:solidFill>
            <a:prstDash val="solid"/>
            <a:round/>
            <a:headEnd type="none" w="med" len="med"/>
            <a:tailEnd type="none" w="med" len="med"/>
          </a:ln>
        </p:spPr>
      </p:cxnSp>
      <p:cxnSp>
        <p:nvCxnSpPr>
          <p:cNvPr id="79" name="Shape 79"/>
          <p:cNvCxnSpPr/>
          <p:nvPr/>
        </p:nvCxnSpPr>
        <p:spPr>
          <a:xfrm rot="10800000">
            <a:off x="-228600" y="4669500"/>
            <a:ext cx="114300" cy="0"/>
          </a:xfrm>
          <a:prstGeom prst="straightConnector1">
            <a:avLst/>
          </a:prstGeom>
          <a:noFill/>
          <a:ln w="9525" cap="flat" cmpd="sng">
            <a:solidFill>
              <a:srgbClr val="D9D9D9"/>
            </a:solidFill>
            <a:prstDash val="solid"/>
            <a:round/>
            <a:headEnd type="none" w="med" len="med"/>
            <a:tailEnd type="none" w="med" len="med"/>
          </a:ln>
        </p:spPr>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Footer bar only">
  <p:cSld name="Footer bar only">
    <p:spTree>
      <p:nvGrpSpPr>
        <p:cNvPr id="1" name="Shape 184"/>
        <p:cNvGrpSpPr/>
        <p:nvPr/>
      </p:nvGrpSpPr>
      <p:grpSpPr>
        <a:xfrm>
          <a:off x="0" y="0"/>
          <a:ext cx="0" cy="0"/>
          <a:chOff x="0" y="0"/>
          <a:chExt cx="0" cy="0"/>
        </a:xfrm>
      </p:grpSpPr>
    </p:spTree>
    <p:extLst>
      <p:ext uri="{BB962C8B-B14F-4D97-AF65-F5344CB8AC3E}">
        <p14:creationId xmlns:p14="http://schemas.microsoft.com/office/powerpoint/2010/main" val="3626270449"/>
      </p:ext>
    </p:extLst>
  </p:cSld>
  <p:clrMapOvr>
    <a:masterClrMapping/>
  </p:clrMapOvr>
  <p:transition>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 – Standard 1">
  <p:cSld name="3 – Standard 1">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dk1"/>
              </a:buClr>
              <a:buSzPts val="2500"/>
              <a:buFont typeface="Proxima Nova"/>
              <a:buNone/>
              <a:defRPr sz="2500" b="1" i="0" u="none" strike="noStrike" cap="none">
                <a:solidFill>
                  <a:schemeClr val="dk1"/>
                </a:solidFill>
                <a:latin typeface="Proxima Nova"/>
                <a:ea typeface="Proxima Nova"/>
                <a:cs typeface="Proxima Nova"/>
                <a:sym typeface="Proxima Nova"/>
              </a:defRPr>
            </a:lvl1pPr>
            <a:lvl2pPr lvl="1" indent="0" rtl="0">
              <a:spcBef>
                <a:spcPts val="0"/>
              </a:spcBef>
              <a:spcAft>
                <a:spcPts val="0"/>
              </a:spcAft>
              <a:buSzPts val="1800"/>
              <a:buFont typeface="Arial"/>
              <a:buNone/>
              <a:defRPr sz="1800"/>
            </a:lvl2pPr>
            <a:lvl3pPr lvl="2" indent="0" rtl="0">
              <a:spcBef>
                <a:spcPts val="0"/>
              </a:spcBef>
              <a:spcAft>
                <a:spcPts val="0"/>
              </a:spcAft>
              <a:buSzPts val="1800"/>
              <a:buFont typeface="Arial"/>
              <a:buNone/>
              <a:defRPr sz="1800"/>
            </a:lvl3pPr>
            <a:lvl4pPr lvl="3" indent="0" rtl="0">
              <a:spcBef>
                <a:spcPts val="0"/>
              </a:spcBef>
              <a:spcAft>
                <a:spcPts val="0"/>
              </a:spcAft>
              <a:buSzPts val="1800"/>
              <a:buFont typeface="Arial"/>
              <a:buNone/>
              <a:defRPr sz="1800"/>
            </a:lvl4pPr>
            <a:lvl5pPr lvl="4" indent="0" rtl="0">
              <a:spcBef>
                <a:spcPts val="0"/>
              </a:spcBef>
              <a:spcAft>
                <a:spcPts val="0"/>
              </a:spcAft>
              <a:buSzPts val="1800"/>
              <a:buFont typeface="Arial"/>
              <a:buNone/>
              <a:defRPr sz="1800"/>
            </a:lvl5pPr>
            <a:lvl6pPr lvl="5" indent="0" rtl="0">
              <a:spcBef>
                <a:spcPts val="0"/>
              </a:spcBef>
              <a:spcAft>
                <a:spcPts val="0"/>
              </a:spcAft>
              <a:buSzPts val="1800"/>
              <a:buFont typeface="Arial"/>
              <a:buNone/>
              <a:defRPr sz="1800"/>
            </a:lvl6pPr>
            <a:lvl7pPr lvl="6" indent="0" rtl="0">
              <a:spcBef>
                <a:spcPts val="0"/>
              </a:spcBef>
              <a:spcAft>
                <a:spcPts val="0"/>
              </a:spcAft>
              <a:buSzPts val="1800"/>
              <a:buFont typeface="Arial"/>
              <a:buNone/>
              <a:defRPr sz="1800"/>
            </a:lvl7pPr>
            <a:lvl8pPr lvl="7" indent="0" rtl="0">
              <a:spcBef>
                <a:spcPts val="0"/>
              </a:spcBef>
              <a:spcAft>
                <a:spcPts val="0"/>
              </a:spcAft>
              <a:buSzPts val="1800"/>
              <a:buFont typeface="Arial"/>
              <a:buNone/>
              <a:defRPr sz="1800"/>
            </a:lvl8pPr>
            <a:lvl9pPr lvl="8" indent="0" rtl="0">
              <a:spcBef>
                <a:spcPts val="0"/>
              </a:spcBef>
              <a:spcAft>
                <a:spcPts val="0"/>
              </a:spcAft>
              <a:buSzPts val="1800"/>
              <a:buFont typeface="Arial"/>
              <a:buNone/>
              <a:defRPr sz="1800"/>
            </a:lvl9pPr>
          </a:lstStyle>
          <a:p>
            <a:endParaRPr/>
          </a:p>
        </p:txBody>
      </p:sp>
      <p:grpSp>
        <p:nvGrpSpPr>
          <p:cNvPr id="187" name="Shape 187"/>
          <p:cNvGrpSpPr/>
          <p:nvPr/>
        </p:nvGrpSpPr>
        <p:grpSpPr>
          <a:xfrm>
            <a:off x="287525" y="4854557"/>
            <a:ext cx="634918" cy="148733"/>
            <a:chOff x="1841475" y="2392725"/>
            <a:chExt cx="3928950" cy="920375"/>
          </a:xfrm>
        </p:grpSpPr>
        <p:sp>
          <p:nvSpPr>
            <p:cNvPr id="188" name="Shape 188"/>
            <p:cNvSpPr/>
            <p:nvPr/>
          </p:nvSpPr>
          <p:spPr>
            <a:xfrm>
              <a:off x="2574175" y="2392725"/>
              <a:ext cx="139800" cy="905100"/>
            </a:xfrm>
            <a:custGeom>
              <a:avLst/>
              <a:gdLst/>
              <a:ahLst/>
              <a:cxnLst/>
              <a:rect l="0" t="0" r="0" b="0"/>
              <a:pathLst>
                <a:path w="120000" h="120000" extrusionOk="0">
                  <a:moveTo>
                    <a:pt x="21" y="0"/>
                  </a:moveTo>
                  <a:lnTo>
                    <a:pt x="21" y="17933"/>
                  </a:lnTo>
                  <a:lnTo>
                    <a:pt x="119506" y="17933"/>
                  </a:lnTo>
                  <a:lnTo>
                    <a:pt x="119506" y="0"/>
                  </a:lnTo>
                  <a:close/>
                  <a:moveTo>
                    <a:pt x="21" y="31097"/>
                  </a:moveTo>
                  <a:lnTo>
                    <a:pt x="21" y="119996"/>
                  </a:lnTo>
                  <a:lnTo>
                    <a:pt x="120000" y="119996"/>
                  </a:lnTo>
                  <a:lnTo>
                    <a:pt x="120000" y="31097"/>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89" name="Shape 189"/>
            <p:cNvSpPr/>
            <p:nvPr/>
          </p:nvSpPr>
          <p:spPr>
            <a:xfrm>
              <a:off x="2816875" y="2626700"/>
              <a:ext cx="703800" cy="686400"/>
            </a:xfrm>
            <a:custGeom>
              <a:avLst/>
              <a:gdLst/>
              <a:ahLst/>
              <a:cxnLst/>
              <a:rect l="0" t="0" r="0" b="0"/>
              <a:pathLst>
                <a:path w="120000" h="120000" extrusionOk="0">
                  <a:moveTo>
                    <a:pt x="0" y="0"/>
                  </a:moveTo>
                  <a:lnTo>
                    <a:pt x="0" y="17262"/>
                  </a:lnTo>
                  <a:lnTo>
                    <a:pt x="11088" y="17262"/>
                  </a:lnTo>
                  <a:lnTo>
                    <a:pt x="38713" y="101417"/>
                  </a:lnTo>
                  <a:cubicBezTo>
                    <a:pt x="43070" y="114312"/>
                    <a:pt x="50395" y="119995"/>
                    <a:pt x="62673" y="119995"/>
                  </a:cubicBezTo>
                  <a:cubicBezTo>
                    <a:pt x="70892" y="119995"/>
                    <a:pt x="81089" y="117967"/>
                    <a:pt x="86832" y="101417"/>
                  </a:cubicBezTo>
                  <a:lnTo>
                    <a:pt x="120000" y="0"/>
                  </a:lnTo>
                  <a:lnTo>
                    <a:pt x="97128" y="0"/>
                  </a:lnTo>
                  <a:lnTo>
                    <a:pt x="68117" y="94108"/>
                  </a:lnTo>
                  <a:cubicBezTo>
                    <a:pt x="67029" y="98169"/>
                    <a:pt x="66237" y="100604"/>
                    <a:pt x="62673" y="100604"/>
                  </a:cubicBezTo>
                  <a:cubicBezTo>
                    <a:pt x="59207" y="100604"/>
                    <a:pt x="58418" y="98169"/>
                    <a:pt x="57228" y="94108"/>
                  </a:cubicBezTo>
                  <a:lnTo>
                    <a:pt x="28614"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90" name="Shape 190"/>
            <p:cNvSpPr/>
            <p:nvPr/>
          </p:nvSpPr>
          <p:spPr>
            <a:xfrm>
              <a:off x="3557125" y="2626700"/>
              <a:ext cx="615000" cy="685800"/>
            </a:xfrm>
            <a:custGeom>
              <a:avLst/>
              <a:gdLst/>
              <a:ahLst/>
              <a:cxnLst/>
              <a:rect l="0" t="0" r="0" b="0"/>
              <a:pathLst>
                <a:path w="120000" h="120000" extrusionOk="0">
                  <a:moveTo>
                    <a:pt x="60058" y="19407"/>
                  </a:moveTo>
                  <a:cubicBezTo>
                    <a:pt x="81359" y="19407"/>
                    <a:pt x="94390" y="33736"/>
                    <a:pt x="94390" y="50908"/>
                  </a:cubicBezTo>
                  <a:lnTo>
                    <a:pt x="94390" y="69297"/>
                  </a:lnTo>
                  <a:cubicBezTo>
                    <a:pt x="94390" y="86469"/>
                    <a:pt x="81247" y="100797"/>
                    <a:pt x="60058" y="100797"/>
                  </a:cubicBezTo>
                  <a:cubicBezTo>
                    <a:pt x="38303" y="100797"/>
                    <a:pt x="25838" y="86469"/>
                    <a:pt x="25950" y="69297"/>
                  </a:cubicBezTo>
                  <a:lnTo>
                    <a:pt x="25950" y="50908"/>
                  </a:lnTo>
                  <a:cubicBezTo>
                    <a:pt x="25950" y="33736"/>
                    <a:pt x="37737" y="19407"/>
                    <a:pt x="60058" y="19407"/>
                  </a:cubicBezTo>
                  <a:close/>
                  <a:moveTo>
                    <a:pt x="60058" y="0"/>
                  </a:moveTo>
                  <a:cubicBezTo>
                    <a:pt x="24818" y="0"/>
                    <a:pt x="4" y="20934"/>
                    <a:pt x="229" y="50803"/>
                  </a:cubicBezTo>
                  <a:lnTo>
                    <a:pt x="229" y="69196"/>
                  </a:lnTo>
                  <a:cubicBezTo>
                    <a:pt x="229" y="99069"/>
                    <a:pt x="24818" y="120000"/>
                    <a:pt x="60058" y="120000"/>
                  </a:cubicBezTo>
                  <a:cubicBezTo>
                    <a:pt x="95410" y="120000"/>
                    <a:pt x="119995" y="99069"/>
                    <a:pt x="119995" y="69196"/>
                  </a:cubicBezTo>
                  <a:lnTo>
                    <a:pt x="119995" y="50803"/>
                  </a:lnTo>
                  <a:cubicBezTo>
                    <a:pt x="119995" y="20934"/>
                    <a:pt x="95410" y="0"/>
                    <a:pt x="60058"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91" name="Shape 191"/>
            <p:cNvSpPr/>
            <p:nvPr/>
          </p:nvSpPr>
          <p:spPr>
            <a:xfrm>
              <a:off x="4732275" y="2617400"/>
              <a:ext cx="582300" cy="679800"/>
            </a:xfrm>
            <a:custGeom>
              <a:avLst/>
              <a:gdLst/>
              <a:ahLst/>
              <a:cxnLst/>
              <a:rect l="0" t="0" r="0" b="0"/>
              <a:pathLst>
                <a:path w="120000" h="120000" extrusionOk="0">
                  <a:moveTo>
                    <a:pt x="61375" y="4"/>
                  </a:moveTo>
                  <a:cubicBezTo>
                    <a:pt x="23449" y="4"/>
                    <a:pt x="0" y="20499"/>
                    <a:pt x="0" y="53392"/>
                  </a:cubicBezTo>
                  <a:lnTo>
                    <a:pt x="0" y="66302"/>
                  </a:lnTo>
                  <a:cubicBezTo>
                    <a:pt x="0" y="99196"/>
                    <a:pt x="23449" y="119995"/>
                    <a:pt x="61375" y="119995"/>
                  </a:cubicBezTo>
                  <a:cubicBezTo>
                    <a:pt x="62215" y="119995"/>
                    <a:pt x="68912" y="119995"/>
                    <a:pt x="71905" y="119691"/>
                  </a:cubicBezTo>
                  <a:lnTo>
                    <a:pt x="71905" y="99911"/>
                  </a:lnTo>
                  <a:cubicBezTo>
                    <a:pt x="70710" y="99911"/>
                    <a:pt x="62096" y="100118"/>
                    <a:pt x="61375" y="100118"/>
                  </a:cubicBezTo>
                  <a:cubicBezTo>
                    <a:pt x="40676" y="100118"/>
                    <a:pt x="26921" y="86590"/>
                    <a:pt x="26921" y="66302"/>
                  </a:cubicBezTo>
                  <a:lnTo>
                    <a:pt x="26921" y="53392"/>
                  </a:lnTo>
                  <a:cubicBezTo>
                    <a:pt x="26921" y="33100"/>
                    <a:pt x="40800" y="19577"/>
                    <a:pt x="61375" y="19577"/>
                  </a:cubicBezTo>
                  <a:cubicBezTo>
                    <a:pt x="70586" y="19577"/>
                    <a:pt x="84706" y="20190"/>
                    <a:pt x="89611" y="21112"/>
                  </a:cubicBezTo>
                  <a:lnTo>
                    <a:pt x="91048" y="21315"/>
                  </a:lnTo>
                  <a:lnTo>
                    <a:pt x="91048" y="119995"/>
                  </a:lnTo>
                  <a:lnTo>
                    <a:pt x="119881" y="119995"/>
                  </a:lnTo>
                  <a:lnTo>
                    <a:pt x="119881" y="9428"/>
                  </a:lnTo>
                  <a:cubicBezTo>
                    <a:pt x="120000" y="7381"/>
                    <a:pt x="120000" y="6662"/>
                    <a:pt x="114735" y="5435"/>
                  </a:cubicBezTo>
                  <a:cubicBezTo>
                    <a:pt x="100377" y="2259"/>
                    <a:pt x="77886" y="4"/>
                    <a:pt x="61375" y="4"/>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92" name="Shape 192"/>
            <p:cNvSpPr/>
            <p:nvPr/>
          </p:nvSpPr>
          <p:spPr>
            <a:xfrm>
              <a:off x="5448725" y="2392725"/>
              <a:ext cx="139800" cy="905100"/>
            </a:xfrm>
            <a:custGeom>
              <a:avLst/>
              <a:gdLst/>
              <a:ahLst/>
              <a:cxnLst/>
              <a:rect l="0" t="0" r="0" b="0"/>
              <a:pathLst>
                <a:path w="120000" h="120000" extrusionOk="0">
                  <a:moveTo>
                    <a:pt x="21" y="0"/>
                  </a:moveTo>
                  <a:lnTo>
                    <a:pt x="21" y="119996"/>
                  </a:lnTo>
                  <a:lnTo>
                    <a:pt x="120000" y="119996"/>
                  </a:lnTo>
                  <a:lnTo>
                    <a:pt x="120000" y="0"/>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93" name="Shape 193"/>
            <p:cNvSpPr/>
            <p:nvPr/>
          </p:nvSpPr>
          <p:spPr>
            <a:xfrm>
              <a:off x="1841475" y="2392725"/>
              <a:ext cx="617700" cy="904500"/>
            </a:xfrm>
            <a:custGeom>
              <a:avLst/>
              <a:gdLst/>
              <a:ahLst/>
              <a:cxnLst/>
              <a:rect l="0" t="0" r="0" b="0"/>
              <a:pathLst>
                <a:path w="120000" h="120000" extrusionOk="0">
                  <a:moveTo>
                    <a:pt x="0" y="0"/>
                  </a:moveTo>
                  <a:lnTo>
                    <a:pt x="0" y="119996"/>
                  </a:lnTo>
                  <a:lnTo>
                    <a:pt x="28194" y="119996"/>
                  </a:lnTo>
                  <a:lnTo>
                    <a:pt x="28194" y="16714"/>
                  </a:lnTo>
                  <a:lnTo>
                    <a:pt x="44773" y="16714"/>
                  </a:lnTo>
                  <a:cubicBezTo>
                    <a:pt x="48270" y="16714"/>
                    <a:pt x="51203" y="16790"/>
                    <a:pt x="54359" y="16867"/>
                  </a:cubicBezTo>
                  <a:cubicBezTo>
                    <a:pt x="78834" y="17175"/>
                    <a:pt x="90785" y="23798"/>
                    <a:pt x="90785" y="36815"/>
                  </a:cubicBezTo>
                  <a:lnTo>
                    <a:pt x="90785" y="38281"/>
                  </a:lnTo>
                  <a:cubicBezTo>
                    <a:pt x="90785" y="50292"/>
                    <a:pt x="81087" y="58305"/>
                    <a:pt x="54471" y="58305"/>
                  </a:cubicBezTo>
                  <a:lnTo>
                    <a:pt x="46580" y="58305"/>
                  </a:lnTo>
                  <a:lnTo>
                    <a:pt x="46580" y="74479"/>
                  </a:lnTo>
                  <a:cubicBezTo>
                    <a:pt x="49396" y="74555"/>
                    <a:pt x="51878" y="74631"/>
                    <a:pt x="54582" y="74631"/>
                  </a:cubicBezTo>
                  <a:cubicBezTo>
                    <a:pt x="92931" y="74631"/>
                    <a:pt x="119995" y="64311"/>
                    <a:pt x="119995" y="38509"/>
                  </a:cubicBezTo>
                  <a:lnTo>
                    <a:pt x="119995" y="36971"/>
                  </a:lnTo>
                  <a:cubicBezTo>
                    <a:pt x="119883" y="10012"/>
                    <a:pt x="90450" y="0"/>
                    <a:pt x="47706"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94" name="Shape 194"/>
            <p:cNvSpPr/>
            <p:nvPr/>
          </p:nvSpPr>
          <p:spPr>
            <a:xfrm>
              <a:off x="4278825" y="2482125"/>
              <a:ext cx="369300" cy="813900"/>
            </a:xfrm>
            <a:custGeom>
              <a:avLst/>
              <a:gdLst/>
              <a:ahLst/>
              <a:cxnLst/>
              <a:rect l="0" t="0" r="0" b="0"/>
              <a:pathLst>
                <a:path w="120000" h="120000" extrusionOk="0">
                  <a:moveTo>
                    <a:pt x="46038" y="3"/>
                  </a:moveTo>
                  <a:lnTo>
                    <a:pt x="0" y="2741"/>
                  </a:lnTo>
                  <a:lnTo>
                    <a:pt x="0" y="94751"/>
                  </a:lnTo>
                  <a:cubicBezTo>
                    <a:pt x="0" y="112209"/>
                    <a:pt x="19058" y="120000"/>
                    <a:pt x="61888" y="120000"/>
                  </a:cubicBezTo>
                  <a:lnTo>
                    <a:pt x="120000" y="120000"/>
                  </a:lnTo>
                  <a:lnTo>
                    <a:pt x="120000" y="104079"/>
                  </a:lnTo>
                  <a:lnTo>
                    <a:pt x="77170" y="104079"/>
                  </a:lnTo>
                  <a:cubicBezTo>
                    <a:pt x="58679" y="104079"/>
                    <a:pt x="46038" y="103736"/>
                    <a:pt x="46038" y="94751"/>
                  </a:cubicBezTo>
                  <a:lnTo>
                    <a:pt x="46038" y="37233"/>
                  </a:lnTo>
                  <a:lnTo>
                    <a:pt x="120000" y="37233"/>
                  </a:lnTo>
                  <a:lnTo>
                    <a:pt x="120000" y="21312"/>
                  </a:lnTo>
                  <a:lnTo>
                    <a:pt x="46038" y="21312"/>
                  </a:lnTo>
                  <a:lnTo>
                    <a:pt x="46038" y="3"/>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195" name="Shape 195"/>
            <p:cNvSpPr/>
            <p:nvPr/>
          </p:nvSpPr>
          <p:spPr>
            <a:xfrm>
              <a:off x="5652525" y="3180600"/>
              <a:ext cx="117900" cy="117300"/>
            </a:xfrm>
            <a:custGeom>
              <a:avLst/>
              <a:gdLst/>
              <a:ahLst/>
              <a:cxnLst/>
              <a:rect l="0" t="0" r="0" b="0"/>
              <a:pathLst>
                <a:path w="120000" h="120000" extrusionOk="0">
                  <a:moveTo>
                    <a:pt x="56755" y="32659"/>
                  </a:moveTo>
                  <a:cubicBezTo>
                    <a:pt x="69760" y="32659"/>
                    <a:pt x="75664" y="37416"/>
                    <a:pt x="75664" y="46342"/>
                  </a:cubicBezTo>
                  <a:cubicBezTo>
                    <a:pt x="75664" y="55242"/>
                    <a:pt x="69760" y="60588"/>
                    <a:pt x="58511" y="60588"/>
                  </a:cubicBezTo>
                  <a:lnTo>
                    <a:pt x="46116" y="60588"/>
                  </a:lnTo>
                  <a:lnTo>
                    <a:pt x="46116" y="32659"/>
                  </a:lnTo>
                  <a:close/>
                  <a:moveTo>
                    <a:pt x="40212" y="26726"/>
                  </a:moveTo>
                  <a:lnTo>
                    <a:pt x="40212" y="90869"/>
                  </a:lnTo>
                  <a:lnTo>
                    <a:pt x="47287" y="90869"/>
                  </a:lnTo>
                  <a:lnTo>
                    <a:pt x="47287" y="66521"/>
                  </a:lnTo>
                  <a:lnTo>
                    <a:pt x="62659" y="65933"/>
                  </a:lnTo>
                  <a:lnTo>
                    <a:pt x="78617" y="90869"/>
                  </a:lnTo>
                  <a:lnTo>
                    <a:pt x="86303" y="90869"/>
                  </a:lnTo>
                  <a:lnTo>
                    <a:pt x="69760" y="64143"/>
                  </a:lnTo>
                  <a:cubicBezTo>
                    <a:pt x="76835" y="61176"/>
                    <a:pt x="82765" y="55242"/>
                    <a:pt x="82765" y="45728"/>
                  </a:cubicBezTo>
                  <a:cubicBezTo>
                    <a:pt x="82765" y="33861"/>
                    <a:pt x="74494" y="26726"/>
                    <a:pt x="58511" y="26726"/>
                  </a:cubicBezTo>
                  <a:close/>
                  <a:moveTo>
                    <a:pt x="59707" y="7723"/>
                  </a:moveTo>
                  <a:cubicBezTo>
                    <a:pt x="88084" y="7723"/>
                    <a:pt x="110532" y="31483"/>
                    <a:pt x="110532" y="59411"/>
                  </a:cubicBezTo>
                  <a:cubicBezTo>
                    <a:pt x="110532" y="87314"/>
                    <a:pt x="88084" y="110485"/>
                    <a:pt x="59707" y="110485"/>
                  </a:cubicBezTo>
                  <a:cubicBezTo>
                    <a:pt x="31915" y="110485"/>
                    <a:pt x="8882" y="87314"/>
                    <a:pt x="8882" y="59411"/>
                  </a:cubicBezTo>
                  <a:cubicBezTo>
                    <a:pt x="8882" y="30895"/>
                    <a:pt x="31915" y="7723"/>
                    <a:pt x="59707" y="7723"/>
                  </a:cubicBezTo>
                  <a:close/>
                  <a:moveTo>
                    <a:pt x="59707" y="0"/>
                  </a:moveTo>
                  <a:cubicBezTo>
                    <a:pt x="26595" y="0"/>
                    <a:pt x="0" y="26726"/>
                    <a:pt x="0" y="60000"/>
                  </a:cubicBezTo>
                  <a:cubicBezTo>
                    <a:pt x="0" y="92659"/>
                    <a:pt x="26595" y="119974"/>
                    <a:pt x="59707" y="119974"/>
                  </a:cubicBezTo>
                  <a:cubicBezTo>
                    <a:pt x="93404" y="119974"/>
                    <a:pt x="120000" y="92659"/>
                    <a:pt x="120000" y="60000"/>
                  </a:cubicBezTo>
                  <a:cubicBezTo>
                    <a:pt x="120000" y="26726"/>
                    <a:pt x="93404" y="0"/>
                    <a:pt x="59707" y="0"/>
                  </a:cubicBezTo>
                  <a:close/>
                </a:path>
              </a:pathLst>
            </a:custGeom>
            <a:solidFill>
              <a:srgbClr val="008774"/>
            </a:solidFill>
            <a:ln>
              <a:noFill/>
            </a:ln>
          </p:spPr>
          <p:txBody>
            <a:bodyPr spcFirstLastPara="1" wrap="square" lIns="91425" tIns="91425" rIns="91425" bIns="91425" anchor="ctr" anchorCtr="0">
              <a:noAutofit/>
            </a:bodyPr>
            <a:lstStyle/>
            <a:p>
              <a:endParaRPr/>
            </a:p>
          </p:txBody>
        </p:sp>
      </p:grpSp>
      <p:sp>
        <p:nvSpPr>
          <p:cNvPr id="196" name="Shape 196"/>
          <p:cNvSpPr txBox="1">
            <a:spLocks noGrp="1"/>
          </p:cNvSpPr>
          <p:nvPr>
            <p:ph type="body" idx="1"/>
          </p:nvPr>
        </p:nvSpPr>
        <p:spPr>
          <a:xfrm>
            <a:off x="915400" y="900400"/>
            <a:ext cx="7333200" cy="3769500"/>
          </a:xfrm>
          <a:prstGeom prst="rect">
            <a:avLst/>
          </a:prstGeom>
          <a:noFill/>
          <a:ln>
            <a:noFill/>
          </a:ln>
        </p:spPr>
        <p:txBody>
          <a:bodyPr spcFirstLastPara="1" wrap="square" lIns="91425" tIns="91425" rIns="91425" bIns="91425" anchor="t" anchorCtr="0"/>
          <a:lstStyle>
            <a:lvl1pPr marL="457200" marR="0" lvl="0" indent="-317500" algn="l" rtl="0">
              <a:lnSpc>
                <a:spcPct val="110000"/>
              </a:lnSpc>
              <a:spcBef>
                <a:spcPts val="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1pPr>
            <a:lvl2pPr marL="914400" marR="0" lvl="1"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2pPr>
            <a:lvl3pPr marL="1371600" marR="0" lvl="2"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3pPr>
            <a:lvl4pPr marL="1828800" marR="0" lvl="3"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4pPr>
            <a:lvl5pPr marL="2286000" marR="0" lvl="4"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5pPr>
            <a:lvl6pPr marL="2743200" marR="0" lvl="5"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6pPr>
            <a:lvl7pPr marL="3200400" marR="0" lvl="6"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7pPr>
            <a:lvl8pPr marL="3657600" marR="0" lvl="7" indent="-317500" algn="l" rtl="0">
              <a:lnSpc>
                <a:spcPct val="110000"/>
              </a:lnSpc>
              <a:spcBef>
                <a:spcPts val="1000"/>
              </a:spcBef>
              <a:spcAft>
                <a:spcPts val="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8pPr>
            <a:lvl9pPr marL="4114800" marR="0" lvl="8" indent="-317500" algn="l" rtl="0">
              <a:lnSpc>
                <a:spcPct val="110000"/>
              </a:lnSpc>
              <a:spcBef>
                <a:spcPts val="1000"/>
              </a:spcBef>
              <a:spcAft>
                <a:spcPts val="1000"/>
              </a:spcAft>
              <a:buClr>
                <a:schemeClr val="dk1"/>
              </a:buClr>
              <a:buSzPts val="1400"/>
              <a:buFont typeface="Proxima Nova"/>
              <a:buChar char="■"/>
              <a:defRPr sz="1400" b="0" i="0" u="none" strike="noStrike" cap="none">
                <a:solidFill>
                  <a:schemeClr val="dk1"/>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7122887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Title and Content 1">
  <p:cSld name="1_Title and Content 1">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366715" y="325439"/>
            <a:ext cx="8410500" cy="460500"/>
          </a:xfrm>
          <a:prstGeom prst="rect">
            <a:avLst/>
          </a:prstGeom>
          <a:noFill/>
          <a:ln>
            <a:noFill/>
          </a:ln>
        </p:spPr>
        <p:txBody>
          <a:bodyPr spcFirstLastPara="1" wrap="square" lIns="91425" tIns="91425" rIns="91425" bIns="91425" anchor="t" anchorCtr="0"/>
          <a:lstStyle>
            <a:lvl1pPr marL="0" marR="0" lvl="0" indent="0" algn="l" rtl="0">
              <a:lnSpc>
                <a:spcPct val="90000"/>
              </a:lnSpc>
              <a:spcBef>
                <a:spcPts val="0"/>
              </a:spcBef>
              <a:spcAft>
                <a:spcPts val="0"/>
              </a:spcAft>
              <a:buSzPts val="1400"/>
              <a:buNone/>
              <a:defRPr sz="3200" b="1" i="0" u="none" strike="noStrike" cap="none">
                <a:solidFill>
                  <a:schemeClr val="dk2"/>
                </a:solidFill>
                <a:latin typeface="Arial"/>
                <a:ea typeface="Arial"/>
                <a:cs typeface="Arial"/>
                <a:sym typeface="Arial"/>
              </a:defRPr>
            </a:lvl1pPr>
            <a:lvl2pPr marL="0" marR="0" lvl="1"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2pPr>
            <a:lvl3pPr marL="0" marR="0" lvl="2"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3pPr>
            <a:lvl4pPr marL="0" marR="0" lvl="3"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4pPr>
            <a:lvl5pPr marL="0" marR="0" lvl="4"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5pPr>
            <a:lvl6pPr marL="457200" marR="0" lvl="5"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6pPr>
            <a:lvl7pPr marL="914400" marR="0" lvl="6"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7pPr>
            <a:lvl8pPr marL="1371600" marR="0" lvl="7"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8pPr>
            <a:lvl9pPr marL="1828800" marR="0" lvl="8" indent="0" algn="l" rtl="0">
              <a:spcBef>
                <a:spcPts val="0"/>
              </a:spcBef>
              <a:spcAft>
                <a:spcPts val="0"/>
              </a:spcAft>
              <a:buSzPts val="1400"/>
              <a:buNone/>
              <a:defRPr sz="3200" b="0" i="0" u="none" strike="noStrike" cap="none">
                <a:solidFill>
                  <a:srgbClr val="2C95DD"/>
                </a:solidFill>
                <a:latin typeface="Arial"/>
                <a:ea typeface="Arial"/>
                <a:cs typeface="Arial"/>
                <a:sym typeface="Arial"/>
              </a:defRPr>
            </a:lvl9pPr>
          </a:lstStyle>
          <a:p>
            <a:endParaRPr/>
          </a:p>
        </p:txBody>
      </p:sp>
      <p:sp>
        <p:nvSpPr>
          <p:cNvPr id="199" name="Shape 199"/>
          <p:cNvSpPr txBox="1">
            <a:spLocks noGrp="1"/>
          </p:cNvSpPr>
          <p:nvPr>
            <p:ph type="body" idx="1"/>
          </p:nvPr>
        </p:nvSpPr>
        <p:spPr>
          <a:xfrm>
            <a:off x="366715" y="1074738"/>
            <a:ext cx="8410500" cy="3383100"/>
          </a:xfrm>
          <a:prstGeom prst="rect">
            <a:avLst/>
          </a:prstGeom>
          <a:noFill/>
          <a:ln>
            <a:noFill/>
          </a:ln>
        </p:spPr>
        <p:txBody>
          <a:bodyPr spcFirstLastPara="1" wrap="square" lIns="91425" tIns="91425" rIns="91425" bIns="91425" anchor="t" anchorCtr="0"/>
          <a:lstStyle>
            <a:lvl1pPr marL="457200" marR="0" lvl="0" indent="-381000" algn="l" rtl="0">
              <a:spcBef>
                <a:spcPts val="1200"/>
              </a:spcBef>
              <a:spcAft>
                <a:spcPts val="0"/>
              </a:spcAft>
              <a:buClr>
                <a:schemeClr val="accent1"/>
              </a:buClr>
              <a:buSzPts val="2400"/>
              <a:buFont typeface="Noto Sans Symbols"/>
              <a:buChar char="•"/>
              <a:defRPr sz="2400" b="0" i="0" u="none" strike="noStrike" cap="none">
                <a:solidFill>
                  <a:schemeClr val="dk1"/>
                </a:solidFill>
                <a:latin typeface="Arial"/>
                <a:ea typeface="Arial"/>
                <a:cs typeface="Arial"/>
                <a:sym typeface="Arial"/>
              </a:defRPr>
            </a:lvl1pPr>
            <a:lvl2pPr marL="914400" marR="0" lvl="1" indent="-355600" algn="l" rtl="0">
              <a:spcBef>
                <a:spcPts val="300"/>
              </a:spcBef>
              <a:spcAft>
                <a:spcPts val="0"/>
              </a:spcAft>
              <a:buClr>
                <a:schemeClr val="accent1"/>
              </a:buClr>
              <a:buSzPts val="2000"/>
              <a:buFont typeface="Verdana"/>
              <a:buChar char="–"/>
              <a:defRPr sz="2000" b="0" i="0" u="none" strike="noStrike" cap="none">
                <a:solidFill>
                  <a:schemeClr val="dk1"/>
                </a:solidFill>
                <a:latin typeface="Arial"/>
                <a:ea typeface="Arial"/>
                <a:cs typeface="Arial"/>
                <a:sym typeface="Arial"/>
              </a:defRPr>
            </a:lvl2pPr>
            <a:lvl3pPr marL="1371600" marR="0" lvl="2" indent="-330200" algn="l" rtl="0">
              <a:spcBef>
                <a:spcPts val="300"/>
              </a:spcBef>
              <a:spcAft>
                <a:spcPts val="0"/>
              </a:spcAft>
              <a:buClr>
                <a:schemeClr val="accent1"/>
              </a:buClr>
              <a:buSzPts val="1600"/>
              <a:buFont typeface="Verdana"/>
              <a:buChar char="▪"/>
              <a:defRPr sz="1600" b="0" i="0" u="none" strike="noStrike" cap="none">
                <a:solidFill>
                  <a:schemeClr val="dk1"/>
                </a:solidFill>
                <a:latin typeface="Arial"/>
                <a:ea typeface="Arial"/>
                <a:cs typeface="Arial"/>
                <a:sym typeface="Arial"/>
              </a:defRPr>
            </a:lvl3pPr>
            <a:lvl4pPr marL="1828800" marR="0" lvl="3" indent="-304800" algn="l" rtl="0">
              <a:spcBef>
                <a:spcPts val="300"/>
              </a:spcBef>
              <a:spcAft>
                <a:spcPts val="0"/>
              </a:spcAft>
              <a:buClr>
                <a:schemeClr val="accent1"/>
              </a:buClr>
              <a:buSzPts val="1200"/>
              <a:buFont typeface="Verdana"/>
              <a:buChar char="—"/>
              <a:defRPr sz="1200" b="0" i="0" u="none" strike="noStrike" cap="none">
                <a:solidFill>
                  <a:schemeClr val="dk1"/>
                </a:solidFill>
                <a:latin typeface="Arial"/>
                <a:ea typeface="Arial"/>
                <a:cs typeface="Arial"/>
                <a:sym typeface="Arial"/>
              </a:defRPr>
            </a:lvl4pPr>
            <a:lvl5pPr marL="2286000" marR="0" lvl="4" indent="-298450" algn="l" rtl="0">
              <a:spcBef>
                <a:spcPts val="300"/>
              </a:spcBef>
              <a:spcAft>
                <a:spcPts val="0"/>
              </a:spcAft>
              <a:buClr>
                <a:schemeClr val="accent1"/>
              </a:buClr>
              <a:buSzPts val="1100"/>
              <a:buFont typeface="Verdana"/>
              <a:buChar char="»"/>
              <a:defRPr sz="11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53230350"/>
      </p:ext>
    </p:extLst>
  </p:cSld>
  <p:clrMapOvr>
    <a:masterClrMapping/>
  </p:clrMapOvr>
  <p:transition>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op bar only">
  <p:cSld name="top bar only">
    <p:spTree>
      <p:nvGrpSpPr>
        <p:cNvPr id="1" name="Shape 200"/>
        <p:cNvGrpSpPr/>
        <p:nvPr/>
      </p:nvGrpSpPr>
      <p:grpSpPr>
        <a:xfrm>
          <a:off x="0" y="0"/>
          <a:ext cx="0" cy="0"/>
          <a:chOff x="0" y="0"/>
          <a:chExt cx="0" cy="0"/>
        </a:xfrm>
      </p:grpSpPr>
      <p:sp>
        <p:nvSpPr>
          <p:cNvPr id="201" name="Shape 201"/>
          <p:cNvSpPr/>
          <p:nvPr/>
        </p:nvSpPr>
        <p:spPr>
          <a:xfrm>
            <a:off x="0" y="0"/>
            <a:ext cx="9144000" cy="54000"/>
          </a:xfrm>
          <a:prstGeom prst="rect">
            <a:avLst/>
          </a:prstGeom>
          <a:solidFill>
            <a:srgbClr val="008774"/>
          </a:solidFill>
          <a:ln>
            <a:noFill/>
          </a:ln>
        </p:spPr>
        <p:txBody>
          <a:bodyPr spcFirstLastPara="1" wrap="square" lIns="91425" tIns="45700" rIns="91425" bIns="45700" anchor="ctr" anchorCtr="0">
            <a:noAutofit/>
          </a:bodyPr>
          <a:lstStyle/>
          <a:p>
            <a:pPr algn="ctr">
              <a:buSzPts val="1800"/>
            </a:pPr>
            <a:endParaRPr sz="1800">
              <a:solidFill>
                <a:srgbClr val="434343"/>
              </a:solidFill>
            </a:endParaRPr>
          </a:p>
        </p:txBody>
      </p:sp>
      <p:pic>
        <p:nvPicPr>
          <p:cNvPr id="202" name="Shape 202" descr="pivotal_teal.png"/>
          <p:cNvPicPr preferRelativeResize="0"/>
          <p:nvPr/>
        </p:nvPicPr>
        <p:blipFill rotWithShape="1">
          <a:blip r:embed="rId2">
            <a:alphaModFix/>
          </a:blip>
          <a:srcRect/>
          <a:stretch/>
        </p:blipFill>
        <p:spPr>
          <a:xfrm>
            <a:off x="8272779" y="4855076"/>
            <a:ext cx="731400" cy="171281"/>
          </a:xfrm>
          <a:prstGeom prst="rect">
            <a:avLst/>
          </a:prstGeom>
          <a:noFill/>
          <a:ln>
            <a:noFill/>
          </a:ln>
        </p:spPr>
      </p:pic>
    </p:spTree>
    <p:extLst>
      <p:ext uri="{BB962C8B-B14F-4D97-AF65-F5344CB8AC3E}">
        <p14:creationId xmlns:p14="http://schemas.microsoft.com/office/powerpoint/2010/main" val="8424633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Footer bar only 1">
  <p:cSld name="Footer bar only 1">
    <p:spTree>
      <p:nvGrpSpPr>
        <p:cNvPr id="1" name="Shape 203"/>
        <p:cNvGrpSpPr/>
        <p:nvPr/>
      </p:nvGrpSpPr>
      <p:grpSpPr>
        <a:xfrm>
          <a:off x="0" y="0"/>
          <a:ext cx="0" cy="0"/>
          <a:chOff x="0" y="0"/>
          <a:chExt cx="0" cy="0"/>
        </a:xfrm>
      </p:grpSpPr>
    </p:spTree>
    <p:extLst>
      <p:ext uri="{BB962C8B-B14F-4D97-AF65-F5344CB8AC3E}">
        <p14:creationId xmlns:p14="http://schemas.microsoft.com/office/powerpoint/2010/main" val="1922620492"/>
      </p:ext>
    </p:extLst>
  </p:cSld>
  <p:clrMapOvr>
    <a:masterClrMapping/>
  </p:clrMapOvr>
  <p:transition>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00A4F6"/>
        </a:solidFill>
        <a:effectLst/>
      </p:bgPr>
    </p:bg>
    <p:spTree>
      <p:nvGrpSpPr>
        <p:cNvPr id="1" name="Shape 204"/>
        <p:cNvGrpSpPr/>
        <p:nvPr/>
      </p:nvGrpSpPr>
      <p:grpSpPr>
        <a:xfrm>
          <a:off x="0" y="0"/>
          <a:ext cx="0" cy="0"/>
          <a:chOff x="0" y="0"/>
          <a:chExt cx="0" cy="0"/>
        </a:xfrm>
      </p:grpSpPr>
      <p:cxnSp>
        <p:nvCxnSpPr>
          <p:cNvPr id="205" name="Shape 205"/>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206" name="Shape 206"/>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207" name="Shape 207"/>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208" name="Shape 208"/>
          <p:cNvSpPr txBox="1">
            <a:spLocks noGrp="1"/>
          </p:cNvSpPr>
          <p:nvPr>
            <p:ph type="ctrTitle"/>
          </p:nvPr>
        </p:nvSpPr>
        <p:spPr>
          <a:xfrm>
            <a:off x="2371725" y="630225"/>
            <a:ext cx="6331500" cy="1542000"/>
          </a:xfrm>
          <a:prstGeom prst="rect">
            <a:avLst/>
          </a:prstGeom>
          <a:noFill/>
          <a:ln>
            <a:noFill/>
          </a:ln>
        </p:spPr>
        <p:txBody>
          <a:bodyPr spcFirstLastPara="1" wrap="square" lIns="91425" tIns="91425" rIns="91425" bIns="91425" anchor="ctr" anchorCtr="0"/>
          <a:lstStyle>
            <a:lvl1pPr lvl="0" rtl="0">
              <a:spcBef>
                <a:spcPts val="0"/>
              </a:spcBef>
              <a:spcAft>
                <a:spcPts val="0"/>
              </a:spcAft>
              <a:buClr>
                <a:schemeClr val="lt1"/>
              </a:buClr>
              <a:buSzPts val="4800"/>
              <a:buChar char="●"/>
              <a:defRPr sz="4800">
                <a:solidFill>
                  <a:schemeClr val="lt1"/>
                </a:solidFill>
              </a:defRPr>
            </a:lvl1pPr>
            <a:lvl2pPr lvl="1" rtl="0">
              <a:spcBef>
                <a:spcPts val="0"/>
              </a:spcBef>
              <a:spcAft>
                <a:spcPts val="0"/>
              </a:spcAft>
              <a:buClr>
                <a:schemeClr val="lt1"/>
              </a:buClr>
              <a:buSzPts val="4800"/>
              <a:buChar char="○"/>
              <a:defRPr sz="4800">
                <a:solidFill>
                  <a:schemeClr val="lt1"/>
                </a:solidFill>
              </a:defRPr>
            </a:lvl2pPr>
            <a:lvl3pPr lvl="2" rtl="0">
              <a:spcBef>
                <a:spcPts val="0"/>
              </a:spcBef>
              <a:spcAft>
                <a:spcPts val="0"/>
              </a:spcAft>
              <a:buClr>
                <a:schemeClr val="lt1"/>
              </a:buClr>
              <a:buSzPts val="4800"/>
              <a:buChar char="■"/>
              <a:defRPr sz="4800">
                <a:solidFill>
                  <a:schemeClr val="lt1"/>
                </a:solidFill>
              </a:defRPr>
            </a:lvl3pPr>
            <a:lvl4pPr lvl="3" rtl="0">
              <a:spcBef>
                <a:spcPts val="0"/>
              </a:spcBef>
              <a:spcAft>
                <a:spcPts val="0"/>
              </a:spcAft>
              <a:buClr>
                <a:schemeClr val="lt1"/>
              </a:buClr>
              <a:buSzPts val="4800"/>
              <a:buChar char="●"/>
              <a:defRPr sz="4800">
                <a:solidFill>
                  <a:schemeClr val="lt1"/>
                </a:solidFill>
              </a:defRPr>
            </a:lvl4pPr>
            <a:lvl5pPr lvl="4" rtl="0">
              <a:spcBef>
                <a:spcPts val="0"/>
              </a:spcBef>
              <a:spcAft>
                <a:spcPts val="0"/>
              </a:spcAft>
              <a:buClr>
                <a:schemeClr val="lt1"/>
              </a:buClr>
              <a:buSzPts val="4800"/>
              <a:buChar char="○"/>
              <a:defRPr sz="4800">
                <a:solidFill>
                  <a:schemeClr val="lt1"/>
                </a:solidFill>
              </a:defRPr>
            </a:lvl5pPr>
            <a:lvl6pPr lvl="5" rtl="0">
              <a:spcBef>
                <a:spcPts val="0"/>
              </a:spcBef>
              <a:spcAft>
                <a:spcPts val="0"/>
              </a:spcAft>
              <a:buClr>
                <a:schemeClr val="lt1"/>
              </a:buClr>
              <a:buSzPts val="4800"/>
              <a:buChar char="■"/>
              <a:defRPr sz="4800">
                <a:solidFill>
                  <a:schemeClr val="lt1"/>
                </a:solidFill>
              </a:defRPr>
            </a:lvl6pPr>
            <a:lvl7pPr lvl="6" rtl="0">
              <a:spcBef>
                <a:spcPts val="0"/>
              </a:spcBef>
              <a:spcAft>
                <a:spcPts val="0"/>
              </a:spcAft>
              <a:buClr>
                <a:schemeClr val="lt1"/>
              </a:buClr>
              <a:buSzPts val="4800"/>
              <a:buChar char="●"/>
              <a:defRPr sz="4800">
                <a:solidFill>
                  <a:schemeClr val="lt1"/>
                </a:solidFill>
              </a:defRPr>
            </a:lvl7pPr>
            <a:lvl8pPr lvl="7" rtl="0">
              <a:spcBef>
                <a:spcPts val="0"/>
              </a:spcBef>
              <a:spcAft>
                <a:spcPts val="0"/>
              </a:spcAft>
              <a:buClr>
                <a:schemeClr val="lt1"/>
              </a:buClr>
              <a:buSzPts val="4800"/>
              <a:buChar char="○"/>
              <a:defRPr sz="4800">
                <a:solidFill>
                  <a:schemeClr val="lt1"/>
                </a:solidFill>
              </a:defRPr>
            </a:lvl8pPr>
            <a:lvl9pPr lvl="8" rtl="0">
              <a:spcBef>
                <a:spcPts val="0"/>
              </a:spcBef>
              <a:spcAft>
                <a:spcPts val="0"/>
              </a:spcAft>
              <a:buClr>
                <a:schemeClr val="lt1"/>
              </a:buClr>
              <a:buSzPts val="4800"/>
              <a:buChar char="■"/>
              <a:defRPr sz="4800">
                <a:solidFill>
                  <a:schemeClr val="lt1"/>
                </a:solidFill>
              </a:defRPr>
            </a:lvl9pPr>
          </a:lstStyle>
          <a:p>
            <a:endParaRPr/>
          </a:p>
        </p:txBody>
      </p:sp>
      <p:sp>
        <p:nvSpPr>
          <p:cNvPr id="209" name="Shape 209"/>
          <p:cNvSpPr txBox="1">
            <a:spLocks noGrp="1"/>
          </p:cNvSpPr>
          <p:nvPr>
            <p:ph type="subTitle" idx="1"/>
          </p:nvPr>
        </p:nvSpPr>
        <p:spPr>
          <a:xfrm>
            <a:off x="2390267" y="3238450"/>
            <a:ext cx="6331500" cy="1241700"/>
          </a:xfrm>
          <a:prstGeom prst="rect">
            <a:avLst/>
          </a:prstGeom>
          <a:noFill/>
          <a:ln>
            <a:noFill/>
          </a:ln>
        </p:spPr>
        <p:txBody>
          <a:bodyPr spcFirstLastPara="1" wrap="square" lIns="91425" tIns="91425" rIns="91425" bIns="91425" anchor="b" anchorCtr="0"/>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10" name="Shape 210"/>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a:solidFill>
                  <a:srgbClr val="434343"/>
                </a:solidFill>
              </a:rPr>
              <a:pPr/>
              <a:t>‹#›</a:t>
            </a:fld>
            <a:endParaRPr>
              <a:solidFill>
                <a:srgbClr val="434343"/>
              </a:solidFill>
            </a:endParaRPr>
          </a:p>
        </p:txBody>
      </p:sp>
    </p:spTree>
    <p:extLst>
      <p:ext uri="{BB962C8B-B14F-4D97-AF65-F5344CB8AC3E}">
        <p14:creationId xmlns:p14="http://schemas.microsoft.com/office/powerpoint/2010/main" val="30446945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1"/>
        <p:cNvGrpSpPr/>
        <p:nvPr/>
      </p:nvGrpSpPr>
      <p:grpSpPr>
        <a:xfrm>
          <a:off x="0" y="0"/>
          <a:ext cx="0" cy="0"/>
          <a:chOff x="0" y="0"/>
          <a:chExt cx="0" cy="0"/>
        </a:xfrm>
      </p:grpSpPr>
      <p:cxnSp>
        <p:nvCxnSpPr>
          <p:cNvPr id="212" name="Shape 212"/>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13" name="Shape 213"/>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14" name="Shape 21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15" name="Shape 215"/>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16" name="Shape 216"/>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17" name="Shape 21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spTree>
    <p:extLst>
      <p:ext uri="{BB962C8B-B14F-4D97-AF65-F5344CB8AC3E}">
        <p14:creationId xmlns:p14="http://schemas.microsoft.com/office/powerpoint/2010/main" val="17476103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218"/>
        <p:cNvGrpSpPr/>
        <p:nvPr/>
      </p:nvGrpSpPr>
      <p:grpSpPr>
        <a:xfrm>
          <a:off x="0" y="0"/>
          <a:ext cx="0" cy="0"/>
          <a:chOff x="0" y="0"/>
          <a:chExt cx="0" cy="0"/>
        </a:xfrm>
      </p:grpSpPr>
      <p:sp>
        <p:nvSpPr>
          <p:cNvPr id="219" name="Shape 219"/>
          <p:cNvSpPr/>
          <p:nvPr/>
        </p:nvSpPr>
        <p:spPr>
          <a:xfrm>
            <a:off x="4572000" y="125"/>
            <a:ext cx="4572000" cy="5143500"/>
          </a:xfrm>
          <a:prstGeom prst="rect">
            <a:avLst/>
          </a:prstGeom>
          <a:solidFill>
            <a:srgbClr val="00A4F6"/>
          </a:solidFill>
          <a:ln>
            <a:noFill/>
          </a:ln>
        </p:spPr>
        <p:txBody>
          <a:bodyPr spcFirstLastPara="1" wrap="square" lIns="91425" tIns="91425" rIns="91425" bIns="91425" anchor="ctr" anchorCtr="0">
            <a:noAutofit/>
          </a:bodyPr>
          <a:lstStyle/>
          <a:p>
            <a:endParaRPr/>
          </a:p>
        </p:txBody>
      </p:sp>
      <p:cxnSp>
        <p:nvCxnSpPr>
          <p:cNvPr id="220" name="Shape 220"/>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221" name="Shape 221"/>
          <p:cNvSpPr txBox="1">
            <a:spLocks noGrp="1"/>
          </p:cNvSpPr>
          <p:nvPr>
            <p:ph type="title"/>
          </p:nvPr>
        </p:nvSpPr>
        <p:spPr>
          <a:xfrm>
            <a:off x="265500" y="1397350"/>
            <a:ext cx="4045200" cy="1318200"/>
          </a:xfrm>
          <a:prstGeom prst="rect">
            <a:avLst/>
          </a:prstGeom>
          <a:noFill/>
          <a:ln>
            <a:noFill/>
          </a:ln>
        </p:spPr>
        <p:txBody>
          <a:bodyPr spcFirstLastPara="1" wrap="square" lIns="91425" tIns="91425" rIns="91425" bIns="91425" anchor="b" anchorCtr="0"/>
          <a:lstStyle>
            <a:lvl1pPr lvl="0" algn="ctr" rtl="0">
              <a:spcBef>
                <a:spcPts val="0"/>
              </a:spcBef>
              <a:spcAft>
                <a:spcPts val="0"/>
              </a:spcAft>
              <a:buClr>
                <a:srgbClr val="00A4F6"/>
              </a:buClr>
              <a:buSzPts val="3600"/>
              <a:buChar char="●"/>
              <a:defRPr sz="3600">
                <a:solidFill>
                  <a:srgbClr val="00A4F6"/>
                </a:solidFill>
              </a:defRPr>
            </a:lvl1pPr>
            <a:lvl2pPr lvl="1" algn="ctr" rtl="0">
              <a:spcBef>
                <a:spcPts val="0"/>
              </a:spcBef>
              <a:spcAft>
                <a:spcPts val="0"/>
              </a:spcAft>
              <a:buClr>
                <a:srgbClr val="00A4F6"/>
              </a:buClr>
              <a:buSzPts val="3600"/>
              <a:buChar char="○"/>
              <a:defRPr sz="3600">
                <a:solidFill>
                  <a:srgbClr val="00A4F6"/>
                </a:solidFill>
              </a:defRPr>
            </a:lvl2pPr>
            <a:lvl3pPr lvl="2" algn="ctr" rtl="0">
              <a:spcBef>
                <a:spcPts val="0"/>
              </a:spcBef>
              <a:spcAft>
                <a:spcPts val="0"/>
              </a:spcAft>
              <a:buClr>
                <a:srgbClr val="00A4F6"/>
              </a:buClr>
              <a:buSzPts val="3600"/>
              <a:buChar char="■"/>
              <a:defRPr sz="3600">
                <a:solidFill>
                  <a:srgbClr val="00A4F6"/>
                </a:solidFill>
              </a:defRPr>
            </a:lvl3pPr>
            <a:lvl4pPr lvl="3" algn="ctr" rtl="0">
              <a:spcBef>
                <a:spcPts val="0"/>
              </a:spcBef>
              <a:spcAft>
                <a:spcPts val="0"/>
              </a:spcAft>
              <a:buClr>
                <a:srgbClr val="00A4F6"/>
              </a:buClr>
              <a:buSzPts val="3600"/>
              <a:buChar char="●"/>
              <a:defRPr sz="3600">
                <a:solidFill>
                  <a:srgbClr val="00A4F6"/>
                </a:solidFill>
              </a:defRPr>
            </a:lvl4pPr>
            <a:lvl5pPr lvl="4" algn="ctr" rtl="0">
              <a:spcBef>
                <a:spcPts val="0"/>
              </a:spcBef>
              <a:spcAft>
                <a:spcPts val="0"/>
              </a:spcAft>
              <a:buClr>
                <a:srgbClr val="00A4F6"/>
              </a:buClr>
              <a:buSzPts val="3600"/>
              <a:buChar char="○"/>
              <a:defRPr sz="3600">
                <a:solidFill>
                  <a:srgbClr val="00A4F6"/>
                </a:solidFill>
              </a:defRPr>
            </a:lvl5pPr>
            <a:lvl6pPr lvl="5" algn="ctr" rtl="0">
              <a:spcBef>
                <a:spcPts val="0"/>
              </a:spcBef>
              <a:spcAft>
                <a:spcPts val="0"/>
              </a:spcAft>
              <a:buClr>
                <a:srgbClr val="00A4F6"/>
              </a:buClr>
              <a:buSzPts val="3600"/>
              <a:buChar char="■"/>
              <a:defRPr sz="3600">
                <a:solidFill>
                  <a:srgbClr val="00A4F6"/>
                </a:solidFill>
              </a:defRPr>
            </a:lvl6pPr>
            <a:lvl7pPr lvl="6" algn="ctr" rtl="0">
              <a:spcBef>
                <a:spcPts val="0"/>
              </a:spcBef>
              <a:spcAft>
                <a:spcPts val="0"/>
              </a:spcAft>
              <a:buClr>
                <a:srgbClr val="00A4F6"/>
              </a:buClr>
              <a:buSzPts val="3600"/>
              <a:buChar char="●"/>
              <a:defRPr sz="3600">
                <a:solidFill>
                  <a:srgbClr val="00A4F6"/>
                </a:solidFill>
              </a:defRPr>
            </a:lvl7pPr>
            <a:lvl8pPr lvl="7" algn="ctr" rtl="0">
              <a:spcBef>
                <a:spcPts val="0"/>
              </a:spcBef>
              <a:spcAft>
                <a:spcPts val="0"/>
              </a:spcAft>
              <a:buClr>
                <a:srgbClr val="00A4F6"/>
              </a:buClr>
              <a:buSzPts val="3600"/>
              <a:buChar char="○"/>
              <a:defRPr sz="3600">
                <a:solidFill>
                  <a:srgbClr val="00A4F6"/>
                </a:solidFill>
              </a:defRPr>
            </a:lvl8pPr>
            <a:lvl9pPr lvl="8" algn="ctr" rtl="0">
              <a:spcBef>
                <a:spcPts val="0"/>
              </a:spcBef>
              <a:spcAft>
                <a:spcPts val="0"/>
              </a:spcAft>
              <a:buClr>
                <a:srgbClr val="00A4F6"/>
              </a:buClr>
              <a:buSzPts val="3600"/>
              <a:buChar char="■"/>
              <a:defRPr sz="3600">
                <a:solidFill>
                  <a:srgbClr val="00A4F6"/>
                </a:solidFill>
              </a:defRPr>
            </a:lvl9pPr>
          </a:lstStyle>
          <a:p>
            <a:endParaRPr/>
          </a:p>
        </p:txBody>
      </p:sp>
      <p:sp>
        <p:nvSpPr>
          <p:cNvPr id="222" name="Shape 222"/>
          <p:cNvSpPr txBox="1">
            <a:spLocks noGrp="1"/>
          </p:cNvSpPr>
          <p:nvPr>
            <p:ph type="subTitle" idx="1"/>
          </p:nvPr>
        </p:nvSpPr>
        <p:spPr>
          <a:xfrm>
            <a:off x="265500" y="2735371"/>
            <a:ext cx="4045200" cy="13455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3" name="Shape 223"/>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224" name="Shape 224"/>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a:solidFill>
                  <a:srgbClr val="434343"/>
                </a:solidFill>
              </a:rPr>
              <a:pPr/>
              <a:t>‹#›</a:t>
            </a:fld>
            <a:endParaRPr>
              <a:solidFill>
                <a:srgbClr val="434343"/>
              </a:solidFill>
            </a:endParaRPr>
          </a:p>
        </p:txBody>
      </p:sp>
    </p:spTree>
    <p:extLst>
      <p:ext uri="{BB962C8B-B14F-4D97-AF65-F5344CB8AC3E}">
        <p14:creationId xmlns:p14="http://schemas.microsoft.com/office/powerpoint/2010/main" val="341328482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5"/>
        <p:cNvGrpSpPr/>
        <p:nvPr/>
      </p:nvGrpSpPr>
      <p:grpSpPr>
        <a:xfrm>
          <a:off x="0" y="0"/>
          <a:ext cx="0" cy="0"/>
          <a:chOff x="0" y="0"/>
          <a:chExt cx="0" cy="0"/>
        </a:xfrm>
      </p:grpSpPr>
      <p:cxnSp>
        <p:nvCxnSpPr>
          <p:cNvPr id="226" name="Shape 226"/>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27" name="Shape 227"/>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28" name="Shape 228"/>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29" name="Shape 229"/>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30" name="Shape 230"/>
          <p:cNvSpPr txBox="1">
            <a:spLocks noGrp="1"/>
          </p:cNvSpPr>
          <p:nvPr>
            <p:ph type="body" idx="1"/>
          </p:nvPr>
        </p:nvSpPr>
        <p:spPr>
          <a:xfrm>
            <a:off x="2400303" y="1602675"/>
            <a:ext cx="3071400" cy="3002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1" name="Shape 231"/>
          <p:cNvSpPr txBox="1">
            <a:spLocks noGrp="1"/>
          </p:cNvSpPr>
          <p:nvPr>
            <p:ph type="body" idx="2"/>
          </p:nvPr>
        </p:nvSpPr>
        <p:spPr>
          <a:xfrm>
            <a:off x="5650572" y="1602675"/>
            <a:ext cx="3071400" cy="3002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2" name="Shape 23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spTree>
    <p:extLst>
      <p:ext uri="{BB962C8B-B14F-4D97-AF65-F5344CB8AC3E}">
        <p14:creationId xmlns:p14="http://schemas.microsoft.com/office/powerpoint/2010/main" val="4740003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3"/>
        <p:cNvGrpSpPr/>
        <p:nvPr/>
      </p:nvGrpSpPr>
      <p:grpSpPr>
        <a:xfrm>
          <a:off x="0" y="0"/>
          <a:ext cx="0" cy="0"/>
          <a:chOff x="0" y="0"/>
          <a:chExt cx="0" cy="0"/>
        </a:xfrm>
      </p:grpSpPr>
      <p:cxnSp>
        <p:nvCxnSpPr>
          <p:cNvPr id="234" name="Shape 234"/>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235" name="Shape 23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36" name="Shape 236"/>
          <p:cNvSpPr txBox="1">
            <a:spLocks noGrp="1"/>
          </p:cNvSpPr>
          <p:nvPr>
            <p:ph type="body" idx="1"/>
          </p:nvPr>
        </p:nvSpPr>
        <p:spPr>
          <a:xfrm>
            <a:off x="328017" y="4226025"/>
            <a:ext cx="8388600" cy="393600"/>
          </a:xfrm>
          <a:prstGeom prst="rect">
            <a:avLst/>
          </a:prstGeom>
          <a:noFill/>
          <a:ln>
            <a:noFill/>
          </a:ln>
        </p:spPr>
        <p:txBody>
          <a:bodyPr spcFirstLastPara="1" wrap="square" lIns="91425" tIns="91425" rIns="91425" bIns="91425" anchor="ctr" anchorCtr="0"/>
          <a:lstStyle>
            <a:lvl1pPr marL="457200" lvl="0" indent="-228600" rtl="0">
              <a:lnSpc>
                <a:spcPct val="100000"/>
              </a:lnSpc>
              <a:spcBef>
                <a:spcPts val="0"/>
              </a:spcBef>
              <a:spcAft>
                <a:spcPts val="0"/>
              </a:spcAft>
              <a:buSzPts val="1400"/>
              <a:buNone/>
              <a:defRPr/>
            </a:lvl1pPr>
          </a:lstStyle>
          <a:p>
            <a:endParaRPr/>
          </a:p>
        </p:txBody>
      </p:sp>
      <p:sp>
        <p:nvSpPr>
          <p:cNvPr id="237" name="Shape 23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spTree>
    <p:extLst>
      <p:ext uri="{BB962C8B-B14F-4D97-AF65-F5344CB8AC3E}">
        <p14:creationId xmlns:p14="http://schemas.microsoft.com/office/powerpoint/2010/main" val="1950217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 – Design Grid">
  <p:cSld name="Title Slide_3">
    <p:spTree>
      <p:nvGrpSpPr>
        <p:cNvPr id="1" name="Shape 80"/>
        <p:cNvGrpSpPr/>
        <p:nvPr/>
      </p:nvGrpSpPr>
      <p:grpSpPr>
        <a:xfrm>
          <a:off x="0" y="0"/>
          <a:ext cx="0" cy="0"/>
          <a:chOff x="0" y="0"/>
          <a:chExt cx="0" cy="0"/>
        </a:xfrm>
      </p:grpSpPr>
      <p:pic>
        <p:nvPicPr>
          <p:cNvPr id="81" name="Shape 81"/>
          <p:cNvPicPr preferRelativeResize="0"/>
          <p:nvPr/>
        </p:nvPicPr>
        <p:blipFill>
          <a:blip r:embed="rId2">
            <a:alphaModFix/>
          </a:blip>
          <a:stretch>
            <a:fillRect/>
          </a:stretch>
        </p:blipFill>
        <p:spPr>
          <a:xfrm>
            <a:off x="0" y="0"/>
            <a:ext cx="9144000" cy="5143489"/>
          </a:xfrm>
          <a:prstGeom prst="rect">
            <a:avLst/>
          </a:prstGeom>
          <a:noFill/>
          <a:ln>
            <a:noFill/>
          </a:ln>
        </p:spPr>
      </p:pic>
      <p:sp>
        <p:nvSpPr>
          <p:cNvPr id="82" name="Shape 82"/>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3" name="Shape 83"/>
          <p:cNvGrpSpPr/>
          <p:nvPr/>
        </p:nvGrpSpPr>
        <p:grpSpPr>
          <a:xfrm>
            <a:off x="287525" y="4854556"/>
            <a:ext cx="634914" cy="148716"/>
            <a:chOff x="1841475" y="2392725"/>
            <a:chExt cx="3928925" cy="920275"/>
          </a:xfrm>
        </p:grpSpPr>
        <p:sp>
          <p:nvSpPr>
            <p:cNvPr id="84" name="Shape 84"/>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 name="Shape 89"/>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Shape 90"/>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38"/>
        <p:cNvGrpSpPr/>
        <p:nvPr/>
      </p:nvGrpSpPr>
      <p:grpSpPr>
        <a:xfrm>
          <a:off x="0" y="0"/>
          <a:ext cx="0" cy="0"/>
          <a:chOff x="0" y="0"/>
          <a:chExt cx="0" cy="0"/>
        </a:xfrm>
      </p:grpSpPr>
      <p:cxnSp>
        <p:nvCxnSpPr>
          <p:cNvPr id="239" name="Shape 239"/>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40" name="Shape 240"/>
          <p:cNvSpPr txBox="1">
            <a:spLocks noGrp="1"/>
          </p:cNvSpPr>
          <p:nvPr>
            <p:ph type="title"/>
          </p:nvPr>
        </p:nvSpPr>
        <p:spPr>
          <a:xfrm>
            <a:off x="319500" y="936600"/>
            <a:ext cx="2808000" cy="755700"/>
          </a:xfrm>
          <a:prstGeom prst="rect">
            <a:avLst/>
          </a:prstGeom>
          <a:noFill/>
          <a:ln>
            <a:noFill/>
          </a:ln>
        </p:spPr>
        <p:txBody>
          <a:bodyPr spcFirstLastPara="1" wrap="square" lIns="91425" tIns="91425" rIns="91425" bIns="91425" anchor="b" anchorCtr="0"/>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a:endParaRPr/>
          </a:p>
        </p:txBody>
      </p:sp>
      <p:sp>
        <p:nvSpPr>
          <p:cNvPr id="241" name="Shape 241"/>
          <p:cNvSpPr txBox="1">
            <a:spLocks noGrp="1"/>
          </p:cNvSpPr>
          <p:nvPr>
            <p:ph type="body" idx="1"/>
          </p:nvPr>
        </p:nvSpPr>
        <p:spPr>
          <a:xfrm>
            <a:off x="319500" y="1846804"/>
            <a:ext cx="2808000" cy="2806200"/>
          </a:xfrm>
          <a:prstGeom prst="rect">
            <a:avLst/>
          </a:prstGeom>
          <a:noFill/>
          <a:ln>
            <a:noFill/>
          </a:ln>
        </p:spPr>
        <p:txBody>
          <a:bodyPr spcFirstLastPara="1" wrap="square" lIns="91425" tIns="91425" rIns="91425" bIns="91425" anchor="ctr" anchorCtr="0"/>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2" name="Shape 24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pPr/>
              <a:t>‹#›</a:t>
            </a:fld>
            <a:endParaRPr/>
          </a:p>
        </p:txBody>
      </p:sp>
    </p:spTree>
    <p:extLst>
      <p:ext uri="{BB962C8B-B14F-4D97-AF65-F5344CB8AC3E}">
        <p14:creationId xmlns:p14="http://schemas.microsoft.com/office/powerpoint/2010/main" val="10664477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rgbClr val="00A4F6"/>
        </a:solidFill>
        <a:effectLst/>
      </p:bgPr>
    </p:bg>
    <p:spTree>
      <p:nvGrpSpPr>
        <p:cNvPr id="1" name="Shape 243"/>
        <p:cNvGrpSpPr/>
        <p:nvPr/>
      </p:nvGrpSpPr>
      <p:grpSpPr>
        <a:xfrm>
          <a:off x="0" y="0"/>
          <a:ext cx="0" cy="0"/>
          <a:chOff x="0" y="0"/>
          <a:chExt cx="0" cy="0"/>
        </a:xfrm>
      </p:grpSpPr>
      <p:cxnSp>
        <p:nvCxnSpPr>
          <p:cNvPr id="244" name="Shape 244"/>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245" name="Shape 245"/>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246" name="Shape 246"/>
          <p:cNvSpPr txBox="1">
            <a:spLocks noGrp="1"/>
          </p:cNvSpPr>
          <p:nvPr>
            <p:ph type="title"/>
          </p:nvPr>
        </p:nvSpPr>
        <p:spPr>
          <a:xfrm>
            <a:off x="406425" y="1806825"/>
            <a:ext cx="8296800" cy="1542000"/>
          </a:xfrm>
          <a:prstGeom prst="rect">
            <a:avLst/>
          </a:prstGeom>
          <a:noFill/>
          <a:ln>
            <a:noFill/>
          </a:ln>
        </p:spPr>
        <p:txBody>
          <a:bodyPr spcFirstLastPara="1" wrap="square" lIns="91425" tIns="91425" rIns="91425" bIns="91425" anchor="ctr" anchorCtr="0"/>
          <a:lstStyle>
            <a:lvl1pPr lvl="0" algn="ctr" rtl="0">
              <a:spcBef>
                <a:spcPts val="0"/>
              </a:spcBef>
              <a:spcAft>
                <a:spcPts val="0"/>
              </a:spcAft>
              <a:buClr>
                <a:schemeClr val="lt1"/>
              </a:buClr>
              <a:buSzPts val="4800"/>
              <a:buChar char="●"/>
              <a:defRPr sz="4800">
                <a:solidFill>
                  <a:schemeClr val="lt1"/>
                </a:solidFill>
              </a:defRPr>
            </a:lvl1pPr>
            <a:lvl2pPr lvl="1" algn="ctr" rtl="0">
              <a:spcBef>
                <a:spcPts val="0"/>
              </a:spcBef>
              <a:spcAft>
                <a:spcPts val="0"/>
              </a:spcAft>
              <a:buClr>
                <a:schemeClr val="lt1"/>
              </a:buClr>
              <a:buSzPts val="4800"/>
              <a:buChar char="○"/>
              <a:defRPr sz="4800">
                <a:solidFill>
                  <a:schemeClr val="lt1"/>
                </a:solidFill>
              </a:defRPr>
            </a:lvl2pPr>
            <a:lvl3pPr lvl="2" algn="ctr" rtl="0">
              <a:spcBef>
                <a:spcPts val="0"/>
              </a:spcBef>
              <a:spcAft>
                <a:spcPts val="0"/>
              </a:spcAft>
              <a:buClr>
                <a:schemeClr val="lt1"/>
              </a:buClr>
              <a:buSzPts val="4800"/>
              <a:buChar char="■"/>
              <a:defRPr sz="4800">
                <a:solidFill>
                  <a:schemeClr val="lt1"/>
                </a:solidFill>
              </a:defRPr>
            </a:lvl3pPr>
            <a:lvl4pPr lvl="3" algn="ctr" rtl="0">
              <a:spcBef>
                <a:spcPts val="0"/>
              </a:spcBef>
              <a:spcAft>
                <a:spcPts val="0"/>
              </a:spcAft>
              <a:buClr>
                <a:schemeClr val="lt1"/>
              </a:buClr>
              <a:buSzPts val="4800"/>
              <a:buChar char="●"/>
              <a:defRPr sz="4800">
                <a:solidFill>
                  <a:schemeClr val="lt1"/>
                </a:solidFill>
              </a:defRPr>
            </a:lvl4pPr>
            <a:lvl5pPr lvl="4" algn="ctr" rtl="0">
              <a:spcBef>
                <a:spcPts val="0"/>
              </a:spcBef>
              <a:spcAft>
                <a:spcPts val="0"/>
              </a:spcAft>
              <a:buClr>
                <a:schemeClr val="lt1"/>
              </a:buClr>
              <a:buSzPts val="4800"/>
              <a:buChar char="○"/>
              <a:defRPr sz="4800">
                <a:solidFill>
                  <a:schemeClr val="lt1"/>
                </a:solidFill>
              </a:defRPr>
            </a:lvl5pPr>
            <a:lvl6pPr lvl="5" algn="ctr" rtl="0">
              <a:spcBef>
                <a:spcPts val="0"/>
              </a:spcBef>
              <a:spcAft>
                <a:spcPts val="0"/>
              </a:spcAft>
              <a:buClr>
                <a:schemeClr val="lt1"/>
              </a:buClr>
              <a:buSzPts val="4800"/>
              <a:buChar char="■"/>
              <a:defRPr sz="4800">
                <a:solidFill>
                  <a:schemeClr val="lt1"/>
                </a:solidFill>
              </a:defRPr>
            </a:lvl6pPr>
            <a:lvl7pPr lvl="6" algn="ctr" rtl="0">
              <a:spcBef>
                <a:spcPts val="0"/>
              </a:spcBef>
              <a:spcAft>
                <a:spcPts val="0"/>
              </a:spcAft>
              <a:buClr>
                <a:schemeClr val="lt1"/>
              </a:buClr>
              <a:buSzPts val="4800"/>
              <a:buChar char="●"/>
              <a:defRPr sz="4800">
                <a:solidFill>
                  <a:schemeClr val="lt1"/>
                </a:solidFill>
              </a:defRPr>
            </a:lvl7pPr>
            <a:lvl8pPr lvl="7" algn="ctr" rtl="0">
              <a:spcBef>
                <a:spcPts val="0"/>
              </a:spcBef>
              <a:spcAft>
                <a:spcPts val="0"/>
              </a:spcAft>
              <a:buClr>
                <a:schemeClr val="lt1"/>
              </a:buClr>
              <a:buSzPts val="4800"/>
              <a:buChar char="○"/>
              <a:defRPr sz="4800">
                <a:solidFill>
                  <a:schemeClr val="lt1"/>
                </a:solidFill>
              </a:defRPr>
            </a:lvl8pPr>
            <a:lvl9pPr lvl="8" algn="ctr" rtl="0">
              <a:spcBef>
                <a:spcPts val="0"/>
              </a:spcBef>
              <a:spcAft>
                <a:spcPts val="0"/>
              </a:spcAft>
              <a:buClr>
                <a:schemeClr val="lt1"/>
              </a:buClr>
              <a:buSzPts val="4800"/>
              <a:buChar char="■"/>
              <a:defRPr sz="4800">
                <a:solidFill>
                  <a:schemeClr val="lt1"/>
                </a:solidFill>
              </a:defRPr>
            </a:lvl9pPr>
          </a:lstStyle>
          <a:p>
            <a:endParaRPr/>
          </a:p>
        </p:txBody>
      </p:sp>
      <p:sp>
        <p:nvSpPr>
          <p:cNvPr id="247" name="Shape 247"/>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a:solidFill>
                  <a:srgbClr val="434343"/>
                </a:solidFill>
              </a:rPr>
              <a:pPr/>
              <a:t>‹#›</a:t>
            </a:fld>
            <a:endParaRPr>
              <a:solidFill>
                <a:srgbClr val="434343"/>
              </a:solidFill>
            </a:endParaRPr>
          </a:p>
        </p:txBody>
      </p:sp>
    </p:spTree>
    <p:extLst>
      <p:ext uri="{BB962C8B-B14F-4D97-AF65-F5344CB8AC3E}">
        <p14:creationId xmlns:p14="http://schemas.microsoft.com/office/powerpoint/2010/main" val="7687610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タイトルとコンテンツ">
  <p:cSld name="タイトルとコンテンツ">
    <p:spTree>
      <p:nvGrpSpPr>
        <p:cNvPr id="1" name="Shape 248"/>
        <p:cNvGrpSpPr/>
        <p:nvPr/>
      </p:nvGrpSpPr>
      <p:grpSpPr>
        <a:xfrm>
          <a:off x="0" y="0"/>
          <a:ext cx="0" cy="0"/>
          <a:chOff x="0" y="0"/>
          <a:chExt cx="0" cy="0"/>
        </a:xfrm>
      </p:grpSpPr>
      <p:sp>
        <p:nvSpPr>
          <p:cNvPr id="249" name="Shape 249"/>
          <p:cNvSpPr txBox="1">
            <a:spLocks noGrp="1"/>
          </p:cNvSpPr>
          <p:nvPr>
            <p:ph type="body" idx="1"/>
          </p:nvPr>
        </p:nvSpPr>
        <p:spPr>
          <a:xfrm>
            <a:off x="457200" y="1200150"/>
            <a:ext cx="8229600" cy="3394200"/>
          </a:xfrm>
          <a:prstGeom prst="rect">
            <a:avLst/>
          </a:prstGeom>
          <a:noFill/>
          <a:ln>
            <a:noFill/>
          </a:ln>
        </p:spPr>
        <p:txBody>
          <a:bodyPr spcFirstLastPara="1" wrap="square" lIns="91425" tIns="91425" rIns="91425" bIns="91425"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0" name="Shape 250"/>
          <p:cNvSpPr txBox="1">
            <a:spLocks noGrp="1"/>
          </p:cNvSpPr>
          <p:nvPr>
            <p:ph type="sldNum" idx="12"/>
          </p:nvPr>
        </p:nvSpPr>
        <p:spPr>
          <a:xfrm>
            <a:off x="6877050" y="4865738"/>
            <a:ext cx="21336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chemeClr val="dk1"/>
                </a:solidFill>
                <a:latin typeface="Calibri"/>
                <a:ea typeface="Calibri"/>
                <a:cs typeface="Calibri"/>
                <a:sym typeface="Calibri"/>
              </a:defRPr>
            </a:lvl1pPr>
            <a:lvl2pPr marL="0" marR="0" lvl="1" indent="0" algn="r" rtl="0">
              <a:spcBef>
                <a:spcPts val="0"/>
              </a:spcBef>
              <a:buNone/>
              <a:defRPr sz="1200">
                <a:solidFill>
                  <a:schemeClr val="dk1"/>
                </a:solidFill>
                <a:latin typeface="Calibri"/>
                <a:ea typeface="Calibri"/>
                <a:cs typeface="Calibri"/>
                <a:sym typeface="Calibri"/>
              </a:defRPr>
            </a:lvl2pPr>
            <a:lvl3pPr marL="0" marR="0" lvl="2" indent="0" algn="r" rtl="0">
              <a:spcBef>
                <a:spcPts val="0"/>
              </a:spcBef>
              <a:buNone/>
              <a:defRPr sz="1200">
                <a:solidFill>
                  <a:schemeClr val="dk1"/>
                </a:solidFill>
                <a:latin typeface="Calibri"/>
                <a:ea typeface="Calibri"/>
                <a:cs typeface="Calibri"/>
                <a:sym typeface="Calibri"/>
              </a:defRPr>
            </a:lvl3pPr>
            <a:lvl4pPr marL="0" marR="0" lvl="3" indent="0" algn="r" rtl="0">
              <a:spcBef>
                <a:spcPts val="0"/>
              </a:spcBef>
              <a:buNone/>
              <a:defRPr sz="1200">
                <a:solidFill>
                  <a:schemeClr val="dk1"/>
                </a:solidFill>
                <a:latin typeface="Calibri"/>
                <a:ea typeface="Calibri"/>
                <a:cs typeface="Calibri"/>
                <a:sym typeface="Calibri"/>
              </a:defRPr>
            </a:lvl4pPr>
            <a:lvl5pPr marL="0" marR="0" lvl="4" indent="0" algn="r" rtl="0">
              <a:spcBef>
                <a:spcPts val="0"/>
              </a:spcBef>
              <a:buNone/>
              <a:defRPr sz="1200">
                <a:solidFill>
                  <a:schemeClr val="dk1"/>
                </a:solidFill>
                <a:latin typeface="Calibri"/>
                <a:ea typeface="Calibri"/>
                <a:cs typeface="Calibri"/>
                <a:sym typeface="Calibri"/>
              </a:defRPr>
            </a:lvl5pPr>
            <a:lvl6pPr marL="0" marR="0" lvl="5" indent="0" algn="r" rtl="0">
              <a:spcBef>
                <a:spcPts val="0"/>
              </a:spcBef>
              <a:buNone/>
              <a:defRPr sz="1200">
                <a:solidFill>
                  <a:schemeClr val="dk1"/>
                </a:solidFill>
                <a:latin typeface="Calibri"/>
                <a:ea typeface="Calibri"/>
                <a:cs typeface="Calibri"/>
                <a:sym typeface="Calibri"/>
              </a:defRPr>
            </a:lvl6pPr>
            <a:lvl7pPr marL="0" marR="0" lvl="6" indent="0" algn="r" rtl="0">
              <a:spcBef>
                <a:spcPts val="0"/>
              </a:spcBef>
              <a:buNone/>
              <a:defRPr sz="1200">
                <a:solidFill>
                  <a:schemeClr val="dk1"/>
                </a:solidFill>
                <a:latin typeface="Calibri"/>
                <a:ea typeface="Calibri"/>
                <a:cs typeface="Calibri"/>
                <a:sym typeface="Calibri"/>
              </a:defRPr>
            </a:lvl7pPr>
            <a:lvl8pPr marL="0" marR="0" lvl="7" indent="0" algn="r" rtl="0">
              <a:spcBef>
                <a:spcPts val="0"/>
              </a:spcBef>
              <a:buNone/>
              <a:defRPr sz="1200">
                <a:solidFill>
                  <a:schemeClr val="dk1"/>
                </a:solidFill>
                <a:latin typeface="Calibri"/>
                <a:ea typeface="Calibri"/>
                <a:cs typeface="Calibri"/>
                <a:sym typeface="Calibri"/>
              </a:defRPr>
            </a:lvl8pPr>
            <a:lvl9pPr marL="0" marR="0" lvl="8" indent="0" algn="r" rtl="0">
              <a:spcBef>
                <a:spcPts val="0"/>
              </a:spcBef>
              <a:buNone/>
              <a:defRPr sz="1200">
                <a:solidFill>
                  <a:schemeClr val="dk1"/>
                </a:solidFill>
                <a:latin typeface="Calibri"/>
                <a:ea typeface="Calibri"/>
                <a:cs typeface="Calibri"/>
                <a:sym typeface="Calibri"/>
              </a:defRPr>
            </a:lvl9pPr>
          </a:lstStyle>
          <a:p>
            <a:fld id="{00000000-1234-1234-1234-123412341234}" type="slidenum">
              <a:rPr lang="en">
                <a:solidFill>
                  <a:srgbClr val="00253E"/>
                </a:solidFill>
              </a:rPr>
              <a:pPr/>
              <a:t>‹#›</a:t>
            </a:fld>
            <a:endParaRPr>
              <a:solidFill>
                <a:srgbClr val="00253E"/>
              </a:solidFill>
            </a:endParaRPr>
          </a:p>
        </p:txBody>
      </p:sp>
    </p:spTree>
    <p:extLst>
      <p:ext uri="{BB962C8B-B14F-4D97-AF65-F5344CB8AC3E}">
        <p14:creationId xmlns:p14="http://schemas.microsoft.com/office/powerpoint/2010/main" val="711091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 – Night Mode">
  <p:cSld name="Title Slide_2">
    <p:bg>
      <p:bgPr>
        <a:solidFill>
          <a:schemeClr val="dk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rgbClr val="FFFFFF"/>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4" name="Shape 94"/>
          <p:cNvGrpSpPr/>
          <p:nvPr/>
        </p:nvGrpSpPr>
        <p:grpSpPr>
          <a:xfrm>
            <a:off x="287525" y="4854556"/>
            <a:ext cx="634914" cy="148716"/>
            <a:chOff x="1841475" y="2392725"/>
            <a:chExt cx="3928925" cy="920275"/>
          </a:xfrm>
        </p:grpSpPr>
        <p:sp>
          <p:nvSpPr>
            <p:cNvPr id="95" name="Shape 95"/>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 name="Shape 96"/>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 name="Shape 97"/>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 name="Shape 99"/>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 name="Shape 101"/>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 – Sidebar">
  <p:cSld name="CUSTOM_5">
    <p:spTree>
      <p:nvGrpSpPr>
        <p:cNvPr id="1" name="Shape 103"/>
        <p:cNvGrpSpPr/>
        <p:nvPr/>
      </p:nvGrpSpPr>
      <p:grpSpPr>
        <a:xfrm>
          <a:off x="0" y="0"/>
          <a:ext cx="0" cy="0"/>
          <a:chOff x="0" y="0"/>
          <a:chExt cx="0" cy="0"/>
        </a:xfrm>
      </p:grpSpPr>
      <p:cxnSp>
        <p:nvCxnSpPr>
          <p:cNvPr id="104" name="Shape 104"/>
          <p:cNvCxnSpPr/>
          <p:nvPr/>
        </p:nvCxnSpPr>
        <p:spPr>
          <a:xfrm rot="10800000">
            <a:off x="6081375" y="905700"/>
            <a:ext cx="0" cy="3764400"/>
          </a:xfrm>
          <a:prstGeom prst="straightConnector1">
            <a:avLst/>
          </a:prstGeom>
          <a:noFill/>
          <a:ln w="19050" cap="flat" cmpd="sng">
            <a:solidFill>
              <a:srgbClr val="D9D9D9"/>
            </a:solidFill>
            <a:prstDash val="solid"/>
            <a:round/>
            <a:headEnd type="none" w="sm" len="sm"/>
            <a:tailEnd type="none" w="sm" len="sm"/>
          </a:ln>
        </p:spPr>
      </p:cxnSp>
      <p:sp>
        <p:nvSpPr>
          <p:cNvPr id="105" name="Shape 105"/>
          <p:cNvSpPr txBox="1">
            <a:spLocks noGrp="1"/>
          </p:cNvSpPr>
          <p:nvPr>
            <p:ph type="title"/>
          </p:nvPr>
        </p:nvSpPr>
        <p:spPr>
          <a:xfrm>
            <a:off x="192475" y="151275"/>
            <a:ext cx="8663100" cy="3939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500" b="1">
                <a:solidFill>
                  <a:schemeClr val="dk1"/>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06" name="Shape 106"/>
          <p:cNvGrpSpPr/>
          <p:nvPr/>
        </p:nvGrpSpPr>
        <p:grpSpPr>
          <a:xfrm>
            <a:off x="287525" y="4854556"/>
            <a:ext cx="634914" cy="148716"/>
            <a:chOff x="1841475" y="2392725"/>
            <a:chExt cx="3928925" cy="920275"/>
          </a:xfrm>
        </p:grpSpPr>
        <p:sp>
          <p:nvSpPr>
            <p:cNvPr id="107" name="Shape 10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00877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115" name="Shape 115"/>
          <p:cNvCxnSpPr/>
          <p:nvPr/>
        </p:nvCxnSpPr>
        <p:spPr>
          <a:xfrm>
            <a:off x="6078286" y="-214525"/>
            <a:ext cx="0" cy="119700"/>
          </a:xfrm>
          <a:prstGeom prst="straightConnector1">
            <a:avLst/>
          </a:prstGeom>
          <a:noFill/>
          <a:ln w="9525" cap="flat" cmpd="sng">
            <a:solidFill>
              <a:srgbClr val="D9D9D9"/>
            </a:solidFill>
            <a:prstDash val="solid"/>
            <a:round/>
            <a:headEnd type="none" w="med" len="med"/>
            <a:tailEnd type="none" w="med" len="med"/>
          </a:ln>
        </p:spPr>
      </p:cxnSp>
      <p:sp>
        <p:nvSpPr>
          <p:cNvPr id="116" name="Shape 116"/>
          <p:cNvSpPr txBox="1">
            <a:spLocks noGrp="1"/>
          </p:cNvSpPr>
          <p:nvPr>
            <p:ph type="body" idx="1"/>
          </p:nvPr>
        </p:nvSpPr>
        <p:spPr>
          <a:xfrm>
            <a:off x="192475" y="900400"/>
            <a:ext cx="5618700" cy="3769500"/>
          </a:xfrm>
          <a:prstGeom prst="rect">
            <a:avLst/>
          </a:prstGeom>
          <a:noFill/>
          <a:ln>
            <a:noFill/>
          </a:ln>
        </p:spPr>
        <p:txBody>
          <a:bodyPr spcFirstLastPara="1" wrap="square" lIns="91425" tIns="91425" rIns="91425" bIns="91425" anchor="t" anchorCtr="0"/>
          <a:lstStyle>
            <a:lvl1pPr marL="457200" lvl="0" indent="-317500" rtl="0">
              <a:lnSpc>
                <a:spcPct val="110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marL="914400" lvl="1"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marL="1371600" lvl="2"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marL="1828800" lvl="3"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marL="2286000" lvl="4"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marL="2743200" lvl="5"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marL="3200400" lvl="6"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marL="3657600" lvl="7" indent="-317500" rtl="0">
              <a:lnSpc>
                <a:spcPct val="110000"/>
              </a:lnSpc>
              <a:spcBef>
                <a:spcPts val="10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marL="4114800" lvl="8" indent="-317500" rtl="0">
              <a:lnSpc>
                <a:spcPct val="110000"/>
              </a:lnSpc>
              <a:spcBef>
                <a:spcPts val="1000"/>
              </a:spcBef>
              <a:spcAft>
                <a:spcPts val="10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a:endParaRPr/>
          </a:p>
        </p:txBody>
      </p:sp>
      <p:sp>
        <p:nvSpPr>
          <p:cNvPr id="117" name="Shape 117"/>
          <p:cNvSpPr txBox="1">
            <a:spLocks noGrp="1"/>
          </p:cNvSpPr>
          <p:nvPr>
            <p:ph type="body" idx="2"/>
          </p:nvPr>
        </p:nvSpPr>
        <p:spPr>
          <a:xfrm>
            <a:off x="6222125" y="900400"/>
            <a:ext cx="2729400" cy="3769500"/>
          </a:xfrm>
          <a:prstGeom prst="rect">
            <a:avLst/>
          </a:prstGeom>
          <a:noFill/>
          <a:ln>
            <a:noFill/>
          </a:ln>
        </p:spPr>
        <p:txBody>
          <a:bodyPr spcFirstLastPara="1" wrap="square" lIns="91425" tIns="91425" rIns="91425" bIns="91425" anchor="t" anchorCtr="0"/>
          <a:lstStyle>
            <a:lvl1pPr marL="457200" lvl="0" indent="-311150" rtl="0">
              <a:lnSpc>
                <a:spcPct val="110000"/>
              </a:lnSpc>
              <a:spcBef>
                <a:spcPts val="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1pPr>
            <a:lvl2pPr marL="914400" lvl="1"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2pPr>
            <a:lvl3pPr marL="1371600" lvl="2"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3pPr>
            <a:lvl4pPr marL="1828800" lvl="3"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4pPr>
            <a:lvl5pPr marL="2286000" lvl="4"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5pPr>
            <a:lvl6pPr marL="2743200" lvl="5"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6pPr>
            <a:lvl7pPr marL="3200400" lvl="6"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7pPr>
            <a:lvl8pPr marL="3657600" lvl="7" indent="-311150" rtl="0">
              <a:lnSpc>
                <a:spcPct val="110000"/>
              </a:lnSpc>
              <a:spcBef>
                <a:spcPts val="2000"/>
              </a:spcBef>
              <a:spcAft>
                <a:spcPts val="0"/>
              </a:spcAft>
              <a:buClr>
                <a:schemeClr val="lt2"/>
              </a:buClr>
              <a:buSzPts val="1300"/>
              <a:buFont typeface="Proxima Nova"/>
              <a:buChar char="○"/>
              <a:defRPr sz="1300" b="1">
                <a:solidFill>
                  <a:schemeClr val="lt2"/>
                </a:solidFill>
                <a:latin typeface="Proxima Nova"/>
                <a:ea typeface="Proxima Nova"/>
                <a:cs typeface="Proxima Nova"/>
                <a:sym typeface="Proxima Nova"/>
              </a:defRPr>
            </a:lvl8pPr>
            <a:lvl9pPr marL="4114800" lvl="8" indent="-311150" rtl="0">
              <a:lnSpc>
                <a:spcPct val="110000"/>
              </a:lnSpc>
              <a:spcBef>
                <a:spcPts val="2000"/>
              </a:spcBef>
              <a:spcAft>
                <a:spcPts val="2000"/>
              </a:spcAft>
              <a:buClr>
                <a:schemeClr val="lt2"/>
              </a:buClr>
              <a:buSzPts val="1300"/>
              <a:buFont typeface="Proxima Nova"/>
              <a:buChar char="■"/>
              <a:defRPr sz="1300" b="1">
                <a:solidFill>
                  <a:schemeClr val="lt2"/>
                </a:solidFill>
                <a:latin typeface="Proxima Nova"/>
                <a:ea typeface="Proxima Nova"/>
                <a:cs typeface="Proxima Nova"/>
                <a:sym typeface="Proxima Nov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theme" Target="../theme/theme4.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72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3384523631"/>
      </p:ext>
    </p:extLst>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extLst>
      <p:ext uri="{BB962C8B-B14F-4D97-AF65-F5344CB8AC3E}">
        <p14:creationId xmlns:p14="http://schemas.microsoft.com/office/powerpoint/2010/main" val="453647263"/>
      </p:ext>
    </p:extLst>
  </p:cSld>
  <p:clrMap bg1="lt1" tx1="dk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862139537"/>
      </p:ext>
    </p:extLst>
  </p:cSld>
  <p:clrMap bg1="lt1" tx1="dk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hyperlink" Target="https://mmonit.com/moni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4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47.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comments" Target="../comments/commen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7.xml"/><Relationship Id="rId16"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bosh.io" TargetMode="External"/><Relationship Id="rId7" Type="http://schemas.openxmlformats.org/officeDocument/2006/relationships/hyperlink" Target="https://github.com/cloudfoundry/bosh" TargetMode="Externa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hyperlink" Target="https://cloudfoundry.org/bosh/" TargetMode="External"/><Relationship Id="rId5" Type="http://schemas.openxmlformats.org/officeDocument/2006/relationships/hyperlink" Target="http://mariash.github.io/learn-bosh/" TargetMode="External"/><Relationship Id="rId4" Type="http://schemas.openxmlformats.org/officeDocument/2006/relationships/hyperlink" Target="http://ultimateguidetobosh.co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bosh.io/stemcells" TargetMode="External"/><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ocs.pivotal.io/pivotalcf/1-12/security/pcf-infrastructure/stemcell-hardening.html"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comments" Target="../comments/commen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hyperlink" Target="https://cloud.google.com/compute/docs/machine-types"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10.xml"/><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0.xml"/><Relationship Id="rId1" Type="http://schemas.openxmlformats.org/officeDocument/2006/relationships/slideLayout" Target="../slideLayouts/slideLayout10.xml"/><Relationship Id="rId5" Type="http://schemas.openxmlformats.org/officeDocument/2006/relationships/comments" Target="../comments/comment4.xml"/><Relationship Id="rId4" Type="http://schemas.openxmlformats.org/officeDocument/2006/relationships/image" Target="../media/image10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2.xml"/><Relationship Id="rId1" Type="http://schemas.openxmlformats.org/officeDocument/2006/relationships/slideLayout" Target="../slideLayouts/slideLayout10.xml"/><Relationship Id="rId4" Type="http://schemas.openxmlformats.org/officeDocument/2006/relationships/hyperlink" Target="https://mmonit.com/monit/"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subTitle" idx="1"/>
          </p:nvPr>
        </p:nvSpPr>
        <p:spPr>
          <a:xfrm>
            <a:off x="523200" y="3306700"/>
            <a:ext cx="4173600" cy="1409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Pivotal</a:t>
            </a:r>
            <a:endParaRPr dirty="0"/>
          </a:p>
        </p:txBody>
      </p:sp>
      <p:sp>
        <p:nvSpPr>
          <p:cNvPr id="177" name="Shape 177"/>
          <p:cNvSpPr txBox="1">
            <a:spLocks noGrp="1"/>
          </p:cNvSpPr>
          <p:nvPr>
            <p:ph type="title"/>
          </p:nvPr>
        </p:nvSpPr>
        <p:spPr>
          <a:xfrm>
            <a:off x="523200" y="1737025"/>
            <a:ext cx="6643200" cy="1191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BOSH Deep Dive </a:t>
            </a:r>
            <a:endParaRPr/>
          </a:p>
          <a:p>
            <a:pPr marL="0" lvl="0" indent="0">
              <a:spcBef>
                <a:spcPts val="0"/>
              </a:spcBef>
              <a:spcAft>
                <a:spcPts val="0"/>
              </a:spcAft>
              <a:buNone/>
            </a:pPr>
            <a:endParaRPr/>
          </a:p>
        </p:txBody>
      </p:sp>
      <p:sp>
        <p:nvSpPr>
          <p:cNvPr id="178" name="Shape 178"/>
          <p:cNvSpPr/>
          <p:nvPr/>
        </p:nvSpPr>
        <p:spPr>
          <a:xfrm>
            <a:off x="7102094" y="1683819"/>
            <a:ext cx="1124700" cy="1124700"/>
          </a:xfrm>
          <a:custGeom>
            <a:avLst/>
            <a:gdLst/>
            <a:ahLst/>
            <a:cxnLst/>
            <a:rect l="0" t="0" r="0" b="0"/>
            <a:pathLst>
              <a:path w="120000" h="120000" extrusionOk="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chemeClr val="accent1"/>
          </a:solidFill>
          <a:ln>
            <a:noFill/>
          </a:ln>
        </p:spPr>
        <p:txBody>
          <a:bodyPr spcFirstLastPara="1" wrap="square" lIns="14275" tIns="14275" rIns="14275" bIns="14275" anchor="ctr" anchorCtr="0">
            <a:noAutofit/>
          </a:bodyPr>
          <a:lstStyle/>
          <a:p>
            <a:pPr marL="0" marR="0" lvl="0" indent="0" algn="l" rtl="0">
              <a:spcBef>
                <a:spcPts val="0"/>
              </a:spcBef>
              <a:spcAft>
                <a:spcPts val="0"/>
              </a:spcAft>
              <a:buNone/>
            </a:pPr>
            <a:endParaRPr sz="1100" b="0" i="0" u="none" strike="noStrike" cap="none">
              <a:solidFill>
                <a:srgbClr val="7F7F7F"/>
              </a:solidFill>
              <a:latin typeface="Lato Light"/>
              <a:ea typeface="Lato Light"/>
              <a:cs typeface="Lato Light"/>
              <a:sym typeface="Lato Light"/>
            </a:endParaRPr>
          </a:p>
        </p:txBody>
      </p:sp>
      <p:sp>
        <p:nvSpPr>
          <p:cNvPr id="179" name="Shape 179"/>
          <p:cNvSpPr txBox="1"/>
          <p:nvPr/>
        </p:nvSpPr>
        <p:spPr>
          <a:xfrm>
            <a:off x="531975" y="1898500"/>
            <a:ext cx="8314200" cy="1124700"/>
          </a:xfrm>
          <a:prstGeom prst="rect">
            <a:avLst/>
          </a:prstGeom>
          <a:noFill/>
          <a:ln>
            <a:noFill/>
          </a:ln>
        </p:spPr>
        <p:txBody>
          <a:bodyPr spcFirstLastPara="1" wrap="square" lIns="91425" tIns="91425" rIns="91425" bIns="91425" anchor="ctr" anchorCtr="0">
            <a:noAutofit/>
          </a:bodyPr>
          <a:lstStyle/>
          <a:p>
            <a:pPr lvl="0"/>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Shape 23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do you replicate the environment?</a:t>
            </a:r>
            <a:endParaRPr/>
          </a:p>
        </p:txBody>
      </p:sp>
      <p:grpSp>
        <p:nvGrpSpPr>
          <p:cNvPr id="237" name="Shape 237"/>
          <p:cNvGrpSpPr/>
          <p:nvPr/>
        </p:nvGrpSpPr>
        <p:grpSpPr>
          <a:xfrm>
            <a:off x="168855" y="1129923"/>
            <a:ext cx="5056186" cy="1933621"/>
            <a:chOff x="1120018" y="2547745"/>
            <a:chExt cx="6837304" cy="3617625"/>
          </a:xfrm>
        </p:grpSpPr>
        <p:sp>
          <p:nvSpPr>
            <p:cNvPr id="238" name="Shape 238"/>
            <p:cNvSpPr/>
            <p:nvPr/>
          </p:nvSpPr>
          <p:spPr>
            <a:xfrm>
              <a:off x="3698999" y="2547745"/>
              <a:ext cx="17490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HA Proxy</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nvGrpSpPr>
            <p:cNvPr id="239" name="Shape 239"/>
            <p:cNvGrpSpPr/>
            <p:nvPr/>
          </p:nvGrpSpPr>
          <p:grpSpPr>
            <a:xfrm>
              <a:off x="1255861" y="5152870"/>
              <a:ext cx="6701461" cy="1012500"/>
              <a:chOff x="457200" y="4823182"/>
              <a:chExt cx="6701461" cy="1012500"/>
            </a:xfrm>
          </p:grpSpPr>
          <p:grpSp>
            <p:nvGrpSpPr>
              <p:cNvPr id="240" name="Shape 240"/>
              <p:cNvGrpSpPr/>
              <p:nvPr/>
            </p:nvGrpSpPr>
            <p:grpSpPr>
              <a:xfrm>
                <a:off x="3036181" y="4823182"/>
                <a:ext cx="1695900" cy="707700"/>
                <a:chOff x="2901588" y="4823182"/>
                <a:chExt cx="1695900" cy="707700"/>
              </a:xfrm>
            </p:grpSpPr>
            <p:sp>
              <p:nvSpPr>
                <p:cNvPr id="241" name="Shape 241"/>
                <p:cNvSpPr/>
                <p:nvPr/>
              </p:nvSpPr>
              <p:spPr>
                <a:xfrm>
                  <a:off x="2901588" y="48231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Postgres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42" name="Shape 242"/>
                <p:cNvSpPr/>
                <p:nvPr/>
              </p:nvSpPr>
              <p:spPr>
                <a:xfrm>
                  <a:off x="3053988" y="49755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Postgres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43" name="Shape 243"/>
              <p:cNvGrpSpPr/>
              <p:nvPr/>
            </p:nvGrpSpPr>
            <p:grpSpPr>
              <a:xfrm>
                <a:off x="457200" y="4823182"/>
                <a:ext cx="2000700" cy="1012500"/>
                <a:chOff x="457200" y="4823182"/>
                <a:chExt cx="2000700" cy="1012500"/>
              </a:xfrm>
            </p:grpSpPr>
            <p:sp>
              <p:nvSpPr>
                <p:cNvPr id="244" name="Shape 244"/>
                <p:cNvSpPr/>
                <p:nvPr/>
              </p:nvSpPr>
              <p:spPr>
                <a:xfrm>
                  <a:off x="457200" y="48231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45" name="Shape 245"/>
                <p:cNvSpPr/>
                <p:nvPr/>
              </p:nvSpPr>
              <p:spPr>
                <a:xfrm>
                  <a:off x="609600" y="49755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46" name="Shape 246"/>
                <p:cNvSpPr/>
                <p:nvPr/>
              </p:nvSpPr>
              <p:spPr>
                <a:xfrm>
                  <a:off x="762000" y="51279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47" name="Shape 247"/>
                <p:cNvSpPr/>
                <p:nvPr/>
              </p:nvSpPr>
              <p:spPr>
                <a:xfrm>
                  <a:off x="914400" y="52803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48" name="Shape 248"/>
              <p:cNvGrpSpPr/>
              <p:nvPr/>
            </p:nvGrpSpPr>
            <p:grpSpPr>
              <a:xfrm>
                <a:off x="5310361" y="4823182"/>
                <a:ext cx="1848300" cy="860100"/>
                <a:chOff x="5310361" y="4823182"/>
                <a:chExt cx="1848300" cy="860100"/>
              </a:xfrm>
            </p:grpSpPr>
            <p:sp>
              <p:nvSpPr>
                <p:cNvPr id="249" name="Shape 249"/>
                <p:cNvSpPr/>
                <p:nvPr/>
              </p:nvSpPr>
              <p:spPr>
                <a:xfrm>
                  <a:off x="5310361" y="48231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RabbitMQ</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50" name="Shape 250"/>
                <p:cNvSpPr/>
                <p:nvPr/>
              </p:nvSpPr>
              <p:spPr>
                <a:xfrm>
                  <a:off x="5462761" y="49755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RabbitMQ</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51" name="Shape 251"/>
                <p:cNvSpPr/>
                <p:nvPr/>
              </p:nvSpPr>
              <p:spPr>
                <a:xfrm>
                  <a:off x="5615161" y="51279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RabbitMQ</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grpSp>
          <p:nvGrpSpPr>
            <p:cNvPr id="252" name="Shape 252"/>
            <p:cNvGrpSpPr/>
            <p:nvPr/>
          </p:nvGrpSpPr>
          <p:grpSpPr>
            <a:xfrm>
              <a:off x="1120018" y="3626840"/>
              <a:ext cx="6701461" cy="860100"/>
              <a:chOff x="457200" y="2766858"/>
              <a:chExt cx="6701461" cy="860100"/>
            </a:xfrm>
          </p:grpSpPr>
          <p:grpSp>
            <p:nvGrpSpPr>
              <p:cNvPr id="253" name="Shape 253"/>
              <p:cNvGrpSpPr/>
              <p:nvPr/>
            </p:nvGrpSpPr>
            <p:grpSpPr>
              <a:xfrm>
                <a:off x="457200" y="2766858"/>
                <a:ext cx="1848300" cy="860100"/>
                <a:chOff x="532797" y="2959610"/>
                <a:chExt cx="1848300" cy="860100"/>
              </a:xfrm>
            </p:grpSpPr>
            <p:sp>
              <p:nvSpPr>
                <p:cNvPr id="254" name="Shape 254"/>
                <p:cNvSpPr/>
                <p:nvPr/>
              </p:nvSpPr>
              <p:spPr>
                <a:xfrm>
                  <a:off x="532797" y="2959610"/>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Tomcat</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55" name="Shape 255"/>
                <p:cNvSpPr/>
                <p:nvPr/>
              </p:nvSpPr>
              <p:spPr>
                <a:xfrm>
                  <a:off x="685197" y="3112010"/>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Tomcat</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56" name="Shape 256"/>
                <p:cNvSpPr/>
                <p:nvPr/>
              </p:nvSpPr>
              <p:spPr>
                <a:xfrm>
                  <a:off x="837597" y="3264410"/>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Java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57" name="Shape 257"/>
              <p:cNvGrpSpPr/>
              <p:nvPr/>
            </p:nvGrpSpPr>
            <p:grpSpPr>
              <a:xfrm>
                <a:off x="3036181" y="2766858"/>
                <a:ext cx="1825200" cy="860100"/>
                <a:chOff x="3863916" y="2769479"/>
                <a:chExt cx="1825200" cy="860100"/>
              </a:xfrm>
            </p:grpSpPr>
            <p:sp>
              <p:nvSpPr>
                <p:cNvPr id="258" name="Shape 258"/>
                <p:cNvSpPr/>
                <p:nvPr/>
              </p:nvSpPr>
              <p:spPr>
                <a:xfrm>
                  <a:off x="3863916" y="2769479"/>
                  <a:ext cx="15204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Rails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59" name="Shape 259"/>
                <p:cNvSpPr/>
                <p:nvPr/>
              </p:nvSpPr>
              <p:spPr>
                <a:xfrm>
                  <a:off x="4016316" y="2921879"/>
                  <a:ext cx="15204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Rails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60" name="Shape 260"/>
                <p:cNvSpPr/>
                <p:nvPr/>
              </p:nvSpPr>
              <p:spPr>
                <a:xfrm>
                  <a:off x="4168716" y="3074279"/>
                  <a:ext cx="15204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Rails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61" name="Shape 261"/>
              <p:cNvGrpSpPr/>
              <p:nvPr/>
            </p:nvGrpSpPr>
            <p:grpSpPr>
              <a:xfrm>
                <a:off x="5310361" y="2766858"/>
                <a:ext cx="1848300" cy="860100"/>
                <a:chOff x="6082112" y="2766858"/>
                <a:chExt cx="1848300" cy="860100"/>
              </a:xfrm>
            </p:grpSpPr>
            <p:sp>
              <p:nvSpPr>
                <p:cNvPr id="262" name="Shape 262"/>
                <p:cNvSpPr/>
                <p:nvPr/>
              </p:nvSpPr>
              <p:spPr>
                <a:xfrm>
                  <a:off x="6082112" y="2766858"/>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Go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63" name="Shape 263"/>
                <p:cNvSpPr/>
                <p:nvPr/>
              </p:nvSpPr>
              <p:spPr>
                <a:xfrm>
                  <a:off x="6234512" y="2919258"/>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Go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64" name="Shape 264"/>
                <p:cNvSpPr/>
                <p:nvPr/>
              </p:nvSpPr>
              <p:spPr>
                <a:xfrm>
                  <a:off x="6386912" y="3071658"/>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Go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grpSp>
      <p:grpSp>
        <p:nvGrpSpPr>
          <p:cNvPr id="265" name="Shape 265"/>
          <p:cNvGrpSpPr/>
          <p:nvPr/>
        </p:nvGrpSpPr>
        <p:grpSpPr>
          <a:xfrm>
            <a:off x="3845780" y="2981273"/>
            <a:ext cx="5056186" cy="1933621"/>
            <a:chOff x="1120018" y="2547745"/>
            <a:chExt cx="6837304" cy="3617625"/>
          </a:xfrm>
        </p:grpSpPr>
        <p:sp>
          <p:nvSpPr>
            <p:cNvPr id="266" name="Shape 266"/>
            <p:cNvSpPr/>
            <p:nvPr/>
          </p:nvSpPr>
          <p:spPr>
            <a:xfrm>
              <a:off x="3698999" y="2547745"/>
              <a:ext cx="17490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HA Proxy</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nvGrpSpPr>
            <p:cNvPr id="267" name="Shape 267"/>
            <p:cNvGrpSpPr/>
            <p:nvPr/>
          </p:nvGrpSpPr>
          <p:grpSpPr>
            <a:xfrm>
              <a:off x="1255861" y="5152870"/>
              <a:ext cx="6701461" cy="1012500"/>
              <a:chOff x="457200" y="4823182"/>
              <a:chExt cx="6701461" cy="1012500"/>
            </a:xfrm>
          </p:grpSpPr>
          <p:grpSp>
            <p:nvGrpSpPr>
              <p:cNvPr id="268" name="Shape 268"/>
              <p:cNvGrpSpPr/>
              <p:nvPr/>
            </p:nvGrpSpPr>
            <p:grpSpPr>
              <a:xfrm>
                <a:off x="3036181" y="4823182"/>
                <a:ext cx="1695900" cy="707700"/>
                <a:chOff x="2901588" y="4823182"/>
                <a:chExt cx="1695900" cy="707700"/>
              </a:xfrm>
            </p:grpSpPr>
            <p:sp>
              <p:nvSpPr>
                <p:cNvPr id="269" name="Shape 269"/>
                <p:cNvSpPr/>
                <p:nvPr/>
              </p:nvSpPr>
              <p:spPr>
                <a:xfrm>
                  <a:off x="2901588" y="4823182"/>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Postgres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70" name="Shape 270"/>
                <p:cNvSpPr/>
                <p:nvPr/>
              </p:nvSpPr>
              <p:spPr>
                <a:xfrm>
                  <a:off x="3053988" y="4975582"/>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Postgres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71" name="Shape 271"/>
              <p:cNvGrpSpPr/>
              <p:nvPr/>
            </p:nvGrpSpPr>
            <p:grpSpPr>
              <a:xfrm>
                <a:off x="457200" y="4823182"/>
                <a:ext cx="2000700" cy="1012500"/>
                <a:chOff x="457200" y="4823182"/>
                <a:chExt cx="2000700" cy="1012500"/>
              </a:xfrm>
            </p:grpSpPr>
            <p:sp>
              <p:nvSpPr>
                <p:cNvPr id="272" name="Shape 272"/>
                <p:cNvSpPr/>
                <p:nvPr/>
              </p:nvSpPr>
              <p:spPr>
                <a:xfrm>
                  <a:off x="457200" y="4823182"/>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73" name="Shape 273"/>
                <p:cNvSpPr/>
                <p:nvPr/>
              </p:nvSpPr>
              <p:spPr>
                <a:xfrm>
                  <a:off x="609600" y="4975582"/>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74" name="Shape 274"/>
                <p:cNvSpPr/>
                <p:nvPr/>
              </p:nvSpPr>
              <p:spPr>
                <a:xfrm>
                  <a:off x="762000" y="5127982"/>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75" name="Shape 275"/>
                <p:cNvSpPr/>
                <p:nvPr/>
              </p:nvSpPr>
              <p:spPr>
                <a:xfrm>
                  <a:off x="914400" y="5280382"/>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76" name="Shape 276"/>
              <p:cNvGrpSpPr/>
              <p:nvPr/>
            </p:nvGrpSpPr>
            <p:grpSpPr>
              <a:xfrm>
                <a:off x="5310361" y="4823182"/>
                <a:ext cx="1848300" cy="860100"/>
                <a:chOff x="5310361" y="4823182"/>
                <a:chExt cx="1848300" cy="860100"/>
              </a:xfrm>
            </p:grpSpPr>
            <p:sp>
              <p:nvSpPr>
                <p:cNvPr id="277" name="Shape 277"/>
                <p:cNvSpPr/>
                <p:nvPr/>
              </p:nvSpPr>
              <p:spPr>
                <a:xfrm>
                  <a:off x="5310361" y="4823182"/>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RabbitMQ</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78" name="Shape 278"/>
                <p:cNvSpPr/>
                <p:nvPr/>
              </p:nvSpPr>
              <p:spPr>
                <a:xfrm>
                  <a:off x="5462761" y="4975582"/>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RabbitMQ</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79" name="Shape 279"/>
                <p:cNvSpPr/>
                <p:nvPr/>
              </p:nvSpPr>
              <p:spPr>
                <a:xfrm>
                  <a:off x="5615161" y="5127982"/>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RabbitMQ</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grpSp>
          <p:nvGrpSpPr>
            <p:cNvPr id="280" name="Shape 280"/>
            <p:cNvGrpSpPr/>
            <p:nvPr/>
          </p:nvGrpSpPr>
          <p:grpSpPr>
            <a:xfrm>
              <a:off x="1120018" y="3626840"/>
              <a:ext cx="6701461" cy="860100"/>
              <a:chOff x="457200" y="2766858"/>
              <a:chExt cx="6701461" cy="860100"/>
            </a:xfrm>
          </p:grpSpPr>
          <p:grpSp>
            <p:nvGrpSpPr>
              <p:cNvPr id="281" name="Shape 281"/>
              <p:cNvGrpSpPr/>
              <p:nvPr/>
            </p:nvGrpSpPr>
            <p:grpSpPr>
              <a:xfrm>
                <a:off x="457200" y="2766858"/>
                <a:ext cx="1848300" cy="860100"/>
                <a:chOff x="532797" y="2959610"/>
                <a:chExt cx="1848300" cy="860100"/>
              </a:xfrm>
            </p:grpSpPr>
            <p:sp>
              <p:nvSpPr>
                <p:cNvPr id="282" name="Shape 282"/>
                <p:cNvSpPr/>
                <p:nvPr/>
              </p:nvSpPr>
              <p:spPr>
                <a:xfrm>
                  <a:off x="532797" y="2959610"/>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Tomcat</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83" name="Shape 283"/>
                <p:cNvSpPr/>
                <p:nvPr/>
              </p:nvSpPr>
              <p:spPr>
                <a:xfrm>
                  <a:off x="685197" y="3112010"/>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Tomcat</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84" name="Shape 284"/>
                <p:cNvSpPr/>
                <p:nvPr/>
              </p:nvSpPr>
              <p:spPr>
                <a:xfrm>
                  <a:off x="837597" y="3264410"/>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Java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85" name="Shape 285"/>
              <p:cNvGrpSpPr/>
              <p:nvPr/>
            </p:nvGrpSpPr>
            <p:grpSpPr>
              <a:xfrm>
                <a:off x="3036181" y="2766858"/>
                <a:ext cx="1825200" cy="860100"/>
                <a:chOff x="3863916" y="2769479"/>
                <a:chExt cx="1825200" cy="860100"/>
              </a:xfrm>
            </p:grpSpPr>
            <p:sp>
              <p:nvSpPr>
                <p:cNvPr id="286" name="Shape 286"/>
                <p:cNvSpPr/>
                <p:nvPr/>
              </p:nvSpPr>
              <p:spPr>
                <a:xfrm>
                  <a:off x="3863916" y="2769479"/>
                  <a:ext cx="15204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Rails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87" name="Shape 287"/>
                <p:cNvSpPr/>
                <p:nvPr/>
              </p:nvSpPr>
              <p:spPr>
                <a:xfrm>
                  <a:off x="4016316" y="2921879"/>
                  <a:ext cx="15204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Rails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88" name="Shape 288"/>
                <p:cNvSpPr/>
                <p:nvPr/>
              </p:nvSpPr>
              <p:spPr>
                <a:xfrm>
                  <a:off x="4168716" y="3074279"/>
                  <a:ext cx="15204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Rails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89" name="Shape 289"/>
              <p:cNvGrpSpPr/>
              <p:nvPr/>
            </p:nvGrpSpPr>
            <p:grpSpPr>
              <a:xfrm>
                <a:off x="5310361" y="2766858"/>
                <a:ext cx="1848300" cy="860100"/>
                <a:chOff x="6082112" y="2766858"/>
                <a:chExt cx="1848300" cy="860100"/>
              </a:xfrm>
            </p:grpSpPr>
            <p:sp>
              <p:nvSpPr>
                <p:cNvPr id="290" name="Shape 290"/>
                <p:cNvSpPr/>
                <p:nvPr/>
              </p:nvSpPr>
              <p:spPr>
                <a:xfrm>
                  <a:off x="6082112" y="2766858"/>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Go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91" name="Shape 291"/>
                <p:cNvSpPr/>
                <p:nvPr/>
              </p:nvSpPr>
              <p:spPr>
                <a:xfrm>
                  <a:off x="6234512" y="2919258"/>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Go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92" name="Shape 292"/>
                <p:cNvSpPr/>
                <p:nvPr/>
              </p:nvSpPr>
              <p:spPr>
                <a:xfrm>
                  <a:off x="6386912" y="3071658"/>
                  <a:ext cx="1543500" cy="555300"/>
                </a:xfrm>
                <a:prstGeom prst="rect">
                  <a:avLst/>
                </a:prstGeom>
                <a:gradFill>
                  <a:gsLst>
                    <a:gs pos="0">
                      <a:srgbClr val="F7A89F"/>
                    </a:gs>
                    <a:gs pos="100000">
                      <a:srgbClr val="E6402D"/>
                    </a:gs>
                  </a:gsLst>
                  <a:lin ang="5400012" scaled="0"/>
                </a:gradFill>
                <a:ln w="9525" cap="flat" cmpd="sng">
                  <a:solidFill>
                    <a:srgbClr val="8C3A38"/>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Go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grpSp>
      <p:sp>
        <p:nvSpPr>
          <p:cNvPr id="293" name="Shape 293"/>
          <p:cNvSpPr txBox="1"/>
          <p:nvPr/>
        </p:nvSpPr>
        <p:spPr>
          <a:xfrm>
            <a:off x="876827" y="3885070"/>
            <a:ext cx="2492700" cy="48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1" i="0" u="none" strike="noStrike" kern="0" cap="none" spc="0" normalizeH="0" baseline="0" noProof="0">
                <a:ln>
                  <a:noFill/>
                </a:ln>
                <a:solidFill>
                  <a:srgbClr val="00253E"/>
                </a:solidFill>
                <a:effectLst/>
                <a:uLnTx/>
                <a:uFillTx/>
                <a:latin typeface="Calibri"/>
                <a:ea typeface="Calibri"/>
                <a:cs typeface="Calibri"/>
                <a:sym typeface="Calibri"/>
              </a:rPr>
              <a:t>Production</a:t>
            </a:r>
            <a:endParaRPr kumimoji="0" sz="3600" b="1" i="0" u="none" strike="noStrike" kern="0" cap="none" spc="0" normalizeH="0" baseline="0" noProof="0">
              <a:ln>
                <a:noFill/>
              </a:ln>
              <a:solidFill>
                <a:srgbClr val="00253E"/>
              </a:solidFill>
              <a:effectLst/>
              <a:uLnTx/>
              <a:uFillTx/>
              <a:latin typeface="Calibri"/>
              <a:ea typeface="Calibri"/>
              <a:cs typeface="Calibri"/>
              <a:sym typeface="Calibri"/>
            </a:endParaRPr>
          </a:p>
        </p:txBody>
      </p:sp>
      <p:sp>
        <p:nvSpPr>
          <p:cNvPr id="294" name="Shape 294"/>
          <p:cNvSpPr txBox="1"/>
          <p:nvPr/>
        </p:nvSpPr>
        <p:spPr>
          <a:xfrm>
            <a:off x="5855810" y="1706813"/>
            <a:ext cx="2492700" cy="48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1" i="0" u="none" strike="noStrike" kern="0" cap="none" spc="0" normalizeH="0" baseline="0" noProof="0">
                <a:ln>
                  <a:noFill/>
                </a:ln>
                <a:solidFill>
                  <a:srgbClr val="00253E"/>
                </a:solidFill>
                <a:effectLst/>
                <a:uLnTx/>
                <a:uFillTx/>
                <a:latin typeface="Calibri"/>
                <a:ea typeface="Calibri"/>
                <a:cs typeface="Calibri"/>
                <a:sym typeface="Calibri"/>
              </a:rPr>
              <a:t>Staging</a:t>
            </a:r>
            <a:endParaRPr kumimoji="0" sz="3600" b="1" i="0" u="none" strike="noStrike" kern="0" cap="none" spc="0" normalizeH="0" baseline="0" noProof="0">
              <a:ln>
                <a:noFill/>
              </a:ln>
              <a:solidFill>
                <a:srgbClr val="00253E"/>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1404491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Shape 94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Returning the list of currently running tasks</a:t>
            </a:r>
            <a:endParaRPr/>
          </a:p>
        </p:txBody>
      </p:sp>
      <p:sp>
        <p:nvSpPr>
          <p:cNvPr id="946" name="Shape 946"/>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tasks</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Using environment '10.0.0.6' as user 'admin' (openid, bosh.admin)</a:t>
            </a:r>
            <a:br>
              <a:rPr lang="en" sz="1100">
                <a:solidFill>
                  <a:srgbClr val="3B3B3B"/>
                </a:solidFill>
                <a:highlight>
                  <a:srgbClr val="FFFFFF"/>
                </a:highlight>
                <a:latin typeface="Courier New"/>
                <a:ea typeface="Courier New"/>
                <a:cs typeface="Courier New"/>
                <a:sym typeface="Courier New"/>
              </a:rPr>
            </a:br>
            <a:br>
              <a:rPr lang="en" sz="1100">
                <a:solidFill>
                  <a:srgbClr val="3B3B3B"/>
                </a:solidFill>
                <a:highlight>
                  <a:srgbClr val="FFFFFF"/>
                </a:highlight>
                <a:latin typeface="Courier New"/>
                <a:ea typeface="Courier New"/>
                <a:cs typeface="Courier New"/>
                <a:sym typeface="Courier New"/>
              </a:rPr>
            </a:br>
            <a:r>
              <a:rPr lang="en" sz="1100" b="1">
                <a:solidFill>
                  <a:srgbClr val="3B3B3B"/>
                </a:solidFill>
                <a:highlight>
                  <a:srgbClr val="FFFFFF"/>
                </a:highlight>
                <a:latin typeface="Courier New"/>
                <a:ea typeface="Courier New"/>
                <a:cs typeface="Courier New"/>
                <a:sym typeface="Courier New"/>
              </a:rPr>
              <a:t>ID  State  Started At  Last Activity At  User  Deployment  Description  Result</a:t>
            </a:r>
            <a:r>
              <a:rPr lang="en" sz="1100">
                <a:solidFill>
                  <a:srgbClr val="3B3B3B"/>
                </a:solidFill>
                <a:highlight>
                  <a:srgbClr val="FFFFFF"/>
                </a:highlight>
                <a:latin typeface="Courier New"/>
                <a:ea typeface="Courier New"/>
                <a:cs typeface="Courier New"/>
                <a:sym typeface="Courier New"/>
              </a:rPr>
              <a:t>  </a:t>
            </a:r>
            <a:br>
              <a:rPr lang="en" sz="1100">
                <a:solidFill>
                  <a:srgbClr val="3B3B3B"/>
                </a:solidFill>
                <a:highlight>
                  <a:srgbClr val="FFFFFF"/>
                </a:highlight>
                <a:latin typeface="Courier New"/>
                <a:ea typeface="Courier New"/>
                <a:cs typeface="Courier New"/>
                <a:sym typeface="Courier New"/>
              </a:rPr>
            </a:b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0 tasks</a:t>
            </a:r>
            <a:br>
              <a:rPr lang="en" sz="1100">
                <a:solidFill>
                  <a:srgbClr val="3B3B3B"/>
                </a:solidFill>
                <a:highlight>
                  <a:srgbClr val="FFFFFF"/>
                </a:highlight>
                <a:latin typeface="Courier New"/>
                <a:ea typeface="Courier New"/>
                <a:cs typeface="Courier New"/>
                <a:sym typeface="Courier New"/>
              </a:rPr>
            </a:b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Succeeded</a:t>
            </a:r>
            <a:br>
              <a:rPr lang="en" sz="1100">
                <a:solidFill>
                  <a:srgbClr val="3B3B3B"/>
                </a:solidFill>
                <a:highlight>
                  <a:srgbClr val="FFFFFF"/>
                </a:highlight>
                <a:latin typeface="Courier New"/>
                <a:ea typeface="Courier New"/>
                <a:cs typeface="Courier New"/>
                <a:sym typeface="Courier New"/>
              </a:rPr>
            </a:br>
            <a:endParaRPr sz="7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Shape 95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Getting the output of a previously executed task</a:t>
            </a:r>
            <a:endParaRPr/>
          </a:p>
        </p:txBody>
      </p:sp>
      <p:sp>
        <p:nvSpPr>
          <p:cNvPr id="952" name="Shape 952"/>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task 90</a:t>
            </a:r>
            <a:br>
              <a:rPr lang="en" sz="11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Using environment '10.0.0.6' as user 'admin' (openid, bosh.admin)</a:t>
            </a:r>
            <a:br>
              <a:rPr lang="en" sz="1000">
                <a:solidFill>
                  <a:srgbClr val="3B3B3B"/>
                </a:solidFill>
                <a:highlight>
                  <a:srgbClr val="FFFFFF"/>
                </a:highlight>
                <a:latin typeface="Courier New"/>
                <a:ea typeface="Courier New"/>
                <a:cs typeface="Courier New"/>
                <a:sym typeface="Courier New"/>
              </a:rPr>
            </a:b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a:t>
            </a:r>
            <a:br>
              <a:rPr lang="en" sz="1000">
                <a:solidFill>
                  <a:srgbClr val="3B3B3B"/>
                </a:solidFill>
                <a:highlight>
                  <a:srgbClr val="FFFFFF"/>
                </a:highlight>
                <a:latin typeface="Courier New"/>
                <a:ea typeface="Courier New"/>
                <a:cs typeface="Courier New"/>
                <a:sym typeface="Courier New"/>
              </a:rPr>
            </a:b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07:30:17 | Preparing deployment: Preparing deployment (00:00:01)</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07:30:18 | Preparing package compilation: Finding packages to compile (00:00:00)</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07:30:18 | Compiling packages: sample_app/3698d0cc632d3162a6a2fedcd36ac00364a7cd64 (00:01:32)</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07:35:07 | Creating missing vms: sample_vm/1e4aff64-4801-4131-9856-936da97afd02 (0) (00:01:01)</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07:36:08 | Updating instance sample_vm: sample_vm/1e4aff64-4801-4131-9856-936da97afd02 (0) (canary) (00:00:17)</a:t>
            </a:r>
            <a:br>
              <a:rPr lang="en" sz="1000">
                <a:solidFill>
                  <a:srgbClr val="3B3B3B"/>
                </a:solidFill>
                <a:highlight>
                  <a:srgbClr val="FFFFFF"/>
                </a:highlight>
                <a:latin typeface="Courier New"/>
                <a:ea typeface="Courier New"/>
                <a:cs typeface="Courier New"/>
                <a:sym typeface="Courier New"/>
              </a:rPr>
            </a:b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Started  Tue Nov 28 07:30:17 UTC 2017</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Finished Tue Nov 28 07:36:25 UTC 2017</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Duration 00:06:08</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done</a:t>
            </a:r>
            <a:br>
              <a:rPr lang="en" sz="1000">
                <a:solidFill>
                  <a:srgbClr val="3B3B3B"/>
                </a:solidFill>
                <a:highlight>
                  <a:srgbClr val="FFFFFF"/>
                </a:highlight>
                <a:latin typeface="Courier New"/>
                <a:ea typeface="Courier New"/>
                <a:cs typeface="Courier New"/>
                <a:sym typeface="Courier New"/>
              </a:rPr>
            </a:b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Succeeded</a:t>
            </a:r>
            <a:br>
              <a:rPr lang="en" sz="1000">
                <a:solidFill>
                  <a:srgbClr val="3B3B3B"/>
                </a:solidFill>
                <a:highlight>
                  <a:srgbClr val="FFFFFF"/>
                </a:highlight>
                <a:latin typeface="Courier New"/>
                <a:ea typeface="Courier New"/>
                <a:cs typeface="Courier New"/>
                <a:sym typeface="Courier New"/>
              </a:rPr>
            </a:br>
            <a:endParaRPr sz="10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Shape 95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Getting the debug output of a task</a:t>
            </a:r>
            <a:endParaRPr/>
          </a:p>
        </p:txBody>
      </p:sp>
      <p:sp>
        <p:nvSpPr>
          <p:cNvPr id="958" name="Shape 958"/>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task 90 --debug</a:t>
            </a:r>
            <a:endParaRPr sz="11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Using environment '10.0.0.6' as user 'admin' (openid, bosh.admin)</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Task 90</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I, [2017-11-28T07:30:17.553256 #4887] [0x2aeef237af58]  INFO -- TaskHelper: Director Version: 264.1.0</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I, [2017-11-28T07:30:17.553300 #4887] [0x2aeef237af58]  INFO -- TaskHelper: Enqueuing task: 90</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I, [2017-11-28T07:30:17 #24101] []  INFO -- DirectorJobRunner: Looking for task with task id 90</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D, [2017-11-28T07:30:17 #24101] [] DEBUG -- DirectorJobRunner: (0.000252s) SELECT * FROM "tasks" WHERE "id" = 90</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I, [2017-11-28T07:30:17 #24101] []  INFO -- DirectorJobRunner: Found task #&lt;Bosh::Director::Models::Task @values={:id=&gt;90, :state=&gt;"processing", :timestamp=&gt;2017-11-28 07:30:17 UTC, :description=&gt;"create deployment", :result=&gt;nil, :output=&gt;"/var/vcap/store/director/tasks/90", :checkpoint_time=&gt;2017-11-28 07:30:17 UTC, :type=&gt;"update_deployment", :username=&gt;"admin", :deployment_name=&gt;"sample-bosh-deployment", :started_at=&gt;nil, :event_output=&gt;"", :result_output=&gt;"", :context_id=&gt;""}&gt;</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1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 . many more pages of output excluded to fit on the screen. BOSH makes it easy to keep an audit trail of all the operations it has performed. </a:t>
            </a:r>
            <a:endParaRPr sz="1100" b="1">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Shape 963"/>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Concepts</a:t>
            </a:r>
            <a:endParaRPr/>
          </a:p>
        </p:txBody>
      </p:sp>
      <p:sp>
        <p:nvSpPr>
          <p:cNvPr id="964" name="Shape 964"/>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to access BOSH deployed instances?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BOSH is responsible for the lifecycle of a VM (Creating, Patching, Deleting)</a:t>
            </a:r>
            <a:endParaRPr/>
          </a:p>
          <a:p>
            <a:pPr marL="457200" lvl="0" indent="-317500" rtl="0">
              <a:spcBef>
                <a:spcPts val="0"/>
              </a:spcBef>
              <a:spcAft>
                <a:spcPts val="0"/>
              </a:spcAft>
              <a:buSzPts val="1400"/>
              <a:buChar char="●"/>
            </a:pPr>
            <a:r>
              <a:rPr lang="en"/>
              <a:t>BOSH managed VM’s are typically deployed on protected networks that can only be reached from the BOSH director</a:t>
            </a:r>
            <a:endParaRPr/>
          </a:p>
          <a:p>
            <a:pPr marL="457200" lvl="0" indent="-317500" rtl="0">
              <a:spcBef>
                <a:spcPts val="0"/>
              </a:spcBef>
              <a:spcAft>
                <a:spcPts val="0"/>
              </a:spcAft>
              <a:buSzPts val="1400"/>
              <a:buChar char="●"/>
            </a:pPr>
            <a:r>
              <a:rPr lang="en"/>
              <a:t>The BOSH cli provides the </a:t>
            </a:r>
            <a:r>
              <a:rPr lang="en" b="1"/>
              <a:t>bosh ssh</a:t>
            </a:r>
            <a:r>
              <a:rPr lang="en"/>
              <a:t> command to allow quick access to VMs via ssh</a:t>
            </a:r>
            <a:endParaRPr/>
          </a:p>
        </p:txBody>
      </p:sp>
      <p:sp>
        <p:nvSpPr>
          <p:cNvPr id="970" name="Shape 97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SSH access to BOSH managed VMs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Shape 975"/>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976" name="Shape 976"/>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ssh into a bosh instance</a:t>
            </a:r>
            <a:endParaRPr/>
          </a:p>
        </p:txBody>
      </p:sp>
      <p:sp>
        <p:nvSpPr>
          <p:cNvPr id="977" name="Shape 977"/>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ssh into a bosh managed vm </a:t>
            </a:r>
            <a:endParaRPr sz="1400"/>
          </a:p>
          <a:p>
            <a:pPr marL="457200" lvl="0" indent="-317500" rtl="0">
              <a:spcBef>
                <a:spcPts val="0"/>
              </a:spcBef>
              <a:spcAft>
                <a:spcPts val="0"/>
              </a:spcAft>
              <a:buSzPts val="1400"/>
              <a:buChar char="●"/>
            </a:pPr>
            <a:r>
              <a:rPr lang="en" sz="1400"/>
              <a:t>How bosh manages credentials for vms</a:t>
            </a:r>
            <a:endParaRPr sz="1400"/>
          </a:p>
          <a:p>
            <a:pPr marL="457200" lvl="0" indent="-317500" rtl="0">
              <a:spcBef>
                <a:spcPts val="0"/>
              </a:spcBef>
              <a:spcAft>
                <a:spcPts val="0"/>
              </a:spcAft>
              <a:buSzPts val="1400"/>
              <a:buChar char="●"/>
            </a:pPr>
            <a:r>
              <a:rPr lang="en" sz="1400"/>
              <a:t>How to reduce the complexity of accessing vms in different networks</a:t>
            </a:r>
            <a:endParaRPr sz="1400"/>
          </a:p>
          <a:p>
            <a:pPr marL="0" lvl="0" indent="0" rtl="0">
              <a:spcBef>
                <a:spcPts val="1000"/>
              </a:spcBef>
              <a:spcAft>
                <a:spcPts val="1000"/>
              </a:spcAft>
              <a:buNone/>
            </a:pPr>
            <a:r>
              <a:rPr lang="en" sz="1400"/>
              <a:t>  </a:t>
            </a:r>
            <a:endParaRPr sz="1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a:t>
            </a:r>
            <a:r>
              <a:rPr lang="en" sz="1100">
                <a:solidFill>
                  <a:srgbClr val="3B3B3B"/>
                </a:solidFill>
                <a:highlight>
                  <a:srgbClr val="FFFFFF"/>
                </a:highlight>
                <a:latin typeface="Courier New"/>
                <a:ea typeface="Courier New"/>
                <a:cs typeface="Courier New"/>
                <a:sym typeface="Courier New"/>
              </a:rPr>
              <a:t> </a:t>
            </a:r>
            <a:r>
              <a:rPr lang="en" sz="1100" b="1">
                <a:solidFill>
                  <a:srgbClr val="3B3B3B"/>
                </a:solidFill>
                <a:highlight>
                  <a:srgbClr val="FFFFFF"/>
                </a:highlight>
                <a:latin typeface="Courier New"/>
                <a:ea typeface="Courier New"/>
                <a:cs typeface="Courier New"/>
                <a:sym typeface="Courier New"/>
              </a:rPr>
              <a:t>bosh instances</a:t>
            </a:r>
            <a:br>
              <a:rPr lang="en" sz="11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Using environment '10.0.0.6' as user 'admin' (openid, bosh.admin)</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Task 94. Done</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Deployment 'sample-bosh-deployment'</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b="1">
                <a:solidFill>
                  <a:srgbClr val="3B3B3B"/>
                </a:solidFill>
                <a:highlight>
                  <a:srgbClr val="FFFFFF"/>
                </a:highlight>
                <a:latin typeface="Courier New"/>
                <a:ea typeface="Courier New"/>
                <a:cs typeface="Courier New"/>
                <a:sym typeface="Courier New"/>
              </a:rPr>
              <a:t>Instance                                        Process State  AZ  IPs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sample_vm/1e4aff64-4801-4131-9856-936da97afd02  </a:t>
            </a:r>
            <a:r>
              <a:rPr lang="en" sz="700" b="1">
                <a:solidFill>
                  <a:srgbClr val="00FF00"/>
                </a:solidFill>
                <a:highlight>
                  <a:srgbClr val="FFFFFF"/>
                </a:highlight>
                <a:latin typeface="Courier New"/>
                <a:ea typeface="Courier New"/>
                <a:cs typeface="Courier New"/>
                <a:sym typeface="Courier New"/>
              </a:rPr>
              <a:t>running</a:t>
            </a:r>
            <a:r>
              <a:rPr lang="en" sz="700">
                <a:solidFill>
                  <a:srgbClr val="3B3B3B"/>
                </a:solidFill>
                <a:highlight>
                  <a:srgbClr val="FFFFFF"/>
                </a:highlight>
                <a:latin typeface="Courier New"/>
                <a:ea typeface="Courier New"/>
                <a:cs typeface="Courier New"/>
                <a:sym typeface="Courier New"/>
              </a:rPr>
              <a:t>        z1  10.0.0.12  </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1 instances</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Task 95. Done</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Deployment 'zookeeper'</a:t>
            </a:r>
            <a:br>
              <a:rPr lang="en" sz="700">
                <a:solidFill>
                  <a:srgbClr val="3B3B3B"/>
                </a:solidFill>
                <a:highlight>
                  <a:srgbClr val="FFFFFF"/>
                </a:highlight>
                <a:latin typeface="Courier New"/>
                <a:ea typeface="Courier New"/>
                <a:cs typeface="Courier New"/>
                <a:sym typeface="Courier New"/>
              </a:rPr>
            </a:br>
            <a:br>
              <a:rPr lang="en" sz="700" b="1">
                <a:solidFill>
                  <a:srgbClr val="3B3B3B"/>
                </a:solidFill>
                <a:highlight>
                  <a:srgbClr val="FFFFFF"/>
                </a:highlight>
                <a:latin typeface="Courier New"/>
                <a:ea typeface="Courier New"/>
                <a:cs typeface="Courier New"/>
                <a:sym typeface="Courier New"/>
              </a:rPr>
            </a:br>
            <a:r>
              <a:rPr lang="en" sz="700" b="1">
                <a:solidFill>
                  <a:srgbClr val="3B3B3B"/>
                </a:solidFill>
                <a:highlight>
                  <a:srgbClr val="FFFFFF"/>
                </a:highlight>
                <a:latin typeface="Courier New"/>
                <a:ea typeface="Courier New"/>
                <a:cs typeface="Courier New"/>
                <a:sym typeface="Courier New"/>
              </a:rPr>
              <a:t>Instance                                          Process State  AZ  IPs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smoke-tests/1d1aaf87-4305-42a9-bedf-2d7172fd5688  -              z1  10.0.0.16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zookeeper/6376b276-8319-41ae-b549-6351545d7284    </a:t>
            </a:r>
            <a:r>
              <a:rPr lang="en" sz="700" b="1">
                <a:solidFill>
                  <a:srgbClr val="00FF00"/>
                </a:solidFill>
                <a:highlight>
                  <a:srgbClr val="FFFFFF"/>
                </a:highlight>
                <a:latin typeface="Courier New"/>
                <a:ea typeface="Courier New"/>
                <a:cs typeface="Courier New"/>
                <a:sym typeface="Courier New"/>
              </a:rPr>
              <a:t>running</a:t>
            </a:r>
            <a:r>
              <a:rPr lang="en" sz="700">
                <a:solidFill>
                  <a:srgbClr val="3B3B3B"/>
                </a:solidFill>
                <a:highlight>
                  <a:srgbClr val="FFFFFF"/>
                </a:highlight>
                <a:latin typeface="Courier New"/>
                <a:ea typeface="Courier New"/>
                <a:cs typeface="Courier New"/>
                <a:sym typeface="Courier New"/>
              </a:rPr>
              <a:t>        z3  10.0.0.15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zookeeper/6d2cfc8b-530a-4e1b-95ae-79fa7dc95444    </a:t>
            </a:r>
            <a:r>
              <a:rPr lang="en" sz="700" b="1">
                <a:solidFill>
                  <a:srgbClr val="00FF00"/>
                </a:solidFill>
                <a:highlight>
                  <a:srgbClr val="FFFFFF"/>
                </a:highlight>
                <a:latin typeface="Courier New"/>
                <a:ea typeface="Courier New"/>
                <a:cs typeface="Courier New"/>
                <a:sym typeface="Courier New"/>
              </a:rPr>
              <a:t>running</a:t>
            </a:r>
            <a:r>
              <a:rPr lang="en" sz="700">
                <a:solidFill>
                  <a:srgbClr val="3B3B3B"/>
                </a:solidFill>
                <a:highlight>
                  <a:srgbClr val="FFFFFF"/>
                </a:highlight>
                <a:latin typeface="Courier New"/>
                <a:ea typeface="Courier New"/>
                <a:cs typeface="Courier New"/>
                <a:sym typeface="Courier New"/>
              </a:rPr>
              <a:t>        z2  10.0.0.13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zookeeper/6e7461c6-1799-4fed-bebb-c7ed946ede54    </a:t>
            </a:r>
            <a:r>
              <a:rPr lang="en" sz="700" b="1">
                <a:solidFill>
                  <a:srgbClr val="00FF00"/>
                </a:solidFill>
                <a:highlight>
                  <a:srgbClr val="FFFFFF"/>
                </a:highlight>
                <a:latin typeface="Courier New"/>
                <a:ea typeface="Courier New"/>
                <a:cs typeface="Courier New"/>
                <a:sym typeface="Courier New"/>
              </a:rPr>
              <a:t>running</a:t>
            </a:r>
            <a:r>
              <a:rPr lang="en" sz="700">
                <a:solidFill>
                  <a:srgbClr val="3B3B3B"/>
                </a:solidFill>
                <a:highlight>
                  <a:srgbClr val="FFFFFF"/>
                </a:highlight>
                <a:latin typeface="Courier New"/>
                <a:ea typeface="Courier New"/>
                <a:cs typeface="Courier New"/>
                <a:sym typeface="Courier New"/>
              </a:rPr>
              <a:t>        z1  10.0.0.11  </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4 instances</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Succeeded</a:t>
            </a:r>
            <a:br>
              <a:rPr lang="en" sz="700">
                <a:solidFill>
                  <a:srgbClr val="3B3B3B"/>
                </a:solidFill>
                <a:highlight>
                  <a:srgbClr val="FFFFFF"/>
                </a:highlight>
                <a:latin typeface="Courier New"/>
                <a:ea typeface="Courier New"/>
                <a:cs typeface="Courier New"/>
                <a:sym typeface="Courier New"/>
              </a:rPr>
            </a:br>
            <a:endParaRPr sz="700">
              <a:solidFill>
                <a:srgbClr val="3B3B3B"/>
              </a:solidFill>
              <a:highlight>
                <a:srgbClr val="FFFFFF"/>
              </a:highlight>
              <a:latin typeface="Courier New"/>
              <a:ea typeface="Courier New"/>
              <a:cs typeface="Courier New"/>
              <a:sym typeface="Courier New"/>
            </a:endParaRPr>
          </a:p>
        </p:txBody>
      </p:sp>
      <p:sp>
        <p:nvSpPr>
          <p:cNvPr id="983" name="Shape 98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900"/>
              <a:t>You need the deployment name and instance index or id to ssh into a vm </a:t>
            </a:r>
            <a:endParaRPr sz="19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Shape 98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ssh </a:t>
            </a:r>
            <a:endParaRPr/>
          </a:p>
        </p:txBody>
      </p:sp>
      <p:sp>
        <p:nvSpPr>
          <p:cNvPr id="989" name="Shape 989"/>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ssh zookeeper/0 -d zookeeper</a:t>
            </a:r>
            <a:endParaRPr sz="11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Using environment '10.0.0.6' as user 'admin' (openid, bosh.admin)</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Using deployment 'zookeeper'</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Task 98. Done</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Unauthorized use is strictly prohibited. All access and activity</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is subject to logging and monitoring.</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Welcome to Ubuntu 14.04.5 LTS (GNU/Linux 4.4.0-97-generic x86_64)</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 * Documentation:  https://help.ubuntu.com/</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The programs included with the Ubuntu system are free software;</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the exact distribution terms for each program are described in the</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individual files in /usr/share/doc/*/copyright.</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Ubuntu comes with ABSOLUTELY NO WARRANTY, to the extent permitted by</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applicable law.</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Last login: Wed Nov 29 01:04:20 2017 from 10.0.0.2</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To run a command as administrator (user "root"), use "sudo &lt;command&gt;".</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See "man sudo_root" for details.</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b="1">
                <a:solidFill>
                  <a:srgbClr val="3B3B3B"/>
                </a:solidFill>
                <a:highlight>
                  <a:srgbClr val="FFFFFF"/>
                </a:highlight>
                <a:latin typeface="Courier New"/>
                <a:ea typeface="Courier New"/>
                <a:cs typeface="Courier New"/>
                <a:sym typeface="Courier New"/>
              </a:rPr>
              <a:t>zookeeper/6e7461c6-1799-4fed-bebb-c7ed946ede54:~$</a:t>
            </a:r>
            <a:r>
              <a:rPr lang="en" sz="1000">
                <a:solidFill>
                  <a:srgbClr val="3B3B3B"/>
                </a:solidFill>
                <a:highlight>
                  <a:srgbClr val="FFFFFF"/>
                </a:highlight>
                <a:latin typeface="Courier New"/>
                <a:ea typeface="Courier New"/>
                <a:cs typeface="Courier New"/>
                <a:sym typeface="Courier New"/>
              </a:rPr>
              <a:t> whoami</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bosh_395e8885bb1e4a8</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b="1">
                <a:solidFill>
                  <a:srgbClr val="3B3B3B"/>
                </a:solidFill>
                <a:highlight>
                  <a:srgbClr val="FFFFFF"/>
                </a:highlight>
                <a:latin typeface="Courier New"/>
                <a:ea typeface="Courier New"/>
                <a:cs typeface="Courier New"/>
                <a:sym typeface="Courier New"/>
              </a:rPr>
              <a:t>zookeeper/6e7461c6-1799-4fed-bebb-c7ed946ede54:~$</a:t>
            </a:r>
            <a:r>
              <a:rPr lang="en" sz="1000">
                <a:solidFill>
                  <a:srgbClr val="3B3B3B"/>
                </a:solidFill>
                <a:highlight>
                  <a:srgbClr val="FFFFFF"/>
                </a:highlight>
                <a:latin typeface="Courier New"/>
                <a:ea typeface="Courier New"/>
                <a:cs typeface="Courier New"/>
                <a:sym typeface="Courier New"/>
              </a:rPr>
              <a:t> pwd</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/var/vcap/bosh_ssh/bosh_395e8885bb1e4a8</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Shape 99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Concepts</a:t>
            </a:r>
            <a:endParaRPr/>
          </a:p>
        </p:txBody>
      </p:sp>
      <p:sp>
        <p:nvSpPr>
          <p:cNvPr id="995" name="Shape 995"/>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Does BOSH manage processes?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pic>
        <p:nvPicPr>
          <p:cNvPr id="1000" name="Shape 1000"/>
          <p:cNvPicPr preferRelativeResize="0"/>
          <p:nvPr/>
        </p:nvPicPr>
        <p:blipFill>
          <a:blip r:embed="rId3">
            <a:alphaModFix/>
          </a:blip>
          <a:stretch>
            <a:fillRect/>
          </a:stretch>
        </p:blipFill>
        <p:spPr>
          <a:xfrm>
            <a:off x="1082050" y="142600"/>
            <a:ext cx="6774225" cy="4503574"/>
          </a:xfrm>
          <a:prstGeom prst="rect">
            <a:avLst/>
          </a:prstGeom>
          <a:noFill/>
          <a:ln>
            <a:noFill/>
          </a:ln>
        </p:spPr>
      </p:pic>
      <p:sp>
        <p:nvSpPr>
          <p:cNvPr id="1001" name="Shape 1001"/>
          <p:cNvSpPr txBox="1"/>
          <p:nvPr/>
        </p:nvSpPr>
        <p:spPr>
          <a:xfrm>
            <a:off x="2224100" y="4745250"/>
            <a:ext cx="5199900" cy="309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t>Great slide deck @ </a:t>
            </a:r>
            <a:r>
              <a:rPr lang="en" u="sng">
                <a:solidFill>
                  <a:schemeClr val="hlink"/>
                </a:solidFill>
                <a:hlinkClick r:id="rId4"/>
              </a:rPr>
              <a:t>https://mmonit.com/monit/</a:t>
            </a:r>
            <a:r>
              <a:rPr lang="en"/>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Deployment Manual</a:t>
            </a:r>
            <a:endParaRPr/>
          </a:p>
        </p:txBody>
      </p:sp>
      <p:pic>
        <p:nvPicPr>
          <p:cNvPr id="300" name="Shape 300"/>
          <p:cNvPicPr preferRelativeResize="0"/>
          <p:nvPr/>
        </p:nvPicPr>
        <p:blipFill rotWithShape="1">
          <a:blip r:embed="rId3">
            <a:alphaModFix/>
          </a:blip>
          <a:srcRect t="13338" b="13331"/>
          <a:stretch/>
        </p:blipFill>
        <p:spPr>
          <a:xfrm>
            <a:off x="457200" y="1200150"/>
            <a:ext cx="8229600" cy="3394500"/>
          </a:xfrm>
          <a:prstGeom prst="rect">
            <a:avLst/>
          </a:prstGeom>
          <a:noFill/>
          <a:ln>
            <a:noFill/>
          </a:ln>
        </p:spPr>
      </p:pic>
    </p:spTree>
    <p:extLst>
      <p:ext uri="{BB962C8B-B14F-4D97-AF65-F5344CB8AC3E}">
        <p14:creationId xmlns:p14="http://schemas.microsoft.com/office/powerpoint/2010/main" val="25276655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Shape 1006"/>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Concepts</a:t>
            </a:r>
            <a:endParaRPr/>
          </a:p>
        </p:txBody>
      </p:sp>
      <p:sp>
        <p:nvSpPr>
          <p:cNvPr id="1007" name="Shape 1007"/>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does BOSH persist state?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Shape 1012"/>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BOSH manages the disks for every VM it creates </a:t>
            </a:r>
            <a:br>
              <a:rPr lang="en"/>
            </a:br>
            <a:endParaRPr/>
          </a:p>
          <a:p>
            <a:pPr marL="457200" lvl="0" indent="-317500" rtl="0">
              <a:spcBef>
                <a:spcPts val="0"/>
              </a:spcBef>
              <a:spcAft>
                <a:spcPts val="0"/>
              </a:spcAft>
              <a:buSzPts val="1400"/>
              <a:buChar char="●"/>
            </a:pPr>
            <a:r>
              <a:rPr lang="en"/>
              <a:t>Every BOSH VM has small root filesystem 1.5GB that stores the OS </a:t>
            </a:r>
            <a:br>
              <a:rPr lang="en"/>
            </a:br>
            <a:endParaRPr/>
          </a:p>
          <a:p>
            <a:pPr marL="457200" lvl="0" indent="-317500" rtl="0">
              <a:spcBef>
                <a:spcPts val="0"/>
              </a:spcBef>
              <a:spcAft>
                <a:spcPts val="0"/>
              </a:spcAft>
              <a:buSzPts val="1400"/>
              <a:buChar char="●"/>
            </a:pPr>
            <a:r>
              <a:rPr lang="en"/>
              <a:t>Every BOSH VM has an ephemeral disk volume mounted under </a:t>
            </a:r>
            <a:r>
              <a:rPr lang="en" b="1"/>
              <a:t>/var/vcap/data</a:t>
            </a:r>
            <a:r>
              <a:rPr lang="en"/>
              <a:t> </a:t>
            </a:r>
            <a:endParaRPr/>
          </a:p>
          <a:p>
            <a:pPr marL="914400" lvl="1" indent="-317500" rtl="0">
              <a:spcBef>
                <a:spcPts val="0"/>
              </a:spcBef>
              <a:spcAft>
                <a:spcPts val="0"/>
              </a:spcAft>
              <a:buSzPts val="1400"/>
              <a:buChar char="○"/>
            </a:pPr>
            <a:r>
              <a:rPr lang="en"/>
              <a:t>The ephemeral disk is deleted when the VM is deleted / recreated </a:t>
            </a:r>
            <a:endParaRPr/>
          </a:p>
          <a:p>
            <a:pPr marL="914400" lvl="1" indent="-317500" rtl="0">
              <a:spcBef>
                <a:spcPts val="0"/>
              </a:spcBef>
              <a:spcAft>
                <a:spcPts val="0"/>
              </a:spcAft>
              <a:buSzPts val="1400"/>
              <a:buChar char="○"/>
            </a:pPr>
            <a:r>
              <a:rPr lang="en"/>
              <a:t>BOSH packages and jobs are stored on the ephemeral disk</a:t>
            </a:r>
            <a:endParaRPr/>
          </a:p>
          <a:p>
            <a:pPr marL="914400" lvl="1" indent="-317500" rtl="0">
              <a:spcBef>
                <a:spcPts val="0"/>
              </a:spcBef>
              <a:spcAft>
                <a:spcPts val="0"/>
              </a:spcAft>
              <a:buSzPts val="1400"/>
              <a:buChar char="○"/>
            </a:pPr>
            <a:r>
              <a:rPr lang="en"/>
              <a:t>BOSH can resize the ephemeral disk volume</a:t>
            </a:r>
            <a:br>
              <a:rPr lang="en"/>
            </a:br>
            <a:endParaRPr/>
          </a:p>
          <a:p>
            <a:pPr marL="457200" lvl="0" indent="-317500" rtl="0">
              <a:spcBef>
                <a:spcPts val="0"/>
              </a:spcBef>
              <a:spcAft>
                <a:spcPts val="0"/>
              </a:spcAft>
              <a:buSzPts val="1400"/>
              <a:buChar char="●"/>
            </a:pPr>
            <a:r>
              <a:rPr lang="en"/>
              <a:t>A BOSH VM may have a persistent volume mounted under </a:t>
            </a:r>
            <a:r>
              <a:rPr lang="en" b="1"/>
              <a:t>/var/vcap/store</a:t>
            </a:r>
            <a:endParaRPr b="1"/>
          </a:p>
          <a:p>
            <a:pPr marL="914400" lvl="1" indent="-317500" rtl="0">
              <a:spcBef>
                <a:spcPts val="0"/>
              </a:spcBef>
              <a:spcAft>
                <a:spcPts val="0"/>
              </a:spcAft>
              <a:buSzPts val="1400"/>
              <a:buChar char="○"/>
            </a:pPr>
            <a:r>
              <a:rPr lang="en"/>
              <a:t>The persistent disk is kept even when a vm is deleted / recreated bosh is able to move the disk volume from one vm instance to another  </a:t>
            </a:r>
            <a:endParaRPr/>
          </a:p>
          <a:p>
            <a:pPr marL="914400" lvl="1" indent="-317500" rtl="0">
              <a:spcBef>
                <a:spcPts val="0"/>
              </a:spcBef>
              <a:spcAft>
                <a:spcPts val="0"/>
              </a:spcAft>
              <a:buSzPts val="1400"/>
              <a:buChar char="○"/>
            </a:pPr>
            <a:r>
              <a:rPr lang="en"/>
              <a:t>BOSH can mount multiple persistent disk volumes if needed </a:t>
            </a:r>
            <a:endParaRPr/>
          </a:p>
          <a:p>
            <a:pPr marL="914400" lvl="1" indent="-317500" rtl="0">
              <a:spcBef>
                <a:spcPts val="0"/>
              </a:spcBef>
              <a:spcAft>
                <a:spcPts val="0"/>
              </a:spcAft>
              <a:buSzPts val="1400"/>
              <a:buChar char="○"/>
            </a:pPr>
            <a:r>
              <a:rPr lang="en"/>
              <a:t>BOSH can resize persistent volumes </a:t>
            </a:r>
            <a:endParaRPr/>
          </a:p>
          <a:p>
            <a:pPr marL="0" lvl="0" indent="0" rtl="0">
              <a:spcBef>
                <a:spcPts val="1000"/>
              </a:spcBef>
              <a:spcAft>
                <a:spcPts val="1000"/>
              </a:spcAft>
              <a:buNone/>
            </a:pPr>
            <a:endParaRPr/>
          </a:p>
        </p:txBody>
      </p:sp>
      <p:sp>
        <p:nvSpPr>
          <p:cNvPr id="1013" name="Shape 101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Disk Volume Management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Shape 1018"/>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instance vm internals</a:t>
            </a:r>
            <a:endParaRPr/>
          </a:p>
        </p:txBody>
      </p:sp>
      <p:sp>
        <p:nvSpPr>
          <p:cNvPr id="1019" name="Shape 1019"/>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1020" name="Shape 1020"/>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ssh into a BOSH Managed vm</a:t>
            </a:r>
            <a:endParaRPr sz="1400"/>
          </a:p>
          <a:p>
            <a:pPr marL="457200" lvl="0" indent="-317500" rtl="0">
              <a:spcBef>
                <a:spcPts val="0"/>
              </a:spcBef>
              <a:spcAft>
                <a:spcPts val="0"/>
              </a:spcAft>
              <a:buSzPts val="1400"/>
              <a:buChar char="●"/>
            </a:pPr>
            <a:r>
              <a:rPr lang="en" sz="1400"/>
              <a:t>Examine the VM filesystem</a:t>
            </a:r>
            <a:endParaRPr sz="1400"/>
          </a:p>
          <a:p>
            <a:pPr marL="457200" lvl="0" indent="-317500" rtl="0">
              <a:spcBef>
                <a:spcPts val="0"/>
              </a:spcBef>
              <a:spcAft>
                <a:spcPts val="0"/>
              </a:spcAft>
              <a:buSzPts val="1400"/>
              <a:buChar char="●"/>
            </a:pPr>
            <a:r>
              <a:rPr lang="en" sz="1400"/>
              <a:t>Examine the processes running on the vm </a:t>
            </a:r>
            <a:endParaRPr sz="1400"/>
          </a:p>
          <a:p>
            <a:pPr marL="0" lvl="0" indent="0" rtl="0">
              <a:spcBef>
                <a:spcPts val="1000"/>
              </a:spcBef>
              <a:spcAft>
                <a:spcPts val="1000"/>
              </a:spcAft>
              <a:buNone/>
            </a:pPr>
            <a:endParaRPr sz="1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Shape 1025"/>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zookeeper/6e7461c6-1799-4fed-bebb-c7ed946ede54:~$ df -h</a:t>
            </a:r>
            <a:br>
              <a:rPr lang="en" sz="1100">
                <a:solidFill>
                  <a:srgbClr val="3B3B3B"/>
                </a:solidFill>
                <a:highlight>
                  <a:srgbClr val="FFFFFF"/>
                </a:highlight>
                <a:latin typeface="Courier New"/>
                <a:ea typeface="Courier New"/>
                <a:cs typeface="Courier New"/>
                <a:sym typeface="Courier New"/>
              </a:rPr>
            </a:br>
            <a:r>
              <a:rPr lang="en" sz="1100" b="1">
                <a:solidFill>
                  <a:srgbClr val="3B3B3B"/>
                </a:solidFill>
                <a:highlight>
                  <a:srgbClr val="FFFFFF"/>
                </a:highlight>
                <a:latin typeface="Courier New"/>
                <a:ea typeface="Courier New"/>
                <a:cs typeface="Courier New"/>
                <a:sym typeface="Courier New"/>
              </a:rPr>
              <a:t>Filesystem      Size  Used Avail Use% Mounted on</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udev            1.8G  4.0K  1.8G   1% /dev</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tmpfs           370M  268K  370M   1% /run</a:t>
            </a:r>
            <a:br>
              <a:rPr lang="en" sz="1100">
                <a:solidFill>
                  <a:srgbClr val="3B3B3B"/>
                </a:solidFill>
                <a:highlight>
                  <a:srgbClr val="FFFFFF"/>
                </a:highlight>
                <a:latin typeface="Courier New"/>
                <a:ea typeface="Courier New"/>
                <a:cs typeface="Courier New"/>
                <a:sym typeface="Courier New"/>
              </a:rPr>
            </a:br>
            <a:r>
              <a:rPr lang="en" sz="1100" b="1">
                <a:solidFill>
                  <a:srgbClr val="3B3B3B"/>
                </a:solidFill>
                <a:highlight>
                  <a:srgbClr val="FFFFFF"/>
                </a:highlight>
                <a:latin typeface="Courier New"/>
                <a:ea typeface="Courier New"/>
                <a:cs typeface="Courier New"/>
                <a:sym typeface="Courier New"/>
              </a:rPr>
              <a:t>/dev/sda1       2.8G  1.2G  1.5G  47% /</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none            4.0K     0  4.0K   0% /sys/fs/cgroup</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none            5.0M     0  5.0M   0% /run/lock</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none            1.9G     0  1.9G   0% /run/shm</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none            100M     0  100M   0% /run/user</a:t>
            </a:r>
            <a:br>
              <a:rPr lang="en" sz="1100">
                <a:solidFill>
                  <a:srgbClr val="3B3B3B"/>
                </a:solidFill>
                <a:highlight>
                  <a:srgbClr val="FFFFFF"/>
                </a:highlight>
                <a:latin typeface="Courier New"/>
                <a:ea typeface="Courier New"/>
                <a:cs typeface="Courier New"/>
                <a:sym typeface="Courier New"/>
              </a:rPr>
            </a:br>
            <a:r>
              <a:rPr lang="en" sz="1100" b="1">
                <a:solidFill>
                  <a:srgbClr val="3B3B3B"/>
                </a:solidFill>
                <a:highlight>
                  <a:srgbClr val="FFFFFF"/>
                </a:highlight>
                <a:latin typeface="Courier New"/>
                <a:ea typeface="Courier New"/>
                <a:cs typeface="Courier New"/>
                <a:sym typeface="Courier New"/>
              </a:rPr>
              <a:t>/dev/sda3        14G  384M   13G   3% /var/vcap/data</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tmpfs           1.0M  4.0K 1020K   1% /var/vcap/data/sys/run</a:t>
            </a:r>
            <a:br>
              <a:rPr lang="en" sz="1100">
                <a:solidFill>
                  <a:srgbClr val="3B3B3B"/>
                </a:solidFill>
                <a:highlight>
                  <a:srgbClr val="FFFFFF"/>
                </a:highlight>
                <a:latin typeface="Courier New"/>
                <a:ea typeface="Courier New"/>
                <a:cs typeface="Courier New"/>
                <a:sym typeface="Courier New"/>
              </a:rPr>
            </a:br>
            <a:r>
              <a:rPr lang="en" sz="1100" b="1">
                <a:solidFill>
                  <a:srgbClr val="3B3B3B"/>
                </a:solidFill>
                <a:highlight>
                  <a:srgbClr val="FFFFFF"/>
                </a:highlight>
                <a:latin typeface="Courier New"/>
                <a:ea typeface="Courier New"/>
                <a:cs typeface="Courier New"/>
                <a:sym typeface="Courier New"/>
              </a:rPr>
              <a:t>/dev/sdb1       9.8G   23M  9.2G   1% /var/vcap/store</a:t>
            </a:r>
            <a:endParaRPr sz="700" b="1">
              <a:solidFill>
                <a:srgbClr val="3B3B3B"/>
              </a:solidFill>
              <a:highlight>
                <a:srgbClr val="FFFFFF"/>
              </a:highlight>
              <a:latin typeface="Courier New"/>
              <a:ea typeface="Courier New"/>
              <a:cs typeface="Courier New"/>
              <a:sym typeface="Courier New"/>
            </a:endParaRPr>
          </a:p>
        </p:txBody>
      </p:sp>
      <p:sp>
        <p:nvSpPr>
          <p:cNvPr id="1026" name="Shape 102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BOSH Managed Volumes</a:t>
            </a:r>
            <a:endParaRPr sz="2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Shape 103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Does VCAP stand for?</a:t>
            </a:r>
            <a:endParaRPr/>
          </a:p>
        </p:txBody>
      </p:sp>
      <p:sp>
        <p:nvSpPr>
          <p:cNvPr id="1032" name="Shape 1032"/>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457200" lvl="0" indent="-317500">
              <a:spcBef>
                <a:spcPts val="0"/>
              </a:spcBef>
              <a:spcAft>
                <a:spcPts val="0"/>
              </a:spcAft>
              <a:buSzPts val="1400"/>
              <a:buChar char="●"/>
            </a:pPr>
            <a:r>
              <a:rPr lang="en"/>
              <a:t>CloudFoundry originated inside VMWare where the project was referred to internally as the VMWare Cloud Application Platform and thus the acronym vcap has stuck around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Shape 103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tree /var/vcap -L 1</a:t>
            </a:r>
            <a:endParaRPr/>
          </a:p>
        </p:txBody>
      </p:sp>
      <p:pic>
        <p:nvPicPr>
          <p:cNvPr id="1038" name="Shape 1038"/>
          <p:cNvPicPr preferRelativeResize="0"/>
          <p:nvPr/>
        </p:nvPicPr>
        <p:blipFill>
          <a:blip r:embed="rId3">
            <a:alphaModFix/>
          </a:blip>
          <a:stretch>
            <a:fillRect/>
          </a:stretch>
        </p:blipFill>
        <p:spPr>
          <a:xfrm>
            <a:off x="152400" y="697575"/>
            <a:ext cx="4533535" cy="429352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Shape 104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tree /var/vcap -L 2 (1) </a:t>
            </a:r>
            <a:endParaRPr/>
          </a:p>
        </p:txBody>
      </p:sp>
      <p:pic>
        <p:nvPicPr>
          <p:cNvPr id="1044" name="Shape 1044"/>
          <p:cNvPicPr preferRelativeResize="0"/>
          <p:nvPr/>
        </p:nvPicPr>
        <p:blipFill>
          <a:blip r:embed="rId3">
            <a:alphaModFix/>
          </a:blip>
          <a:stretch>
            <a:fillRect/>
          </a:stretch>
        </p:blipFill>
        <p:spPr>
          <a:xfrm>
            <a:off x="152400" y="697575"/>
            <a:ext cx="5944882" cy="429352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Shape 104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tree /var/vcap -L 2 (2) </a:t>
            </a:r>
            <a:endParaRPr/>
          </a:p>
        </p:txBody>
      </p:sp>
      <p:pic>
        <p:nvPicPr>
          <p:cNvPr id="1050" name="Shape 1050"/>
          <p:cNvPicPr preferRelativeResize="0"/>
          <p:nvPr/>
        </p:nvPicPr>
        <p:blipFill>
          <a:blip r:embed="rId3">
            <a:alphaModFix/>
          </a:blip>
          <a:stretch>
            <a:fillRect/>
          </a:stretch>
        </p:blipFill>
        <p:spPr>
          <a:xfrm>
            <a:off x="152400" y="773775"/>
            <a:ext cx="7545342" cy="42935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Shape 1055"/>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Clr>
                <a:schemeClr val="folHlink"/>
              </a:buClr>
              <a:buSzPts val="1100"/>
              <a:buFont typeface="Arial"/>
              <a:buNone/>
            </a:pPr>
            <a:r>
              <a:rPr lang="en" sz="1100" b="1">
                <a:solidFill>
                  <a:srgbClr val="3B3B3B"/>
                </a:solidFill>
                <a:highlight>
                  <a:srgbClr val="FFFFFF"/>
                </a:highlight>
                <a:latin typeface="Courier New"/>
                <a:ea typeface="Courier New"/>
                <a:cs typeface="Courier New"/>
                <a:sym typeface="Courier New"/>
              </a:rPr>
              <a:t>zookeeper/6e7461c6-1799-4fed-bebb-c7ed946ede54:/var/vcap/bosh_ssh/bosh_395e8885bb1e4a8# monit summary</a:t>
            </a:r>
            <a:endParaRPr sz="11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The Monit daemon 5.2.5 uptime: 2d 20h 32m </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Process 'zookeeper'                 running</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System 'system_localhost'           running</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br>
              <a:rPr lang="en" sz="1100">
                <a:solidFill>
                  <a:srgbClr val="3B3B3B"/>
                </a:solidFill>
                <a:highlight>
                  <a:srgbClr val="FFFFFF"/>
                </a:highlight>
                <a:latin typeface="Courier New"/>
                <a:ea typeface="Courier New"/>
                <a:cs typeface="Courier New"/>
                <a:sym typeface="Courier New"/>
              </a:rPr>
            </a:br>
            <a:endParaRPr sz="700" b="1">
              <a:solidFill>
                <a:srgbClr val="3B3B3B"/>
              </a:solidFill>
              <a:highlight>
                <a:srgbClr val="FFFFFF"/>
              </a:highlight>
              <a:latin typeface="Courier New"/>
              <a:ea typeface="Courier New"/>
              <a:cs typeface="Courier New"/>
              <a:sym typeface="Courier New"/>
            </a:endParaRPr>
          </a:p>
        </p:txBody>
      </p:sp>
      <p:sp>
        <p:nvSpPr>
          <p:cNvPr id="1056" name="Shape 105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900"/>
              <a:t>Monit summary</a:t>
            </a:r>
            <a:endParaRPr sz="19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Shape 1061"/>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Clr>
                <a:schemeClr val="folHlink"/>
              </a:buClr>
              <a:buSzPts val="1100"/>
              <a:buFont typeface="Arial"/>
              <a:buNone/>
            </a:pPr>
            <a:r>
              <a:rPr lang="en" sz="1000" b="1">
                <a:solidFill>
                  <a:srgbClr val="3B3B3B"/>
                </a:solidFill>
                <a:highlight>
                  <a:srgbClr val="FFFFFF"/>
                </a:highlight>
                <a:latin typeface="Courier New"/>
                <a:ea typeface="Courier New"/>
                <a:cs typeface="Courier New"/>
                <a:sym typeface="Courier New"/>
              </a:rPr>
              <a:t>zookeeper/6e7461c6-1799-4fed-bebb-c7ed946ede54:/var/vcap/bosh_ssh/bosh_395e8885bb1e4a8# monit status</a:t>
            </a:r>
            <a:endParaRPr sz="10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The Monit daemon 5.2.5 uptime: 2d 20h 34m </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b="1">
                <a:solidFill>
                  <a:srgbClr val="3B3B3B"/>
                </a:solidFill>
                <a:highlight>
                  <a:srgbClr val="FFFFFF"/>
                </a:highlight>
                <a:latin typeface="Courier New"/>
                <a:ea typeface="Courier New"/>
                <a:cs typeface="Courier New"/>
                <a:sym typeface="Courier New"/>
              </a:rPr>
              <a:t>Process 'zookeeper'</a:t>
            </a:r>
            <a:endParaRPr sz="10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status                            running</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monitoring status                 monitored</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pid                               4991</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parent pid                        1</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uptime                            2d 20h 34m </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children                          0</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memory kilobytes                  66984</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memory kilobytes total            66984</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memory percent                    1.7%</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memory percent total              1.7%</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cpu percent                       0.0%</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cpu percent total                 0.0%</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  data collected                    Wed Nov 29 01:58:35 2017</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800">
              <a:solidFill>
                <a:srgbClr val="3B3B3B"/>
              </a:solidFill>
              <a:highlight>
                <a:srgbClr val="FFFFFF"/>
              </a:highlight>
              <a:latin typeface="Courier New"/>
              <a:ea typeface="Courier New"/>
              <a:cs typeface="Courier New"/>
              <a:sym typeface="Courier New"/>
            </a:endParaRPr>
          </a:p>
        </p:txBody>
      </p:sp>
      <p:sp>
        <p:nvSpPr>
          <p:cNvPr id="1062" name="Shape 106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900"/>
              <a:t>Monit status (1)</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p:nvPr/>
        </p:nvSpPr>
        <p:spPr>
          <a:xfrm>
            <a:off x="457200" y="3394463"/>
            <a:ext cx="8229600" cy="1111500"/>
          </a:xfrm>
          <a:prstGeom prst="rect">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959" b="0" i="0" u="none" strike="noStrike" kern="0" cap="none" spc="0" normalizeH="0" baseline="0" noProof="0">
                <a:ln>
                  <a:noFill/>
                </a:ln>
                <a:solidFill>
                  <a:srgbClr val="00253E"/>
                </a:solidFill>
                <a:effectLst/>
                <a:uLnTx/>
                <a:uFillTx/>
                <a:latin typeface="Calibri"/>
                <a:ea typeface="Calibri"/>
                <a:cs typeface="Calibri"/>
                <a:sym typeface="Calibri"/>
              </a:rPr>
              <a:t>A customer offers you lots of money to deploy your solution in their own data center …..</a:t>
            </a:r>
            <a:endParaRPr kumimoji="0" sz="3959" b="0" i="0" u="none" strike="noStrike" kern="0" cap="none" spc="0" normalizeH="0" baseline="0" noProof="0">
              <a:ln>
                <a:noFill/>
              </a:ln>
              <a:solidFill>
                <a:srgbClr val="00253E"/>
              </a:solidFill>
              <a:effectLst/>
              <a:uLnTx/>
              <a:uFillTx/>
              <a:latin typeface="Calibri"/>
              <a:ea typeface="Calibri"/>
              <a:cs typeface="Calibri"/>
              <a:sym typeface="Calibri"/>
            </a:endParaRPr>
          </a:p>
        </p:txBody>
      </p:sp>
      <p:pic>
        <p:nvPicPr>
          <p:cNvPr id="306" name="Shape 306"/>
          <p:cNvPicPr preferRelativeResize="0"/>
          <p:nvPr/>
        </p:nvPicPr>
        <p:blipFill rotWithShape="1">
          <a:blip r:embed="rId3">
            <a:alphaModFix/>
          </a:blip>
          <a:srcRect/>
          <a:stretch/>
        </p:blipFill>
        <p:spPr>
          <a:xfrm>
            <a:off x="723749" y="872698"/>
            <a:ext cx="2216737" cy="1951484"/>
          </a:xfrm>
          <a:prstGeom prst="rect">
            <a:avLst/>
          </a:prstGeom>
          <a:noFill/>
          <a:ln>
            <a:noFill/>
          </a:ln>
        </p:spPr>
      </p:pic>
      <p:pic>
        <p:nvPicPr>
          <p:cNvPr id="307" name="Shape 307"/>
          <p:cNvPicPr preferRelativeResize="0"/>
          <p:nvPr/>
        </p:nvPicPr>
        <p:blipFill rotWithShape="1">
          <a:blip r:embed="rId4">
            <a:alphaModFix/>
          </a:blip>
          <a:srcRect/>
          <a:stretch/>
        </p:blipFill>
        <p:spPr>
          <a:xfrm>
            <a:off x="4393349" y="1146486"/>
            <a:ext cx="3172398" cy="1692409"/>
          </a:xfrm>
          <a:prstGeom prst="rect">
            <a:avLst/>
          </a:prstGeom>
          <a:noFill/>
          <a:ln>
            <a:noFill/>
          </a:ln>
        </p:spPr>
      </p:pic>
    </p:spTree>
    <p:extLst>
      <p:ext uri="{BB962C8B-B14F-4D97-AF65-F5344CB8AC3E}">
        <p14:creationId xmlns:p14="http://schemas.microsoft.com/office/powerpoint/2010/main" val="568952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Shape 1067"/>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000" b="1">
                <a:solidFill>
                  <a:srgbClr val="3B3B3B"/>
                </a:solidFill>
                <a:highlight>
                  <a:srgbClr val="FFFFFF"/>
                </a:highlight>
                <a:latin typeface="Courier New"/>
                <a:ea typeface="Courier New"/>
                <a:cs typeface="Courier New"/>
                <a:sym typeface="Courier New"/>
              </a:rPr>
              <a:t>System 'system_localhost'</a:t>
            </a:r>
            <a:endParaRPr sz="10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status                            running</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monitoring status                 monitored</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load average                      [0.00] [0.00] [0.00]</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cpu                               0.0%us 0.2%sy 0.0%wa</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memory usage                      171992 kB [4.5%]</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swap usage                        0 kB [0.0%]</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data collected                    Wed Nov 29 01:58:35 2017</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800">
              <a:solidFill>
                <a:srgbClr val="3B3B3B"/>
              </a:solidFill>
              <a:highlight>
                <a:srgbClr val="FFFFFF"/>
              </a:highlight>
              <a:latin typeface="Courier New"/>
              <a:ea typeface="Courier New"/>
              <a:cs typeface="Courier New"/>
              <a:sym typeface="Courier New"/>
            </a:endParaRPr>
          </a:p>
        </p:txBody>
      </p:sp>
      <p:sp>
        <p:nvSpPr>
          <p:cNvPr id="1068" name="Shape 106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900"/>
              <a:t>Monit status (2)</a:t>
            </a:r>
            <a:endParaRPr sz="19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Shape 107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/var/vcap/sys</a:t>
            </a:r>
            <a:endParaRPr/>
          </a:p>
        </p:txBody>
      </p:sp>
      <p:pic>
        <p:nvPicPr>
          <p:cNvPr id="1074" name="Shape 1074"/>
          <p:cNvPicPr preferRelativeResize="0"/>
          <p:nvPr/>
        </p:nvPicPr>
        <p:blipFill>
          <a:blip r:embed="rId3">
            <a:alphaModFix/>
          </a:blip>
          <a:stretch>
            <a:fillRect/>
          </a:stretch>
        </p:blipFill>
        <p:spPr>
          <a:xfrm>
            <a:off x="152400" y="849975"/>
            <a:ext cx="8839199" cy="388297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Shape 1079"/>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Concepts</a:t>
            </a:r>
            <a:endParaRPr/>
          </a:p>
        </p:txBody>
      </p:sp>
      <p:sp>
        <p:nvSpPr>
          <p:cNvPr id="1080" name="Shape 1080"/>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does BOSH handle infrastructure configuration changes?</a:t>
            </a:r>
            <a:endParaRPr/>
          </a:p>
          <a:p>
            <a:pPr marL="0" lvl="0" indent="0" rtl="0">
              <a:spcBef>
                <a:spcPts val="0"/>
              </a:spcBef>
              <a:spcAft>
                <a:spcPts val="0"/>
              </a:spcAft>
              <a:buNone/>
            </a:pP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Shape 1085"/>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BOSH contains a control loop that constantly compares the desired state of a deployment to the actual state </a:t>
            </a:r>
            <a:br>
              <a:rPr lang="en"/>
            </a:br>
            <a:endParaRPr/>
          </a:p>
          <a:p>
            <a:pPr marL="457200" lvl="0" indent="-317500" rtl="0">
              <a:spcBef>
                <a:spcPts val="0"/>
              </a:spcBef>
              <a:spcAft>
                <a:spcPts val="0"/>
              </a:spcAft>
              <a:buSzPts val="1400"/>
              <a:buChar char="●"/>
            </a:pPr>
            <a:r>
              <a:rPr lang="en"/>
              <a:t>When the desired state is different to the actual state BOSH takes corrective action to converge the two states</a:t>
            </a:r>
            <a:endParaRPr/>
          </a:p>
        </p:txBody>
      </p:sp>
      <p:sp>
        <p:nvSpPr>
          <p:cNvPr id="1086" name="Shape 108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Converges Actual State to Desired State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Shape 109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manages Change of VM Configuration </a:t>
            </a:r>
            <a:endParaRPr/>
          </a:p>
        </p:txBody>
      </p:sp>
      <p:sp>
        <p:nvSpPr>
          <p:cNvPr id="1092" name="Shape 1092"/>
          <p:cNvSpPr txBox="1">
            <a:spLocks noGrp="1"/>
          </p:cNvSpPr>
          <p:nvPr>
            <p:ph type="body" idx="1"/>
          </p:nvPr>
        </p:nvSpPr>
        <p:spPr>
          <a:xfrm>
            <a:off x="305800" y="1052800"/>
            <a:ext cx="4635300" cy="1552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b="1"/>
              <a:t>Current State</a:t>
            </a:r>
            <a:endParaRPr b="1"/>
          </a:p>
          <a:p>
            <a:pPr marL="914400" lvl="1" indent="-317500" rtl="0">
              <a:spcBef>
                <a:spcPts val="0"/>
              </a:spcBef>
              <a:spcAft>
                <a:spcPts val="0"/>
              </a:spcAft>
              <a:buSzPts val="1400"/>
              <a:buChar char="○"/>
            </a:pPr>
            <a:r>
              <a:rPr lang="en"/>
              <a:t>Zookeeper BOSH release version 9 </a:t>
            </a:r>
            <a:endParaRPr/>
          </a:p>
          <a:p>
            <a:pPr marL="914400" lvl="1" indent="-317500" rtl="0">
              <a:spcBef>
                <a:spcPts val="0"/>
              </a:spcBef>
              <a:spcAft>
                <a:spcPts val="0"/>
              </a:spcAft>
              <a:buClr>
                <a:schemeClr val="lt2"/>
              </a:buClr>
              <a:buSzPts val="1400"/>
              <a:buChar char="○"/>
            </a:pPr>
            <a:r>
              <a:rPr lang="en">
                <a:solidFill>
                  <a:schemeClr val="lt2"/>
                </a:solidFill>
              </a:rPr>
              <a:t>1 Node Zookeeper VM cluster </a:t>
            </a:r>
            <a:endParaRPr>
              <a:solidFill>
                <a:schemeClr val="lt2"/>
              </a:solidFill>
            </a:endParaRPr>
          </a:p>
        </p:txBody>
      </p:sp>
      <p:sp>
        <p:nvSpPr>
          <p:cNvPr id="1093" name="Shape 1093"/>
          <p:cNvSpPr txBox="1"/>
          <p:nvPr/>
        </p:nvSpPr>
        <p:spPr>
          <a:xfrm>
            <a:off x="5015700" y="151275"/>
            <a:ext cx="3998700" cy="3000000"/>
          </a:xfrm>
          <a:prstGeom prst="rect">
            <a:avLst/>
          </a:prstGeom>
          <a:noFill/>
          <a:ln>
            <a:noFill/>
          </a:ln>
        </p:spPr>
        <p:txBody>
          <a:bodyPr spcFirstLastPara="1" wrap="square" lIns="91425" tIns="91425" rIns="91425" bIns="91425" anchor="ctr" anchorCtr="0">
            <a:noAutofit/>
          </a:bodyPr>
          <a:lstStyle/>
          <a:p>
            <a:pPr marL="457200" lvl="0" indent="-317500" rtl="0">
              <a:lnSpc>
                <a:spcPct val="110000"/>
              </a:lnSpc>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Desired State</a:t>
            </a:r>
            <a:endParaRPr b="1">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Zookeeper BOSH release version 9</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lt2"/>
              </a:buClr>
              <a:buSzPts val="1400"/>
              <a:buFont typeface="Proxima Nova"/>
              <a:buChar char="○"/>
            </a:pPr>
            <a:r>
              <a:rPr lang="en">
                <a:solidFill>
                  <a:schemeClr val="lt2"/>
                </a:solidFill>
                <a:latin typeface="Proxima Nova"/>
                <a:ea typeface="Proxima Nova"/>
                <a:cs typeface="Proxima Nova"/>
                <a:sym typeface="Proxima Nova"/>
              </a:rPr>
              <a:t>5 Node Zookeeper VM cluster  </a:t>
            </a:r>
            <a:endParaRPr>
              <a:solidFill>
                <a:schemeClr val="lt2"/>
              </a:solidFill>
            </a:endParaRPr>
          </a:p>
        </p:txBody>
      </p:sp>
      <p:sp>
        <p:nvSpPr>
          <p:cNvPr id="1094" name="Shape 1094"/>
          <p:cNvSpPr txBox="1"/>
          <p:nvPr/>
        </p:nvSpPr>
        <p:spPr>
          <a:xfrm>
            <a:off x="2418575" y="1948975"/>
            <a:ext cx="6356100" cy="3000000"/>
          </a:xfrm>
          <a:prstGeom prst="rect">
            <a:avLst/>
          </a:prstGeom>
          <a:noFill/>
          <a:ln>
            <a:noFill/>
          </a:ln>
        </p:spPr>
        <p:txBody>
          <a:bodyPr spcFirstLastPara="1" wrap="square" lIns="91425" tIns="91425" rIns="91425" bIns="91425" anchor="ctr" anchorCtr="0">
            <a:noAutofit/>
          </a:bodyPr>
          <a:lstStyle/>
          <a:p>
            <a:pPr marL="457200" lvl="0" indent="-317500" rtl="0">
              <a:lnSpc>
                <a:spcPct val="110000"/>
              </a:lnSpc>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BOSH Actions to converge state </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Create 4 new VMs</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Install Zookeeper 9 on the new VMs</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Check that Zookeeper can start</a:t>
            </a:r>
            <a:endParaRPr>
              <a:solidFill>
                <a:schemeClr val="dk1"/>
              </a:solidFill>
              <a:latin typeface="Proxima Nova"/>
              <a:ea typeface="Proxima Nova"/>
              <a:cs typeface="Proxima Nova"/>
              <a:sym typeface="Proxima Nov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Shape 109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manges release upgrades </a:t>
            </a:r>
            <a:endParaRPr/>
          </a:p>
        </p:txBody>
      </p:sp>
      <p:sp>
        <p:nvSpPr>
          <p:cNvPr id="1100" name="Shape 1100"/>
          <p:cNvSpPr txBox="1">
            <a:spLocks noGrp="1"/>
          </p:cNvSpPr>
          <p:nvPr>
            <p:ph type="body" idx="1"/>
          </p:nvPr>
        </p:nvSpPr>
        <p:spPr>
          <a:xfrm>
            <a:off x="305800" y="1052800"/>
            <a:ext cx="4635300" cy="1552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b="1"/>
              <a:t>Current State</a:t>
            </a:r>
            <a:endParaRPr b="1"/>
          </a:p>
          <a:p>
            <a:pPr marL="914400" lvl="1" indent="-317500" rtl="0">
              <a:spcBef>
                <a:spcPts val="0"/>
              </a:spcBef>
              <a:spcAft>
                <a:spcPts val="0"/>
              </a:spcAft>
              <a:buClr>
                <a:schemeClr val="lt2"/>
              </a:buClr>
              <a:buSzPts val="1400"/>
              <a:buChar char="○"/>
            </a:pPr>
            <a:r>
              <a:rPr lang="en">
                <a:solidFill>
                  <a:schemeClr val="lt2"/>
                </a:solidFill>
              </a:rPr>
              <a:t>Zookeeper BOSH release version 9 </a:t>
            </a:r>
            <a:endParaRPr>
              <a:solidFill>
                <a:schemeClr val="lt2"/>
              </a:solidFill>
            </a:endParaRPr>
          </a:p>
          <a:p>
            <a:pPr marL="914400" lvl="1" indent="-317500" rtl="0">
              <a:spcBef>
                <a:spcPts val="0"/>
              </a:spcBef>
              <a:spcAft>
                <a:spcPts val="0"/>
              </a:spcAft>
              <a:buClr>
                <a:srgbClr val="000000"/>
              </a:buClr>
              <a:buSzPts val="1400"/>
              <a:buChar char="○"/>
            </a:pPr>
            <a:r>
              <a:rPr lang="en">
                <a:solidFill>
                  <a:srgbClr val="000000"/>
                </a:solidFill>
              </a:rPr>
              <a:t>5 Node Zookeeper VM cluster </a:t>
            </a:r>
            <a:endParaRPr>
              <a:solidFill>
                <a:srgbClr val="000000"/>
              </a:solidFill>
            </a:endParaRPr>
          </a:p>
        </p:txBody>
      </p:sp>
      <p:sp>
        <p:nvSpPr>
          <p:cNvPr id="1101" name="Shape 1101"/>
          <p:cNvSpPr txBox="1"/>
          <p:nvPr/>
        </p:nvSpPr>
        <p:spPr>
          <a:xfrm>
            <a:off x="5015700" y="151275"/>
            <a:ext cx="3998700" cy="3000000"/>
          </a:xfrm>
          <a:prstGeom prst="rect">
            <a:avLst/>
          </a:prstGeom>
          <a:noFill/>
          <a:ln>
            <a:noFill/>
          </a:ln>
        </p:spPr>
        <p:txBody>
          <a:bodyPr spcFirstLastPara="1" wrap="square" lIns="91425" tIns="91425" rIns="91425" bIns="91425" anchor="ctr" anchorCtr="0">
            <a:noAutofit/>
          </a:bodyPr>
          <a:lstStyle/>
          <a:p>
            <a:pPr marL="457200" lvl="0" indent="-317500" rtl="0">
              <a:lnSpc>
                <a:spcPct val="110000"/>
              </a:lnSpc>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Desired State</a:t>
            </a:r>
            <a:endParaRPr b="1">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lt2"/>
              </a:buClr>
              <a:buSzPts val="1400"/>
              <a:buFont typeface="Proxima Nova"/>
              <a:buChar char="○"/>
            </a:pPr>
            <a:r>
              <a:rPr lang="en">
                <a:solidFill>
                  <a:schemeClr val="lt2"/>
                </a:solidFill>
                <a:latin typeface="Proxima Nova"/>
                <a:ea typeface="Proxima Nova"/>
                <a:cs typeface="Proxima Nova"/>
                <a:sym typeface="Proxima Nova"/>
              </a:rPr>
              <a:t>Zookeeper BOSH release version 10</a:t>
            </a:r>
            <a:endParaRPr>
              <a:solidFill>
                <a:schemeClr val="lt2"/>
              </a:solidFill>
              <a:latin typeface="Proxima Nova"/>
              <a:ea typeface="Proxima Nova"/>
              <a:cs typeface="Proxima Nova"/>
              <a:sym typeface="Proxima Nova"/>
            </a:endParaRPr>
          </a:p>
          <a:p>
            <a:pPr marL="914400" lvl="1" indent="-317500" rtl="0">
              <a:lnSpc>
                <a:spcPct val="110000"/>
              </a:lnSpc>
              <a:spcBef>
                <a:spcPts val="0"/>
              </a:spcBef>
              <a:spcAft>
                <a:spcPts val="0"/>
              </a:spcAft>
              <a:buClr>
                <a:srgbClr val="000000"/>
              </a:buClr>
              <a:buSzPts val="1400"/>
              <a:buFont typeface="Proxima Nova"/>
              <a:buChar char="○"/>
            </a:pPr>
            <a:r>
              <a:rPr lang="en">
                <a:latin typeface="Proxima Nova"/>
                <a:ea typeface="Proxima Nova"/>
                <a:cs typeface="Proxima Nova"/>
                <a:sym typeface="Proxima Nova"/>
              </a:rPr>
              <a:t>5 Node Zookeeper VM cluster </a:t>
            </a:r>
            <a:r>
              <a:rPr lang="en">
                <a:solidFill>
                  <a:schemeClr val="lt2"/>
                </a:solidFill>
                <a:latin typeface="Proxima Nova"/>
                <a:ea typeface="Proxima Nova"/>
                <a:cs typeface="Proxima Nova"/>
                <a:sym typeface="Proxima Nova"/>
              </a:rPr>
              <a:t> </a:t>
            </a:r>
            <a:endParaRPr>
              <a:solidFill>
                <a:schemeClr val="lt2"/>
              </a:solidFill>
            </a:endParaRPr>
          </a:p>
        </p:txBody>
      </p:sp>
      <p:sp>
        <p:nvSpPr>
          <p:cNvPr id="1102" name="Shape 1102"/>
          <p:cNvSpPr txBox="1"/>
          <p:nvPr/>
        </p:nvSpPr>
        <p:spPr>
          <a:xfrm>
            <a:off x="2418575" y="1948975"/>
            <a:ext cx="6356100" cy="3000000"/>
          </a:xfrm>
          <a:prstGeom prst="rect">
            <a:avLst/>
          </a:prstGeom>
          <a:noFill/>
          <a:ln>
            <a:noFill/>
          </a:ln>
        </p:spPr>
        <p:txBody>
          <a:bodyPr spcFirstLastPara="1" wrap="square" lIns="91425" tIns="91425" rIns="91425" bIns="91425" anchor="ctr" anchorCtr="0">
            <a:noAutofit/>
          </a:bodyPr>
          <a:lstStyle/>
          <a:p>
            <a:pPr marL="457200" lvl="0" indent="-317500" rtl="0">
              <a:lnSpc>
                <a:spcPct val="110000"/>
              </a:lnSpc>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BOSH Actions to converge state </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Install Zookeeper 10 on 1 VM</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Check that Zookeeper starts</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Install Zookeeper 10 on 4 VMs</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Check that Zookeeper starts</a:t>
            </a:r>
            <a:endParaRPr>
              <a:solidFill>
                <a:schemeClr val="dk1"/>
              </a:solidFill>
              <a:latin typeface="Proxima Nova"/>
              <a:ea typeface="Proxima Nova"/>
              <a:cs typeface="Proxima Nova"/>
              <a:sym typeface="Proxima Nov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Shape 110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manages stemcell upgrades</a:t>
            </a:r>
            <a:endParaRPr/>
          </a:p>
        </p:txBody>
      </p:sp>
      <p:sp>
        <p:nvSpPr>
          <p:cNvPr id="1108" name="Shape 1108"/>
          <p:cNvSpPr txBox="1">
            <a:spLocks noGrp="1"/>
          </p:cNvSpPr>
          <p:nvPr>
            <p:ph type="body" idx="1"/>
          </p:nvPr>
        </p:nvSpPr>
        <p:spPr>
          <a:xfrm>
            <a:off x="305800" y="1052800"/>
            <a:ext cx="4635300" cy="15528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b="1"/>
              <a:t>Current State</a:t>
            </a:r>
            <a:endParaRPr b="1"/>
          </a:p>
          <a:p>
            <a:pPr marL="914400" lvl="1" indent="-317500" rtl="0">
              <a:spcBef>
                <a:spcPts val="0"/>
              </a:spcBef>
              <a:spcAft>
                <a:spcPts val="0"/>
              </a:spcAft>
              <a:buSzPts val="1400"/>
              <a:buChar char="○"/>
            </a:pPr>
            <a:r>
              <a:rPr lang="en"/>
              <a:t>3 Node PostgreSQL VM Cluster</a:t>
            </a:r>
            <a:endParaRPr/>
          </a:p>
          <a:p>
            <a:pPr marL="914400" lvl="1" indent="-317500" rtl="0">
              <a:spcBef>
                <a:spcPts val="0"/>
              </a:spcBef>
              <a:spcAft>
                <a:spcPts val="0"/>
              </a:spcAft>
              <a:buClr>
                <a:schemeClr val="lt2"/>
              </a:buClr>
              <a:buSzPts val="1400"/>
              <a:buChar char="○"/>
            </a:pPr>
            <a:r>
              <a:rPr lang="en">
                <a:solidFill>
                  <a:schemeClr val="lt2"/>
                </a:solidFill>
              </a:rPr>
              <a:t>Ubuntu Stemcell Version 3468.5</a:t>
            </a:r>
            <a:endParaRPr>
              <a:solidFill>
                <a:schemeClr val="lt2"/>
              </a:solidFill>
            </a:endParaRPr>
          </a:p>
          <a:p>
            <a:pPr marL="914400" lvl="1" indent="-317500" rtl="0">
              <a:spcBef>
                <a:spcPts val="0"/>
              </a:spcBef>
              <a:spcAft>
                <a:spcPts val="0"/>
              </a:spcAft>
              <a:buSzPts val="1400"/>
              <a:buChar char="○"/>
            </a:pPr>
            <a:r>
              <a:rPr lang="en"/>
              <a:t>1 Attached Disks / VM</a:t>
            </a:r>
            <a:endParaRPr/>
          </a:p>
        </p:txBody>
      </p:sp>
      <p:sp>
        <p:nvSpPr>
          <p:cNvPr id="1109" name="Shape 1109"/>
          <p:cNvSpPr txBox="1"/>
          <p:nvPr/>
        </p:nvSpPr>
        <p:spPr>
          <a:xfrm>
            <a:off x="4623950" y="151275"/>
            <a:ext cx="3910500" cy="3000000"/>
          </a:xfrm>
          <a:prstGeom prst="rect">
            <a:avLst/>
          </a:prstGeom>
          <a:noFill/>
          <a:ln>
            <a:noFill/>
          </a:ln>
        </p:spPr>
        <p:txBody>
          <a:bodyPr spcFirstLastPara="1" wrap="square" lIns="91425" tIns="91425" rIns="91425" bIns="91425" anchor="ctr" anchorCtr="0">
            <a:noAutofit/>
          </a:bodyPr>
          <a:lstStyle/>
          <a:p>
            <a:pPr marL="457200" lvl="0" indent="-317500" rtl="0">
              <a:lnSpc>
                <a:spcPct val="110000"/>
              </a:lnSpc>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Desired State</a:t>
            </a:r>
            <a:endParaRPr b="1">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3 Node PostgreSQL VM Cluster</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lt2"/>
              </a:buClr>
              <a:buSzPts val="1400"/>
              <a:buFont typeface="Proxima Nova"/>
              <a:buChar char="○"/>
            </a:pPr>
            <a:r>
              <a:rPr lang="en">
                <a:solidFill>
                  <a:schemeClr val="lt2"/>
                </a:solidFill>
                <a:latin typeface="Proxima Nova"/>
                <a:ea typeface="Proxima Nova"/>
                <a:cs typeface="Proxima Nova"/>
                <a:sym typeface="Proxima Nova"/>
              </a:rPr>
              <a:t>Ubuntu Stemcell Version 3468.11</a:t>
            </a:r>
            <a:endParaRPr>
              <a:solidFill>
                <a:schemeClr val="lt2"/>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1 Attached Disks / VM</a:t>
            </a:r>
            <a:endParaRPr>
              <a:solidFill>
                <a:schemeClr val="dk1"/>
              </a:solidFill>
              <a:latin typeface="Proxima Nova"/>
              <a:ea typeface="Proxima Nova"/>
              <a:cs typeface="Proxima Nova"/>
              <a:sym typeface="Proxima Nova"/>
            </a:endParaRPr>
          </a:p>
        </p:txBody>
      </p:sp>
      <p:sp>
        <p:nvSpPr>
          <p:cNvPr id="1110" name="Shape 1110"/>
          <p:cNvSpPr txBox="1"/>
          <p:nvPr/>
        </p:nvSpPr>
        <p:spPr>
          <a:xfrm>
            <a:off x="558800" y="2146400"/>
            <a:ext cx="7213500" cy="3000000"/>
          </a:xfrm>
          <a:prstGeom prst="rect">
            <a:avLst/>
          </a:prstGeom>
          <a:noFill/>
          <a:ln>
            <a:noFill/>
          </a:ln>
        </p:spPr>
        <p:txBody>
          <a:bodyPr spcFirstLastPara="1" wrap="square" lIns="91425" tIns="91425" rIns="91425" bIns="91425" anchor="ctr" anchorCtr="0">
            <a:noAutofit/>
          </a:bodyPr>
          <a:lstStyle/>
          <a:p>
            <a:pPr marL="457200" lvl="0" indent="-317500" rtl="0">
              <a:lnSpc>
                <a:spcPct val="110000"/>
              </a:lnSpc>
              <a:spcBef>
                <a:spcPts val="0"/>
              </a:spcBef>
              <a:spcAft>
                <a:spcPts val="0"/>
              </a:spcAft>
              <a:buClr>
                <a:schemeClr val="dk1"/>
              </a:buClr>
              <a:buSzPts val="1400"/>
              <a:buFont typeface="Proxima Nova"/>
              <a:buChar char="●"/>
            </a:pPr>
            <a:r>
              <a:rPr lang="en" b="1">
                <a:solidFill>
                  <a:schemeClr val="dk1"/>
                </a:solidFill>
                <a:latin typeface="Proxima Nova"/>
                <a:ea typeface="Proxima Nova"/>
                <a:cs typeface="Proxima Nova"/>
                <a:sym typeface="Proxima Nova"/>
              </a:rPr>
              <a:t>BOSH Actions to converge state </a:t>
            </a:r>
            <a:r>
              <a:rPr lang="en">
                <a:solidFill>
                  <a:schemeClr val="dk1"/>
                </a:solidFill>
                <a:latin typeface="Proxima Nova"/>
                <a:ea typeface="Proxima Nova"/>
                <a:cs typeface="Proxima Nova"/>
                <a:sym typeface="Proxima Nova"/>
              </a:rPr>
              <a:t> </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Create 1 new VMs with Ubuntu 3468.11</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Stop PostgreSQL on 1 vm</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Detach disk</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Attach disk to new VM </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Install PostgreSQL on 1st VMs</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Check that PostgreSQL can start</a:t>
            </a:r>
            <a:endParaRPr>
              <a:solidFill>
                <a:schemeClr val="dk1"/>
              </a:solidFill>
              <a:latin typeface="Proxima Nova"/>
              <a:ea typeface="Proxima Nova"/>
              <a:cs typeface="Proxima Nova"/>
              <a:sym typeface="Proxima Nova"/>
            </a:endParaRPr>
          </a:p>
          <a:p>
            <a:pPr marL="457200" lvl="0" indent="0" rtl="0">
              <a:lnSpc>
                <a:spcPct val="110000"/>
              </a:lnSpc>
              <a:spcBef>
                <a:spcPts val="1000"/>
              </a:spcBef>
              <a:spcAft>
                <a:spcPts val="1000"/>
              </a:spcAft>
              <a:buNone/>
            </a:pPr>
            <a:endParaRPr>
              <a:solidFill>
                <a:schemeClr val="dk1"/>
              </a:solidFill>
              <a:latin typeface="Proxima Nova"/>
              <a:ea typeface="Proxima Nova"/>
              <a:cs typeface="Proxima Nova"/>
              <a:sym typeface="Proxima Nova"/>
            </a:endParaRPr>
          </a:p>
        </p:txBody>
      </p:sp>
      <p:sp>
        <p:nvSpPr>
          <p:cNvPr id="1111" name="Shape 1111"/>
          <p:cNvSpPr txBox="1"/>
          <p:nvPr/>
        </p:nvSpPr>
        <p:spPr>
          <a:xfrm>
            <a:off x="4028191" y="2081634"/>
            <a:ext cx="5547600" cy="3000000"/>
          </a:xfrm>
          <a:prstGeom prst="rect">
            <a:avLst/>
          </a:prstGeom>
          <a:noFill/>
          <a:ln>
            <a:noFill/>
          </a:ln>
        </p:spPr>
        <p:txBody>
          <a:bodyPr spcFirstLastPara="1" wrap="square" lIns="91425" tIns="91425" rIns="91425" bIns="91425" anchor="ctr" anchorCtr="0">
            <a:noAutofit/>
          </a:bodyPr>
          <a:lstStyle/>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Create 2 new VMs with Ubuntu 3468.11</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Stop PostgreSQL on 2 VMs</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Detach disk from 2 VMs</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Attach 2 disks to 2 new VMs</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Install PostgreSQL on 2 new VMs</a:t>
            </a:r>
            <a:endParaRPr>
              <a:solidFill>
                <a:schemeClr val="dk1"/>
              </a:solidFill>
              <a:latin typeface="Proxima Nova"/>
              <a:ea typeface="Proxima Nova"/>
              <a:cs typeface="Proxima Nova"/>
              <a:sym typeface="Proxima Nova"/>
            </a:endParaRPr>
          </a:p>
          <a:p>
            <a:pPr marL="914400" lvl="1" indent="-317500" rtl="0">
              <a:lnSpc>
                <a:spcPct val="110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Check that PostgreSQL can start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Shape 1116"/>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Reconfigure a BOSH Deployment </a:t>
            </a:r>
            <a:endParaRPr/>
          </a:p>
        </p:txBody>
      </p:sp>
      <p:sp>
        <p:nvSpPr>
          <p:cNvPr id="1117" name="Shape 1117"/>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1118" name="Shape 1118"/>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Modify a BOSH deployment </a:t>
            </a:r>
            <a:endParaRPr sz="1400"/>
          </a:p>
          <a:p>
            <a:pPr marL="457200" lvl="0" indent="-317500" rtl="0">
              <a:spcBef>
                <a:spcPts val="0"/>
              </a:spcBef>
              <a:spcAft>
                <a:spcPts val="0"/>
              </a:spcAft>
              <a:buSzPts val="1400"/>
              <a:buChar char="●"/>
            </a:pPr>
            <a:r>
              <a:rPr lang="en" sz="1400"/>
              <a:t>Instruct BOSH to converge the desired state to the actual state </a:t>
            </a:r>
            <a:endParaRPr sz="14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Shape 1123"/>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000" b="1">
                <a:solidFill>
                  <a:srgbClr val="3B3B3B"/>
                </a:solidFill>
                <a:highlight>
                  <a:srgbClr val="FFFFFF"/>
                </a:highlight>
                <a:latin typeface="Courier New"/>
                <a:ea typeface="Courier New"/>
                <a:cs typeface="Courier New"/>
                <a:sym typeface="Courier New"/>
              </a:rPr>
              <a:t>$ bosh -e my-bosh -d sample-bosh-deployment deploy sample-bosh-manifest.yml</a:t>
            </a:r>
            <a:endParaRPr sz="10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Using environment '10.0.0.6' as user 'admin' (openid, bosh.admin)</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Using deployment 'sample-bosh-deployment'</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vm_types:</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 cloud_properties:</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machine_type: n1-standard-2</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root_disk_size_gb: 20</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root_disk_type: pd-ssd</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name: large</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instance_groups:</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  - name: sample_vm</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b="1">
                <a:solidFill>
                  <a:srgbClr val="3B3B3B"/>
                </a:solidFill>
                <a:highlight>
                  <a:srgbClr val="FFFFFF"/>
                </a:highlight>
                <a:latin typeface="Courier New"/>
                <a:ea typeface="Courier New"/>
                <a:cs typeface="Courier New"/>
                <a:sym typeface="Courier New"/>
              </a:rPr>
              <a:t>-   vm_type: default</a:t>
            </a:r>
            <a:endParaRPr sz="10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b="1">
                <a:solidFill>
                  <a:srgbClr val="3B3B3B"/>
                </a:solidFill>
                <a:highlight>
                  <a:srgbClr val="FFFFFF"/>
                </a:highlight>
                <a:latin typeface="Courier New"/>
                <a:ea typeface="Courier New"/>
                <a:cs typeface="Courier New"/>
                <a:sym typeface="Courier New"/>
              </a:rPr>
              <a:t>+   vm_type: large</a:t>
            </a:r>
            <a:endParaRPr sz="10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000">
                <a:solidFill>
                  <a:srgbClr val="3B3B3B"/>
                </a:solidFill>
                <a:highlight>
                  <a:srgbClr val="FFFFFF"/>
                </a:highlight>
                <a:latin typeface="Courier New"/>
                <a:ea typeface="Courier New"/>
                <a:cs typeface="Courier New"/>
                <a:sym typeface="Courier New"/>
              </a:rPr>
              <a:t>Continue? [yN]: </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000">
              <a:solidFill>
                <a:srgbClr val="3B3B3B"/>
              </a:solidFill>
              <a:highlight>
                <a:srgbClr val="FFFFFF"/>
              </a:highlight>
              <a:latin typeface="Courier New"/>
              <a:ea typeface="Courier New"/>
              <a:cs typeface="Courier New"/>
              <a:sym typeface="Courier New"/>
            </a:endParaRPr>
          </a:p>
        </p:txBody>
      </p:sp>
      <p:sp>
        <p:nvSpPr>
          <p:cNvPr id="1124" name="Shape 112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Changing VM type from n1-standard-1 to n1-standard-2 (1)</a:t>
            </a:r>
            <a:endParaRPr sz="24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Shape 1129"/>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Task 102</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Task 102 | 03:14:59 | Preparing deployment: Preparing deployment (00:00:00)</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Task 102 | 03:14:59 | Preparing package compilation: Finding packages to compile (00:00:00)</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Task 102 | 03:14:59 | Updating instance sample_vm: sample_vm/1e4aff64-4801-4131-9856-936da97afd02 (0) (canary) (00:04:39)</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Task 102 Started  Wed Nov 29 03:14:59 UTC 2017</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Task 102 Finished Wed Nov 29 03:19:38 UTC 2017</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Task 102 Duration 00:04:39</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Task 102 done</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000">
                <a:solidFill>
                  <a:srgbClr val="3B3B3B"/>
                </a:solidFill>
                <a:highlight>
                  <a:srgbClr val="FFFFFF"/>
                </a:highlight>
                <a:latin typeface="Courier New"/>
                <a:ea typeface="Courier New"/>
                <a:cs typeface="Courier New"/>
                <a:sym typeface="Courier New"/>
              </a:rPr>
              <a:t>Succeeded</a:t>
            </a:r>
            <a:endParaRPr sz="10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000">
              <a:solidFill>
                <a:srgbClr val="3B3B3B"/>
              </a:solidFill>
              <a:highlight>
                <a:srgbClr val="FFFFFF"/>
              </a:highlight>
              <a:latin typeface="Courier New"/>
              <a:ea typeface="Courier New"/>
              <a:cs typeface="Courier New"/>
              <a:sym typeface="Courier New"/>
            </a:endParaRPr>
          </a:p>
        </p:txBody>
      </p:sp>
      <p:sp>
        <p:nvSpPr>
          <p:cNvPr id="1130" name="Shape 113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sz="2400"/>
              <a:t>Changing VM type from n1-standard-1 to n1-standard-2 (2)</a:t>
            </a:r>
            <a:endParaRPr sz="2400"/>
          </a:p>
          <a:p>
            <a:pPr marL="0" lvl="0" indent="0" rtl="0">
              <a:spcBef>
                <a:spcPts val="0"/>
              </a:spcBef>
              <a:spcAft>
                <a:spcPts val="0"/>
              </a:spcAft>
              <a:buNone/>
            </a:pP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Typical Response</a:t>
            </a:r>
            <a:endParaRPr/>
          </a:p>
        </p:txBody>
      </p:sp>
      <p:pic>
        <p:nvPicPr>
          <p:cNvPr id="313" name="Shape 313"/>
          <p:cNvPicPr preferRelativeResize="0"/>
          <p:nvPr/>
        </p:nvPicPr>
        <p:blipFill rotWithShape="1">
          <a:blip r:embed="rId3">
            <a:alphaModFix/>
          </a:blip>
          <a:srcRect/>
          <a:stretch/>
        </p:blipFill>
        <p:spPr>
          <a:xfrm>
            <a:off x="457200" y="1865014"/>
            <a:ext cx="3048000" cy="2738811"/>
          </a:xfrm>
          <a:prstGeom prst="rect">
            <a:avLst/>
          </a:prstGeom>
          <a:noFill/>
          <a:ln>
            <a:noFill/>
          </a:ln>
        </p:spPr>
      </p:pic>
      <p:pic>
        <p:nvPicPr>
          <p:cNvPr id="314" name="Shape 314"/>
          <p:cNvPicPr preferRelativeResize="0"/>
          <p:nvPr/>
        </p:nvPicPr>
        <p:blipFill rotWithShape="1">
          <a:blip r:embed="rId4">
            <a:alphaModFix/>
          </a:blip>
          <a:srcRect/>
          <a:stretch/>
        </p:blipFill>
        <p:spPr>
          <a:xfrm>
            <a:off x="4826646" y="1865014"/>
            <a:ext cx="3853978" cy="2685612"/>
          </a:xfrm>
          <a:prstGeom prst="rect">
            <a:avLst/>
          </a:prstGeom>
          <a:noFill/>
          <a:ln>
            <a:noFill/>
          </a:ln>
        </p:spPr>
      </p:pic>
      <p:sp>
        <p:nvSpPr>
          <p:cNvPr id="315" name="Shape 315"/>
          <p:cNvSpPr/>
          <p:nvPr/>
        </p:nvSpPr>
        <p:spPr>
          <a:xfrm>
            <a:off x="1925510" y="836959"/>
            <a:ext cx="4791000" cy="6924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400" b="1" i="0" u="none" strike="noStrike" kern="0" cap="none" spc="0" normalizeH="0" baseline="0" noProof="0">
                <a:ln>
                  <a:noFill/>
                </a:ln>
                <a:solidFill>
                  <a:srgbClr val="FF0000"/>
                </a:solidFill>
                <a:effectLst/>
                <a:uLnTx/>
                <a:uFillTx/>
                <a:latin typeface="Calibri"/>
                <a:ea typeface="Calibri"/>
                <a:cs typeface="Calibri"/>
                <a:sym typeface="Calibri"/>
              </a:rPr>
              <a:t>Way Too HARD!</a:t>
            </a:r>
            <a:endParaRPr kumimoji="0" sz="5400" b="1" i="0" u="none" strike="noStrike" kern="0" cap="none" spc="0" normalizeH="0" baseline="0" noProof="0">
              <a:ln>
                <a:noFill/>
              </a:ln>
              <a:solidFill>
                <a:srgbClr val="FF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4821921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Shape 113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GCP Activities</a:t>
            </a:r>
            <a:endParaRPr/>
          </a:p>
        </p:txBody>
      </p:sp>
      <p:pic>
        <p:nvPicPr>
          <p:cNvPr id="1136" name="Shape 1136"/>
          <p:cNvPicPr preferRelativeResize="0"/>
          <p:nvPr/>
        </p:nvPicPr>
        <p:blipFill>
          <a:blip r:embed="rId3">
            <a:alphaModFix/>
          </a:blip>
          <a:stretch>
            <a:fillRect/>
          </a:stretch>
        </p:blipFill>
        <p:spPr>
          <a:xfrm>
            <a:off x="152400" y="849975"/>
            <a:ext cx="8839201" cy="265009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Shape 1141"/>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Clr>
                <a:schemeClr val="folHlink"/>
              </a:buClr>
              <a:buSzPts val="1100"/>
              <a:buFont typeface="Arial"/>
              <a:buNone/>
            </a:pPr>
            <a:r>
              <a:rPr lang="en" sz="1100" b="1">
                <a:solidFill>
                  <a:srgbClr val="3B3B3B"/>
                </a:solidFill>
                <a:highlight>
                  <a:srgbClr val="FFFFFF"/>
                </a:highlight>
                <a:latin typeface="Courier New"/>
                <a:ea typeface="Courier New"/>
                <a:cs typeface="Courier New"/>
                <a:sym typeface="Courier New"/>
              </a:rPr>
              <a:t>$ bosh -e my-bosh -d sample-bosh-deployment instances --vitals</a:t>
            </a:r>
            <a:endParaRPr sz="11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Using environment '10.0.0.6' as user 'admin' (openid, bosh.admin)</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Task 105. Done</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Deployment 'sample-bosh-deployment'</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Instance                                        Process State  AZ  IPs        VM Created At                 Uptime         Load              CPU    CPU   CPU   CPU   Memory       Swap      System      Ephemeral   Persistent  </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                                                                                                                           (1m, 5m, 15m)     Total  User  Sys   Wait  Usage        Usage     Disk Usage  Disk Usage  Disk Usage  </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sample_vm/1e4aff64-4801-4131-9856-936da97afd02  running        z1  10.0.0.12  Wed Nov 29 03:18:51 UTC 2017  0d 0h 16m 18s  0.00, 0.00, 0.00  -      0.0%  0.1%  0.0%  1% (113 MB)  0% (0 B)  43% (33i%)  0% (0i%)    -  </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1 instances</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600">
                <a:solidFill>
                  <a:srgbClr val="3B3B3B"/>
                </a:solidFill>
                <a:highlight>
                  <a:srgbClr val="FFFFFF"/>
                </a:highlight>
                <a:latin typeface="Courier New"/>
                <a:ea typeface="Courier New"/>
                <a:cs typeface="Courier New"/>
                <a:sym typeface="Courier New"/>
              </a:rPr>
              <a:t>Succeeded</a:t>
            </a:r>
            <a:endParaRPr sz="6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rgbClr val="000000"/>
              </a:buClr>
              <a:buSzPts val="1100"/>
              <a:buFont typeface="Arial"/>
              <a:buNone/>
            </a:pPr>
            <a:endParaRPr sz="600">
              <a:solidFill>
                <a:srgbClr val="3B3B3B"/>
              </a:solidFill>
              <a:highlight>
                <a:srgbClr val="FFFFFF"/>
              </a:highlight>
              <a:latin typeface="Courier New"/>
              <a:ea typeface="Courier New"/>
              <a:cs typeface="Courier New"/>
              <a:sym typeface="Courier New"/>
            </a:endParaRPr>
          </a:p>
        </p:txBody>
      </p:sp>
      <p:sp>
        <p:nvSpPr>
          <p:cNvPr id="1142" name="Shape 11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Get VM Vitals </a:t>
            </a:r>
            <a:endParaRPr sz="2400"/>
          </a:p>
          <a:p>
            <a:pPr marL="0" lvl="0" indent="0" rtl="0">
              <a:spcBef>
                <a:spcPts val="0"/>
              </a:spcBef>
              <a:spcAft>
                <a:spcPts val="0"/>
              </a:spcAft>
              <a:buNone/>
            </a:pPr>
            <a:endParaRPr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Shape 1486"/>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Authoring a BOSH release </a:t>
            </a:r>
            <a:endParaRPr/>
          </a:p>
        </p:txBody>
      </p:sp>
      <p:sp>
        <p:nvSpPr>
          <p:cNvPr id="1487" name="Shape 1487"/>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1488" name="Shape 1488"/>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Build the sample bosh release used earlier from scratch </a:t>
            </a:r>
            <a:endParaRPr sz="1400"/>
          </a:p>
          <a:p>
            <a:pPr marL="457200" lvl="0" indent="-317500" rtl="0">
              <a:spcBef>
                <a:spcPts val="0"/>
              </a:spcBef>
              <a:spcAft>
                <a:spcPts val="0"/>
              </a:spcAft>
              <a:buSzPts val="1400"/>
              <a:buChar char="●"/>
            </a:pPr>
            <a:r>
              <a:rPr lang="en" sz="1400"/>
              <a:t>Deploy the sample bosh release </a:t>
            </a:r>
            <a:endParaRPr sz="14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Shape 1573"/>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Concepts</a:t>
            </a:r>
            <a:endParaRPr/>
          </a:p>
        </p:txBody>
      </p:sp>
      <p:sp>
        <p:nvSpPr>
          <p:cNvPr id="1574" name="Shape 1574"/>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Errands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Shape 157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Errands</a:t>
            </a:r>
            <a:endParaRPr/>
          </a:p>
        </p:txBody>
      </p:sp>
      <p:sp>
        <p:nvSpPr>
          <p:cNvPr id="1580" name="Shape 1580"/>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BOSH offers two types of jobs</a:t>
            </a:r>
            <a:endParaRPr/>
          </a:p>
          <a:p>
            <a:pPr marL="914400" lvl="1" indent="-317500" rtl="0">
              <a:spcBef>
                <a:spcPts val="0"/>
              </a:spcBef>
              <a:spcAft>
                <a:spcPts val="0"/>
              </a:spcAft>
              <a:buSzPts val="1400"/>
              <a:buChar char="○"/>
            </a:pPr>
            <a:r>
              <a:rPr lang="en"/>
              <a:t>Regular jobs</a:t>
            </a:r>
            <a:endParaRPr/>
          </a:p>
          <a:p>
            <a:pPr marL="914400" lvl="1" indent="-317500" rtl="0">
              <a:spcBef>
                <a:spcPts val="0"/>
              </a:spcBef>
              <a:spcAft>
                <a:spcPts val="0"/>
              </a:spcAft>
              <a:buSzPts val="1400"/>
              <a:buChar char="○"/>
            </a:pPr>
            <a:r>
              <a:rPr lang="en"/>
              <a:t>Errands </a:t>
            </a:r>
            <a:br>
              <a:rPr lang="en"/>
            </a:br>
            <a:endParaRPr/>
          </a:p>
          <a:p>
            <a:pPr marL="457200" lvl="0" indent="-317500" rtl="0">
              <a:spcBef>
                <a:spcPts val="0"/>
              </a:spcBef>
              <a:spcAft>
                <a:spcPts val="0"/>
              </a:spcAft>
              <a:buSzPts val="1400"/>
              <a:buChar char="●"/>
            </a:pPr>
            <a:r>
              <a:rPr lang="en"/>
              <a:t> Regular jobs</a:t>
            </a:r>
            <a:r>
              <a:rPr lang="en" b="1"/>
              <a:t> </a:t>
            </a:r>
            <a:r>
              <a:rPr lang="en"/>
              <a:t>run continuously and get automatically restarted on failure</a:t>
            </a:r>
            <a:br>
              <a:rPr lang="en"/>
            </a:br>
            <a:endParaRPr/>
          </a:p>
          <a:p>
            <a:pPr marL="457200" lvl="0" indent="-317500" rtl="0">
              <a:spcBef>
                <a:spcPts val="0"/>
              </a:spcBef>
              <a:spcAft>
                <a:spcPts val="0"/>
              </a:spcAft>
              <a:buSzPts val="1400"/>
              <a:buChar char="●"/>
            </a:pPr>
            <a:r>
              <a:rPr lang="en" sz="1500">
                <a:solidFill>
                  <a:srgbClr val="333333"/>
                </a:solidFill>
                <a:highlight>
                  <a:srgbClr val="FFFFFF"/>
                </a:highlight>
                <a:latin typeface="Source Sans Pro"/>
                <a:ea typeface="Source Sans Pro"/>
                <a:cs typeface="Source Sans Pro"/>
                <a:sym typeface="Source Sans Pro"/>
              </a:rPr>
              <a:t>Errand jobs are executed upon operator’s request some time after a deploy </a:t>
            </a:r>
            <a:endParaRPr sz="1500">
              <a:solidFill>
                <a:srgbClr val="333333"/>
              </a:solidFill>
              <a:highlight>
                <a:srgbClr val="FFFFFF"/>
              </a:highlight>
              <a:latin typeface="Source Sans Pro"/>
              <a:ea typeface="Source Sans Pro"/>
              <a:cs typeface="Source Sans Pro"/>
              <a:sym typeface="Source Sans Pro"/>
            </a:endParaRPr>
          </a:p>
          <a:p>
            <a:pPr marL="914400" lvl="1" indent="-317500" rtl="0">
              <a:spcBef>
                <a:spcPts val="0"/>
              </a:spcBef>
              <a:spcAft>
                <a:spcPts val="0"/>
              </a:spcAft>
              <a:buSzPts val="1400"/>
              <a:buChar char="○"/>
            </a:pPr>
            <a:r>
              <a:rPr lang="en" sz="1500">
                <a:solidFill>
                  <a:srgbClr val="333333"/>
                </a:solidFill>
                <a:highlight>
                  <a:srgbClr val="FFFFFF"/>
                </a:highlight>
                <a:latin typeface="Source Sans Pro"/>
                <a:ea typeface="Source Sans Pro"/>
                <a:cs typeface="Source Sans Pro"/>
                <a:sym typeface="Source Sans Pro"/>
              </a:rPr>
              <a:t>If  an errand fails  it will  not get restarted</a:t>
            </a:r>
            <a:endParaRPr sz="1500">
              <a:solidFill>
                <a:srgbClr val="333333"/>
              </a:solidFill>
              <a:highlight>
                <a:srgbClr val="FFFFFF"/>
              </a:highlight>
              <a:latin typeface="Source Sans Pro"/>
              <a:ea typeface="Source Sans Pro"/>
              <a:cs typeface="Source Sans Pro"/>
              <a:sym typeface="Source Sans Pro"/>
            </a:endParaRPr>
          </a:p>
          <a:p>
            <a:pPr marL="914400" lvl="1" indent="-317500" rtl="0">
              <a:spcBef>
                <a:spcPts val="0"/>
              </a:spcBef>
              <a:spcAft>
                <a:spcPts val="0"/>
              </a:spcAft>
              <a:buSzPts val="1400"/>
              <a:buChar char="○"/>
            </a:pPr>
            <a:r>
              <a:rPr lang="en" sz="1500">
                <a:solidFill>
                  <a:srgbClr val="333333"/>
                </a:solidFill>
                <a:highlight>
                  <a:srgbClr val="FFFFFF"/>
                </a:highlight>
                <a:latin typeface="Source Sans Pro"/>
                <a:ea typeface="Source Sans Pro"/>
                <a:cs typeface="Source Sans Pro"/>
                <a:sym typeface="Source Sans Pro"/>
              </a:rPr>
              <a:t>There is no timeout on how long an errand can execute</a:t>
            </a:r>
            <a:br>
              <a:rPr lang="en" sz="1500">
                <a:solidFill>
                  <a:srgbClr val="333333"/>
                </a:solidFill>
                <a:highlight>
                  <a:srgbClr val="FFFFFF"/>
                </a:highlight>
                <a:latin typeface="Source Sans Pro"/>
                <a:ea typeface="Source Sans Pro"/>
                <a:cs typeface="Source Sans Pro"/>
                <a:sym typeface="Source Sans Pro"/>
              </a:rPr>
            </a:br>
            <a:endParaRPr sz="1500">
              <a:solidFill>
                <a:srgbClr val="333333"/>
              </a:solidFill>
              <a:highlight>
                <a:srgbClr val="FFFFFF"/>
              </a:highlight>
              <a:latin typeface="Source Sans Pro"/>
              <a:ea typeface="Source Sans Pro"/>
              <a:cs typeface="Source Sans Pro"/>
              <a:sym typeface="Source Sans Pro"/>
            </a:endParaRPr>
          </a:p>
          <a:p>
            <a:pPr marL="457200" lvl="0" indent="-323850" rtl="0">
              <a:spcBef>
                <a:spcPts val="0"/>
              </a:spcBef>
              <a:spcAft>
                <a:spcPts val="0"/>
              </a:spcAft>
              <a:buClr>
                <a:srgbClr val="333333"/>
              </a:buClr>
              <a:buSzPts val="1500"/>
              <a:buFont typeface="Source Sans Pro"/>
              <a:buChar char="●"/>
            </a:pPr>
            <a:r>
              <a:rPr lang="en" sz="1500">
                <a:solidFill>
                  <a:srgbClr val="333333"/>
                </a:solidFill>
                <a:highlight>
                  <a:srgbClr val="FFFFFF"/>
                </a:highlight>
                <a:latin typeface="Source Sans Pro"/>
                <a:ea typeface="Source Sans Pro"/>
                <a:cs typeface="Source Sans Pro"/>
                <a:sym typeface="Source Sans Pro"/>
              </a:rPr>
              <a:t>Only one errand per deployment can execute at a single time </a:t>
            </a:r>
            <a:br>
              <a:rPr lang="en" sz="1500">
                <a:solidFill>
                  <a:srgbClr val="333333"/>
                </a:solidFill>
                <a:highlight>
                  <a:srgbClr val="FFFFFF"/>
                </a:highlight>
                <a:latin typeface="Source Sans Pro"/>
                <a:ea typeface="Source Sans Pro"/>
                <a:cs typeface="Source Sans Pro"/>
                <a:sym typeface="Source Sans Pro"/>
              </a:rPr>
            </a:br>
            <a:endParaRPr sz="1500">
              <a:solidFill>
                <a:srgbClr val="333333"/>
              </a:solidFill>
              <a:highlight>
                <a:srgbClr val="FFFFFF"/>
              </a:highlight>
              <a:latin typeface="Source Sans Pro"/>
              <a:ea typeface="Source Sans Pro"/>
              <a:cs typeface="Source Sans Pro"/>
              <a:sym typeface="Source Sans Pro"/>
            </a:endParaRPr>
          </a:p>
          <a:p>
            <a:pPr marL="457200" lvl="0" indent="-323850" rtl="0">
              <a:spcBef>
                <a:spcPts val="0"/>
              </a:spcBef>
              <a:spcAft>
                <a:spcPts val="0"/>
              </a:spcAft>
              <a:buClr>
                <a:srgbClr val="333333"/>
              </a:buClr>
              <a:buSzPts val="1500"/>
              <a:buFont typeface="Source Sans Pro"/>
              <a:buChar char="●"/>
            </a:pPr>
            <a:r>
              <a:rPr lang="en" sz="1500">
                <a:solidFill>
                  <a:srgbClr val="333333"/>
                </a:solidFill>
                <a:highlight>
                  <a:srgbClr val="FFFFFF"/>
                </a:highlight>
                <a:latin typeface="Source Sans Pro"/>
                <a:ea typeface="Source Sans Pro"/>
                <a:cs typeface="Source Sans Pro"/>
                <a:sym typeface="Source Sans Pro"/>
              </a:rPr>
              <a:t>Errands are typically used to implement smoke-tests to validate that a deployment is functioning from the point of view a user of the deployment </a:t>
            </a:r>
            <a:endParaRPr sz="1500">
              <a:solidFill>
                <a:srgbClr val="333333"/>
              </a:solidFill>
              <a:highlight>
                <a:srgbClr val="FFFFFF"/>
              </a:highlight>
              <a:latin typeface="Source Sans Pro"/>
              <a:ea typeface="Source Sans Pro"/>
              <a:cs typeface="Source Sans Pro"/>
              <a:sym typeface="Source Sans Pro"/>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84"/>
        <p:cNvGrpSpPr/>
        <p:nvPr/>
      </p:nvGrpSpPr>
      <p:grpSpPr>
        <a:xfrm>
          <a:off x="0" y="0"/>
          <a:ext cx="0" cy="0"/>
          <a:chOff x="0" y="0"/>
          <a:chExt cx="0" cy="0"/>
        </a:xfrm>
      </p:grpSpPr>
      <p:sp>
        <p:nvSpPr>
          <p:cNvPr id="1585" name="Shape 1585"/>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Run BOSH Errands from the Zookeeper release</a:t>
            </a:r>
            <a:endParaRPr/>
          </a:p>
        </p:txBody>
      </p:sp>
      <p:sp>
        <p:nvSpPr>
          <p:cNvPr id="1586" name="Shape 1586"/>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1587" name="Shape 1587"/>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Run Zookepeer BOSH Errands</a:t>
            </a:r>
            <a:endParaRPr sz="1400"/>
          </a:p>
          <a:p>
            <a:pPr marL="0" lvl="0" indent="0" rtl="0">
              <a:spcBef>
                <a:spcPts val="1000"/>
              </a:spcBef>
              <a:spcAft>
                <a:spcPts val="1000"/>
              </a:spcAft>
              <a:buNone/>
            </a:pPr>
            <a:endParaRPr sz="14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2" name="Shape 1592"/>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Clr>
                <a:schemeClr val="folHlink"/>
              </a:buClr>
              <a:buSzPts val="1100"/>
              <a:buFont typeface="Arial"/>
              <a:buNone/>
            </a:pPr>
            <a:r>
              <a:rPr lang="en" sz="1200">
                <a:solidFill>
                  <a:srgbClr val="3B3B3B"/>
                </a:solidFill>
                <a:highlight>
                  <a:srgbClr val="FFFFFF"/>
                </a:highlight>
                <a:latin typeface="Courier New"/>
                <a:ea typeface="Courier New"/>
                <a:cs typeface="Courier New"/>
                <a:sym typeface="Courier New"/>
              </a:rPr>
              <a:t>$ bosh -e my-bosh -d zookeeper errands</a:t>
            </a: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200">
                <a:solidFill>
                  <a:srgbClr val="3B3B3B"/>
                </a:solidFill>
                <a:highlight>
                  <a:srgbClr val="FFFFFF"/>
                </a:highlight>
                <a:latin typeface="Courier New"/>
                <a:ea typeface="Courier New"/>
                <a:cs typeface="Courier New"/>
                <a:sym typeface="Courier New"/>
              </a:rPr>
              <a:t>Using environment '10.0.0.6' as user 'admin' (openid, bosh.admin)</a:t>
            </a: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200">
                <a:solidFill>
                  <a:srgbClr val="3B3B3B"/>
                </a:solidFill>
                <a:highlight>
                  <a:srgbClr val="FFFFFF"/>
                </a:highlight>
                <a:latin typeface="Courier New"/>
                <a:ea typeface="Courier New"/>
                <a:cs typeface="Courier New"/>
                <a:sym typeface="Courier New"/>
              </a:rPr>
              <a:t>Using deployment 'zookeeper'</a:t>
            </a: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200">
                <a:solidFill>
                  <a:srgbClr val="3B3B3B"/>
                </a:solidFill>
                <a:highlight>
                  <a:srgbClr val="FFFFFF"/>
                </a:highlight>
                <a:latin typeface="Courier New"/>
                <a:ea typeface="Courier New"/>
                <a:cs typeface="Courier New"/>
                <a:sym typeface="Courier New"/>
              </a:rPr>
              <a:t>Name  </a:t>
            </a: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200">
                <a:solidFill>
                  <a:srgbClr val="3B3B3B"/>
                </a:solidFill>
                <a:highlight>
                  <a:srgbClr val="FFFFFF"/>
                </a:highlight>
                <a:latin typeface="Courier New"/>
                <a:ea typeface="Courier New"/>
                <a:cs typeface="Courier New"/>
                <a:sym typeface="Courier New"/>
              </a:rPr>
              <a:t>smoke-tests  </a:t>
            </a: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200">
                <a:solidFill>
                  <a:srgbClr val="3B3B3B"/>
                </a:solidFill>
                <a:highlight>
                  <a:srgbClr val="FFFFFF"/>
                </a:highlight>
                <a:latin typeface="Courier New"/>
                <a:ea typeface="Courier New"/>
                <a:cs typeface="Courier New"/>
                <a:sym typeface="Courier New"/>
              </a:rPr>
              <a:t>1 errands</a:t>
            </a: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r>
              <a:rPr lang="en" sz="1200">
                <a:solidFill>
                  <a:srgbClr val="3B3B3B"/>
                </a:solidFill>
                <a:highlight>
                  <a:srgbClr val="FFFFFF"/>
                </a:highlight>
                <a:latin typeface="Courier New"/>
                <a:ea typeface="Courier New"/>
                <a:cs typeface="Courier New"/>
                <a:sym typeface="Courier New"/>
              </a:rPr>
              <a:t>Succeeded</a:t>
            </a: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Clr>
                <a:schemeClr val="folHlink"/>
              </a:buClr>
              <a:buSzPts val="1100"/>
              <a:buFont typeface="Arial"/>
              <a:buNone/>
            </a:pPr>
            <a:endParaRPr sz="12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200">
              <a:solidFill>
                <a:srgbClr val="3B3B3B"/>
              </a:solidFill>
              <a:highlight>
                <a:srgbClr val="FFFFFF"/>
              </a:highlight>
              <a:latin typeface="Courier New"/>
              <a:ea typeface="Courier New"/>
              <a:cs typeface="Courier New"/>
              <a:sym typeface="Courier New"/>
            </a:endParaRPr>
          </a:p>
        </p:txBody>
      </p:sp>
      <p:sp>
        <p:nvSpPr>
          <p:cNvPr id="1593" name="Shape 159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Show the errands in a deployment</a:t>
            </a:r>
            <a:endParaRPr sz="2400"/>
          </a:p>
          <a:p>
            <a:pPr marL="0" lvl="0" indent="0" rtl="0">
              <a:spcBef>
                <a:spcPts val="0"/>
              </a:spcBef>
              <a:spcAft>
                <a:spcPts val="0"/>
              </a:spcAft>
              <a:buNone/>
            </a:pPr>
            <a:endParaRPr sz="2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Shape 1598"/>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200" b="1">
                <a:solidFill>
                  <a:srgbClr val="3B3B3B"/>
                </a:solidFill>
                <a:highlight>
                  <a:srgbClr val="FFFFFF"/>
                </a:highlight>
                <a:latin typeface="Courier New"/>
                <a:ea typeface="Courier New"/>
                <a:cs typeface="Courier New"/>
                <a:sym typeface="Courier New"/>
              </a:rPr>
              <a:t>$ bosh -e my-bosh -d zookeeper run-errand smoke-tests</a:t>
            </a:r>
            <a:endParaRPr sz="12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Using environment '10.0.0.6' as user 'admin' (openid, bosh.admin)</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Using deployment 'zookeeper'</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Task 10</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Task 10 | 12:57:22 | Preparing deployment: Preparing deployment</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Task 10 | 12:57:23 | Warning: Ambiguous request: the requested errand name 'smoke-tests' matches both a job name and an errand instance group name. Executing errand on all relevant instances with job 'smoke-tests'.</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Task 10 | 12:57:23 | Preparing package compilation: Finding packages to compile (00:00:00)</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Task 10 | 12:57:23 | Preparing deployment: Preparing deployment (00:00:01)</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Task 10 | 12:57:23 | Creating missing vms: smoke-tests/e1cb51cf-d9d1-45eb-9d7f-963e54a9497b (0) (00:00:56)</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Task 10 | 12:58:19 | Updating instance smoke-tests: smoke-tests/e1cb51cf-d9d1-45eb-9d7f-963e54a9497b (0) (canary) (00:04:12)</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Task 10 | 13:02:31 | Running errand: smoke-tests/e1cb51cf-d9d1-45eb-9d7f-963e54a9497b (0) (00:00:09)</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Task 10 | 13:02:40 | Fetching logs for smoke-tests/e1cb51cf-d9d1-45eb-9d7f-963e54a9497b (0): Finding and packing log files (00:00:01)</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10 Started  Wed Nov 29 12:57:22 UTC 2017</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10 Finished Wed Nov 29 13:02:41 UTC 2017</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10 Duration 00:05:19</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10 done</a:t>
            </a:r>
            <a:endParaRPr sz="700">
              <a:solidFill>
                <a:srgbClr val="3B3B3B"/>
              </a:solidFill>
              <a:highlight>
                <a:srgbClr val="FFFFFF"/>
              </a:highlight>
              <a:latin typeface="Courier New"/>
              <a:ea typeface="Courier New"/>
              <a:cs typeface="Courier New"/>
              <a:sym typeface="Courier New"/>
            </a:endParaRPr>
          </a:p>
        </p:txBody>
      </p:sp>
      <p:sp>
        <p:nvSpPr>
          <p:cNvPr id="1599" name="Shape 159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Run the zookeper smoke test (1)</a:t>
            </a:r>
            <a:endParaRPr sz="2400"/>
          </a:p>
          <a:p>
            <a:pPr marL="0" lvl="0" indent="0" rtl="0">
              <a:spcBef>
                <a:spcPts val="0"/>
              </a:spcBef>
              <a:spcAft>
                <a:spcPts val="0"/>
              </a:spcAft>
              <a:buNone/>
            </a:pPr>
            <a:endParaRPr sz="2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Shape 1604"/>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Instance   smoke-tests/e1cb51cf-d9d1-45eb-9d7f-963e54a9497b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Exit Code  0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Stdout     -----&gt; simple test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Successfully created value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Successfully retrieved created value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Successfully set new value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Successfully deleted value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-----&gt; phunt/zk-smoketests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10.0.0.11:2181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7 ms, handle is 0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10.0.0.12:2181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16 ms, handle is 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10.0.0.13:2181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15 ms, handle is 2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10.0.0.14:2181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32 ms, handle is 3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10.0.0.15:2181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15 ms, handle is 4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10.0.0.11:2181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8 ms, handle is 5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10.0.0.15:2181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31 ms, handle is 0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Smoke test successful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p:txBody>
      </p:sp>
      <p:sp>
        <p:nvSpPr>
          <p:cNvPr id="1605" name="Shape 160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Run the zookeper smoke test (2)</a:t>
            </a:r>
            <a:endParaRPr sz="2400"/>
          </a:p>
          <a:p>
            <a:pPr marL="0" lvl="0" indent="0" rtl="0">
              <a:spcBef>
                <a:spcPts val="0"/>
              </a:spcBef>
              <a:spcAft>
                <a:spcPts val="0"/>
              </a:spcAft>
              <a:buNone/>
            </a:pPr>
            <a:endParaRPr sz="24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Shape 1610"/>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-----&gt; phunt/zk-latencies (servers)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10.0.0.11:2181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7 ms, handle is 0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10.0.0.12:2181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7 ms, handle is 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10.0.0.13:2181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7 ms, handle is 2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10.0.0.14:2181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8 ms, handle is 3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10.0.0.15:2181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7 ms, handle is 4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Testing latencies on server 10.0.0.11:2181 using syncronous calls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created     100 permanent znodes  in    263 ms (2.636840 ms/op 379.241770/sec)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set         100           znodes  in    202 ms (2.021861 ms/op 494.593823/sec)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get         100           znodes  in     33 ms (0.332980 ms/op 3003.181968/sec)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deleted     100 permanent znodes  in    176 ms (1.766059 ms/op 566.232371/sec)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created     100 ephemeral znodes  in    193 ms (1.938350 ms/op 515.902647/sec)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watched     100           znodes  in     31 ms (0.317979 ms/op 3144.863163/sec)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deleted     100 ephemeral znodes  in    196 ms (1.966619 ms/op 508.486774/sec)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notif       100           watches in      0 ms (included in prior)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a:t>
            </a:r>
            <a:endParaRPr sz="700">
              <a:solidFill>
                <a:srgbClr val="3B3B3B"/>
              </a:solidFill>
              <a:highlight>
                <a:srgbClr val="FFFFFF"/>
              </a:highlight>
              <a:latin typeface="Courier New"/>
              <a:ea typeface="Courier New"/>
              <a:cs typeface="Courier New"/>
              <a:sym typeface="Courier New"/>
            </a:endParaRPr>
          </a:p>
        </p:txBody>
      </p:sp>
      <p:sp>
        <p:nvSpPr>
          <p:cNvPr id="1611" name="Shape 161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Run the zookeper smoke test (3)</a:t>
            </a:r>
            <a:endParaRPr sz="2400"/>
          </a:p>
          <a:p>
            <a:pPr marL="0" lvl="0" indent="0" rtl="0">
              <a:spcBef>
                <a:spcPts val="0"/>
              </a:spcBef>
              <a:spcAft>
                <a:spcPts val="0"/>
              </a:spcAft>
              <a:buNone/>
            </a:pP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OR</a:t>
            </a:r>
            <a:endParaRPr/>
          </a:p>
        </p:txBody>
      </p:sp>
      <p:pic>
        <p:nvPicPr>
          <p:cNvPr id="321" name="Shape 321"/>
          <p:cNvPicPr preferRelativeResize="0"/>
          <p:nvPr/>
        </p:nvPicPr>
        <p:blipFill rotWithShape="1">
          <a:blip r:embed="rId3">
            <a:alphaModFix/>
          </a:blip>
          <a:srcRect/>
          <a:stretch/>
        </p:blipFill>
        <p:spPr>
          <a:xfrm>
            <a:off x="457200" y="1018456"/>
            <a:ext cx="2231601" cy="1719652"/>
          </a:xfrm>
          <a:prstGeom prst="rect">
            <a:avLst/>
          </a:prstGeom>
          <a:noFill/>
          <a:ln>
            <a:noFill/>
          </a:ln>
        </p:spPr>
      </p:pic>
      <p:sp>
        <p:nvSpPr>
          <p:cNvPr id="322" name="Shape 322"/>
          <p:cNvSpPr/>
          <p:nvPr/>
        </p:nvSpPr>
        <p:spPr>
          <a:xfrm>
            <a:off x="3891049" y="1018456"/>
            <a:ext cx="4618800" cy="19389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400" b="1" i="0" u="none" strike="noStrike" kern="0" cap="none" spc="0" normalizeH="0" baseline="0" noProof="0">
                <a:ln>
                  <a:noFill/>
                </a:ln>
                <a:solidFill>
                  <a:srgbClr val="FF0000"/>
                </a:solidFill>
                <a:effectLst/>
                <a:uLnTx/>
                <a:uFillTx/>
                <a:latin typeface="Calibri"/>
                <a:ea typeface="Calibri"/>
                <a:cs typeface="Calibri"/>
                <a:sym typeface="Calibri"/>
              </a:rPr>
              <a:t>Burn the deployment</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400" b="1" i="0" u="none" strike="noStrike" kern="0" cap="none" spc="0" normalizeH="0" baseline="0" noProof="0">
                <a:ln>
                  <a:noFill/>
                </a:ln>
                <a:solidFill>
                  <a:srgbClr val="FF0000"/>
                </a:solidFill>
                <a:effectLst/>
                <a:uLnTx/>
                <a:uFillTx/>
                <a:latin typeface="Calibri"/>
                <a:ea typeface="Calibri"/>
                <a:cs typeface="Calibri"/>
                <a:sym typeface="Calibri"/>
              </a:rPr>
              <a:t>Manual</a:t>
            </a:r>
            <a:endParaRPr kumimoji="0" sz="5400" b="1" i="0" u="none" strike="noStrike" kern="0" cap="none" spc="0" normalizeH="0" baseline="0" noProof="0">
              <a:ln>
                <a:noFill/>
              </a:ln>
              <a:solidFill>
                <a:srgbClr val="FF0000"/>
              </a:solidFill>
              <a:effectLst/>
              <a:uLnTx/>
              <a:uFillTx/>
              <a:latin typeface="Calibri"/>
              <a:ea typeface="Calibri"/>
              <a:cs typeface="Calibri"/>
              <a:sym typeface="Calibri"/>
            </a:endParaRPr>
          </a:p>
        </p:txBody>
      </p:sp>
      <p:pic>
        <p:nvPicPr>
          <p:cNvPr id="323" name="Shape 323"/>
          <p:cNvPicPr preferRelativeResize="0"/>
          <p:nvPr/>
        </p:nvPicPr>
        <p:blipFill rotWithShape="1">
          <a:blip r:embed="rId4">
            <a:alphaModFix/>
          </a:blip>
          <a:srcRect/>
          <a:stretch/>
        </p:blipFill>
        <p:spPr>
          <a:xfrm>
            <a:off x="372643" y="2874662"/>
            <a:ext cx="3254918" cy="2046384"/>
          </a:xfrm>
          <a:prstGeom prst="rect">
            <a:avLst/>
          </a:prstGeom>
          <a:noFill/>
          <a:ln>
            <a:noFill/>
          </a:ln>
        </p:spPr>
      </p:pic>
      <p:sp>
        <p:nvSpPr>
          <p:cNvPr id="324" name="Shape 324"/>
          <p:cNvSpPr/>
          <p:nvPr/>
        </p:nvSpPr>
        <p:spPr>
          <a:xfrm>
            <a:off x="4043449" y="3816694"/>
            <a:ext cx="4618800" cy="692400"/>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5400" b="1" i="0" u="none" strike="noStrike" kern="0" cap="none" spc="0" normalizeH="0" baseline="0" noProof="0">
                <a:ln>
                  <a:noFill/>
                </a:ln>
                <a:solidFill>
                  <a:srgbClr val="FF0000"/>
                </a:solidFill>
                <a:effectLst/>
                <a:uLnTx/>
                <a:uFillTx/>
                <a:latin typeface="Calibri"/>
                <a:ea typeface="Calibri"/>
                <a:cs typeface="Calibri"/>
                <a:sym typeface="Calibri"/>
              </a:rPr>
              <a:t>Use BOSH!!!</a:t>
            </a:r>
            <a:endParaRPr kumimoji="0" sz="5400" b="1" i="0" u="none" strike="noStrike" kern="0" cap="none" spc="0" normalizeH="0" baseline="0" noProof="0">
              <a:ln>
                <a:noFill/>
              </a:ln>
              <a:solidFill>
                <a:srgbClr val="FF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761728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Shape 1616"/>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-----&gt; phunt/zk-latencies (cluster)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Connecting to 10.0.0.11:2181,10.0.0.12:2181,10.0.0.13:2181,10.0.0.14:2181,10.0.0.15:2181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Connected in 7 ms, handle is 0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Testing latencies on server 10.0.0.11:2181,10.0.0.12:2181,10.0.0.13:2181,10.0.0.14:2181,10.0.0.15:2181 using syncronous calls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created     100 permanent znodes  in    213 ms (2.139702 ms/op 467.354834/sec)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set         100           znodes  in    193 ms (1.932962 ms/op 517.340760/sec)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get         100           znodes  in     36 ms (0.360720 ms/op 2772.232100/sec)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deleted     100 permanent znodes  in    217 ms (2.173791 ms/op 460.025840/sec)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created     100 ephemeral znodes  in    202 ms (2.022221 ms/op 494.505772/sec)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watched     100           znodes  in     50 ms (0.502579 ms/op 1989.736097/sec)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deleted     100 ephemeral znodes  in    185 ms (1.853170 ms/op 539.615786/sec)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notif       100           watches in      0 ms (included in prior)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Latency test complete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Stderr     2017/11/29 13:02:31 Connected to 10.0.0.11:2181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2017/11/29 13:02:31 Authenticated: id=99087679217795072, timeout=4000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2017/11/29 13:02:31 Re-submitting `0` credentials after reconnect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2017/11/29 13:02:31 Recv loop terminated: err=EOF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2017/11/29 13:02:31 Send loop terminated: err=&lt;nil&gt;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             </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1 errand(s)</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Succeeded</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p:txBody>
      </p:sp>
      <p:sp>
        <p:nvSpPr>
          <p:cNvPr id="1617" name="Shape 161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Run the zookeper smoke test (4)</a:t>
            </a:r>
            <a:endParaRPr sz="2400"/>
          </a:p>
          <a:p>
            <a:pPr marL="0" lvl="0" indent="0" rtl="0">
              <a:spcBef>
                <a:spcPts val="0"/>
              </a:spcBef>
              <a:spcAft>
                <a:spcPts val="0"/>
              </a:spcAft>
              <a:buNone/>
            </a:pPr>
            <a:endParaRPr sz="24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Shape 1622"/>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1623" name="Shape 1623"/>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Upgrade the Zookeeper release </a:t>
            </a:r>
            <a:endParaRPr sz="1400"/>
          </a:p>
          <a:p>
            <a:pPr marL="0" lvl="0" indent="0" rtl="0">
              <a:spcBef>
                <a:spcPts val="1000"/>
              </a:spcBef>
              <a:spcAft>
                <a:spcPts val="1000"/>
              </a:spcAft>
              <a:buNone/>
            </a:pPr>
            <a:endParaRPr sz="1400"/>
          </a:p>
        </p:txBody>
      </p:sp>
      <p:sp>
        <p:nvSpPr>
          <p:cNvPr id="1624" name="Shape 1624"/>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Upgrade a BOSH release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Shape 1629"/>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800" b="1">
                <a:solidFill>
                  <a:srgbClr val="3B3B3B"/>
                </a:solidFill>
                <a:highlight>
                  <a:srgbClr val="FFFFFF"/>
                </a:highlight>
                <a:latin typeface="Courier New"/>
                <a:ea typeface="Courier New"/>
                <a:cs typeface="Courier New"/>
                <a:sym typeface="Courier New"/>
              </a:rPr>
              <a:t>$ bosh -e my-bosh upload-release https://bosh.io/d/github.com/cppforlife/zookeeper-release?v=0.0.7 --sha1</a:t>
            </a:r>
            <a:r>
              <a:rPr lang="en" sz="800">
                <a:solidFill>
                  <a:srgbClr val="3B3B3B"/>
                </a:solidFill>
                <a:highlight>
                  <a:srgbClr val="FFFFFF"/>
                </a:highlight>
                <a:latin typeface="Courier New"/>
                <a:ea typeface="Courier New"/>
                <a:cs typeface="Courier New"/>
                <a:sym typeface="Courier New"/>
              </a:rPr>
              <a:t> a863ef216ea75d22950703a3c924959cb20e59ba</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Using environment '10.0.0.6' as user 'admin' (openid, bosh.admin)</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13:46:30 | Downloading remote release: Downloading remote release (00:00:03)</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13:46:33 | Verifying remote release: Verifying remote release (00:00:01)</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13:46:34 | Extracting release: Extracting release (00:00:02)</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13:46:37 | Verifying manifest: Verifying manifest (00:00:00)</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13:46:38 | Resolving package dependencies: Resolving package dependencies (00:00:00)</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13:46:38 | Creating new packages: golang-1.8-linux/3eac55db0483de642b1be389966327e931db3e3f (00:00:04)</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13:46:42 | Creating new packages: smoke-tests/ec91e258c41471227a759c2749e7295cb65eff5a (00:00:01)</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13:46:43 | Processing 2 existing packages: Processing 2 existing packages (00:00:00)</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13:46:43 | Creating new jobs: status/1a6e60e211521487e4d03c8f7dc652b27a9ee368 (00:00:00)</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13:46:43 | Processing 2 existing jobs: Processing 2 existing jobs (00:00:00)</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 13:46:43 | Release has been created: zookeeper/0.0.7 (00:00:00)</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Started  Wed Nov 29 13:46:30 UTC 2017</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Finished Wed Nov 29 13:46:43 UTC 2017</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Duration 00:00:13</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800">
                <a:solidFill>
                  <a:srgbClr val="3B3B3B"/>
                </a:solidFill>
                <a:highlight>
                  <a:srgbClr val="FFFFFF"/>
                </a:highlight>
                <a:latin typeface="Courier New"/>
                <a:ea typeface="Courier New"/>
                <a:cs typeface="Courier New"/>
                <a:sym typeface="Courier New"/>
              </a:rPr>
              <a:t>Task 12 done</a:t>
            </a: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8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800">
              <a:solidFill>
                <a:srgbClr val="3B3B3B"/>
              </a:solidFill>
              <a:highlight>
                <a:srgbClr val="FFFFFF"/>
              </a:highlight>
              <a:latin typeface="Courier New"/>
              <a:ea typeface="Courier New"/>
              <a:cs typeface="Courier New"/>
              <a:sym typeface="Courier New"/>
            </a:endParaRPr>
          </a:p>
        </p:txBody>
      </p:sp>
      <p:sp>
        <p:nvSpPr>
          <p:cNvPr id="1630" name="Shape 163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Upload the latest zookeper release </a:t>
            </a:r>
            <a:endParaRPr sz="2400"/>
          </a:p>
          <a:p>
            <a:pPr marL="0" lvl="0" indent="0" rtl="0">
              <a:spcBef>
                <a:spcPts val="0"/>
              </a:spcBef>
              <a:spcAft>
                <a:spcPts val="0"/>
              </a:spcAft>
              <a:buNone/>
            </a:pPr>
            <a:endParaRPr sz="2400"/>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Shape 1635"/>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-e my-bosh releases</a:t>
            </a:r>
            <a:endParaRPr sz="11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100">
                <a:solidFill>
                  <a:srgbClr val="3B3B3B"/>
                </a:solidFill>
                <a:highlight>
                  <a:srgbClr val="FFFFFF"/>
                </a:highlight>
                <a:latin typeface="Courier New"/>
                <a:ea typeface="Courier New"/>
                <a:cs typeface="Courier New"/>
                <a:sym typeface="Courier New"/>
              </a:rPr>
              <a:t>Using environment '10.0.0.6' as user 'admin' (openid, bosh.admin)</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Name       Version  Commit Hash  </a:t>
            </a:r>
            <a:endParaRPr sz="11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100">
                <a:solidFill>
                  <a:srgbClr val="3B3B3B"/>
                </a:solidFill>
                <a:highlight>
                  <a:srgbClr val="FFFFFF"/>
                </a:highlight>
                <a:latin typeface="Courier New"/>
                <a:ea typeface="Courier New"/>
                <a:cs typeface="Courier New"/>
                <a:sym typeface="Courier New"/>
              </a:rPr>
              <a:t>zookeeper  0.0.7    e7ead22  </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100">
                <a:solidFill>
                  <a:srgbClr val="3B3B3B"/>
                </a:solidFill>
                <a:highlight>
                  <a:srgbClr val="FFFFFF"/>
                </a:highlight>
                <a:latin typeface="Courier New"/>
                <a:ea typeface="Courier New"/>
                <a:cs typeface="Courier New"/>
                <a:sym typeface="Courier New"/>
              </a:rPr>
              <a:t>~          0.0.6*   2f8926f  </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100">
                <a:solidFill>
                  <a:srgbClr val="3B3B3B"/>
                </a:solidFill>
                <a:highlight>
                  <a:srgbClr val="FFFFFF"/>
                </a:highlight>
                <a:latin typeface="Courier New"/>
                <a:ea typeface="Courier New"/>
                <a:cs typeface="Courier New"/>
                <a:sym typeface="Courier New"/>
              </a:rPr>
              <a:t>(*) Currently deployed</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100">
                <a:solidFill>
                  <a:srgbClr val="3B3B3B"/>
                </a:solidFill>
                <a:highlight>
                  <a:srgbClr val="FFFFFF"/>
                </a:highlight>
                <a:latin typeface="Courier New"/>
                <a:ea typeface="Courier New"/>
                <a:cs typeface="Courier New"/>
                <a:sym typeface="Courier New"/>
              </a:rPr>
              <a:t>(+) Uncommitted changes</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100">
                <a:solidFill>
                  <a:srgbClr val="3B3B3B"/>
                </a:solidFill>
                <a:highlight>
                  <a:srgbClr val="FFFFFF"/>
                </a:highlight>
                <a:latin typeface="Courier New"/>
                <a:ea typeface="Courier New"/>
                <a:cs typeface="Courier New"/>
                <a:sym typeface="Courier New"/>
              </a:rPr>
              <a:t>2 releases</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1100">
                <a:solidFill>
                  <a:srgbClr val="3B3B3B"/>
                </a:solidFill>
                <a:highlight>
                  <a:srgbClr val="FFFFFF"/>
                </a:highlight>
                <a:latin typeface="Courier New"/>
                <a:ea typeface="Courier New"/>
                <a:cs typeface="Courier New"/>
                <a:sym typeface="Courier New"/>
              </a:rPr>
              <a:t>Succeeded</a:t>
            </a: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p:txBody>
      </p:sp>
      <p:sp>
        <p:nvSpPr>
          <p:cNvPr id="1636" name="Shape 163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Check which releases are available in the director</a:t>
            </a:r>
            <a:endParaRPr sz="2400"/>
          </a:p>
          <a:p>
            <a:pPr marL="0" lvl="0" indent="0" rtl="0">
              <a:spcBef>
                <a:spcPts val="0"/>
              </a:spcBef>
              <a:spcAft>
                <a:spcPts val="0"/>
              </a:spcAft>
              <a:buNone/>
            </a:pP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Shape 1641"/>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 bosh -e my-bosh -d zookeeper deploy ~/zookeeper-manifest.yml</a:t>
            </a:r>
            <a:endParaRPr sz="9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Using environment '10.0.0.6' as user 'admin' (openid, bosh.admin)</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b="1">
                <a:solidFill>
                  <a:srgbClr val="3B3B3B"/>
                </a:solidFill>
                <a:highlight>
                  <a:srgbClr val="FFFFFF"/>
                </a:highlight>
                <a:latin typeface="Courier New"/>
                <a:ea typeface="Courier New"/>
                <a:cs typeface="Courier New"/>
                <a:sym typeface="Courier New"/>
              </a:rPr>
              <a:t>Using deployment 'zookeeper'</a:t>
            </a:r>
            <a:endParaRPr sz="7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b="1">
                <a:solidFill>
                  <a:srgbClr val="3B3B3B"/>
                </a:solidFill>
                <a:highlight>
                  <a:srgbClr val="FFFFFF"/>
                </a:highlight>
                <a:latin typeface="Courier New"/>
                <a:ea typeface="Courier New"/>
                <a:cs typeface="Courier New"/>
                <a:sym typeface="Courier New"/>
              </a:rPr>
              <a:t>  releases:</a:t>
            </a:r>
            <a:endParaRPr sz="7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b="1">
                <a:solidFill>
                  <a:srgbClr val="3B3B3B"/>
                </a:solidFill>
                <a:highlight>
                  <a:srgbClr val="FFFFFF"/>
                </a:highlight>
                <a:latin typeface="Courier New"/>
                <a:ea typeface="Courier New"/>
                <a:cs typeface="Courier New"/>
                <a:sym typeface="Courier New"/>
              </a:rPr>
              <a:t>  - name: zookeeper</a:t>
            </a:r>
            <a:endParaRPr sz="7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b="1">
                <a:solidFill>
                  <a:srgbClr val="3B3B3B"/>
                </a:solidFill>
                <a:highlight>
                  <a:srgbClr val="FFFFFF"/>
                </a:highlight>
                <a:latin typeface="Courier New"/>
                <a:ea typeface="Courier New"/>
                <a:cs typeface="Courier New"/>
                <a:sym typeface="Courier New"/>
              </a:rPr>
              <a:t>-   version: 0.0.6</a:t>
            </a:r>
            <a:endParaRPr sz="7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b="1">
                <a:solidFill>
                  <a:srgbClr val="3B3B3B"/>
                </a:solidFill>
                <a:highlight>
                  <a:srgbClr val="FFFFFF"/>
                </a:highlight>
                <a:latin typeface="Courier New"/>
                <a:ea typeface="Courier New"/>
                <a:cs typeface="Courier New"/>
                <a:sym typeface="Courier New"/>
              </a:rPr>
              <a:t>+   version: 0.0.7</a:t>
            </a:r>
            <a:endParaRPr sz="7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b="1">
                <a:solidFill>
                  <a:srgbClr val="3B3B3B"/>
                </a:solidFill>
                <a:highlight>
                  <a:srgbClr val="FFFFFF"/>
                </a:highlight>
                <a:latin typeface="Courier New"/>
                <a:ea typeface="Courier New"/>
                <a:cs typeface="Courier New"/>
                <a:sym typeface="Courier New"/>
              </a:rPr>
              <a:t>Continue? [yN]: y</a:t>
            </a:r>
            <a:endParaRPr sz="700" b="1">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13</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13 | 13:48:13 | Preparing deployment: Preparing deployment (00:00:01)</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13 | 13:48:14 | Preparing package compilation: Finding packages to compile (00:00:00)</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13 | 13:48:14 | Compiling packages: golang-1.8-linux/3eac55db0483de642b1be389966327e931db3e3f (00:01:36)</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13 | 13:49:50 | Compiling packages: smoke-tests/ec91e258c41471227a759c2749e7295cb65eff5a (00:00:18)</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13 Started  Wed Nov 29 13:48:13 UTC 2017</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13 Finished Wed Nov 29 13:50:08 UTC 2017</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13 Duration 00:01:55</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700">
                <a:solidFill>
                  <a:srgbClr val="3B3B3B"/>
                </a:solidFill>
                <a:highlight>
                  <a:srgbClr val="FFFFFF"/>
                </a:highlight>
                <a:latin typeface="Courier New"/>
                <a:ea typeface="Courier New"/>
                <a:cs typeface="Courier New"/>
                <a:sym typeface="Courier New"/>
              </a:rPr>
              <a:t>Task 13 done</a:t>
            </a: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7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Succeeded</a:t>
            </a: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900">
              <a:solidFill>
                <a:srgbClr val="3B3B3B"/>
              </a:solidFill>
              <a:highlight>
                <a:srgbClr val="FFFFFF"/>
              </a:highlight>
              <a:latin typeface="Courier New"/>
              <a:ea typeface="Courier New"/>
              <a:cs typeface="Courier New"/>
              <a:sym typeface="Courier New"/>
            </a:endParaRPr>
          </a:p>
          <a:p>
            <a:pPr marL="0" marR="38100" lvl="0" indent="0" algn="l" rtl="0">
              <a:lnSpc>
                <a:spcPct val="150000"/>
              </a:lnSpc>
              <a:spcBef>
                <a:spcPts val="0"/>
              </a:spcBef>
              <a:spcAft>
                <a:spcPts val="0"/>
              </a:spcAft>
              <a:buNone/>
            </a:pPr>
            <a:endParaRPr sz="900">
              <a:solidFill>
                <a:srgbClr val="3B3B3B"/>
              </a:solidFill>
              <a:highlight>
                <a:srgbClr val="FFFFFF"/>
              </a:highlight>
              <a:latin typeface="Courier New"/>
              <a:ea typeface="Courier New"/>
              <a:cs typeface="Courier New"/>
              <a:sym typeface="Courier New"/>
            </a:endParaRPr>
          </a:p>
        </p:txBody>
      </p:sp>
      <p:sp>
        <p:nvSpPr>
          <p:cNvPr id="1642" name="Shape 16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Deploy the updated release </a:t>
            </a:r>
            <a:endParaRPr sz="2400"/>
          </a:p>
          <a:p>
            <a:pPr marL="0" lvl="0" indent="0" rtl="0">
              <a:spcBef>
                <a:spcPts val="0"/>
              </a:spcBef>
              <a:spcAft>
                <a:spcPts val="0"/>
              </a:spcAft>
              <a:buNone/>
            </a:pPr>
            <a:endParaRPr sz="24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Shape 1647"/>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Concepts</a:t>
            </a:r>
            <a:endParaRPr/>
          </a:p>
        </p:txBody>
      </p:sp>
      <p:sp>
        <p:nvSpPr>
          <p:cNvPr id="1648" name="Shape 1648"/>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Add-Ons</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Shape 165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Add-Ons</a:t>
            </a:r>
            <a:endParaRPr/>
          </a:p>
        </p:txBody>
      </p:sp>
      <p:sp>
        <p:nvSpPr>
          <p:cNvPr id="1654" name="Shape 1654"/>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457200" lvl="0" indent="-323850" rtl="0">
              <a:spcBef>
                <a:spcPts val="0"/>
              </a:spcBef>
              <a:spcAft>
                <a:spcPts val="0"/>
              </a:spcAft>
              <a:buClr>
                <a:srgbClr val="333333"/>
              </a:buClr>
              <a:buSzPts val="1500"/>
              <a:buFont typeface="Source Sans Pro"/>
              <a:buChar char="●"/>
            </a:pPr>
            <a:r>
              <a:rPr lang="en"/>
              <a:t>BOSH add-ons are releases that can be installed on all vms managed by BOSH</a:t>
            </a:r>
            <a:br>
              <a:rPr lang="en"/>
            </a:br>
            <a:endParaRPr/>
          </a:p>
          <a:p>
            <a:pPr marL="457200" lvl="0" indent="-317500" rtl="0">
              <a:spcBef>
                <a:spcPts val="0"/>
              </a:spcBef>
              <a:spcAft>
                <a:spcPts val="0"/>
              </a:spcAft>
              <a:buSzPts val="1400"/>
              <a:buChar char="●"/>
            </a:pPr>
            <a:r>
              <a:rPr lang="en"/>
              <a:t>Great mechanism to install agents onto VMs</a:t>
            </a:r>
            <a:endParaRPr/>
          </a:p>
          <a:p>
            <a:pPr marL="914400" lvl="1" indent="-317500" rtl="0">
              <a:spcBef>
                <a:spcPts val="0"/>
              </a:spcBef>
              <a:spcAft>
                <a:spcPts val="0"/>
              </a:spcAft>
              <a:buSzPts val="1400"/>
              <a:buChar char="○"/>
            </a:pPr>
            <a:r>
              <a:rPr lang="en"/>
              <a:t>Anti-Virus</a:t>
            </a:r>
            <a:endParaRPr/>
          </a:p>
          <a:p>
            <a:pPr marL="914400" lvl="1" indent="-317500" rtl="0">
              <a:spcBef>
                <a:spcPts val="0"/>
              </a:spcBef>
              <a:spcAft>
                <a:spcPts val="0"/>
              </a:spcAft>
              <a:buSzPts val="1400"/>
              <a:buChar char="○"/>
            </a:pPr>
            <a:r>
              <a:rPr lang="en"/>
              <a:t>File Integrity Monitoring </a:t>
            </a:r>
            <a:endParaRPr/>
          </a:p>
          <a:p>
            <a:pPr marL="914400" lvl="1" indent="-317500" rtl="0">
              <a:spcBef>
                <a:spcPts val="0"/>
              </a:spcBef>
              <a:spcAft>
                <a:spcPts val="0"/>
              </a:spcAft>
              <a:buSzPts val="1400"/>
              <a:buChar char="○"/>
            </a:pPr>
            <a:r>
              <a:rPr lang="en"/>
              <a:t>IPSEC </a:t>
            </a:r>
            <a:endParaRPr/>
          </a:p>
          <a:p>
            <a:pPr marL="914400" lvl="1" indent="-317500" rtl="0">
              <a:spcBef>
                <a:spcPts val="0"/>
              </a:spcBef>
              <a:spcAft>
                <a:spcPts val="0"/>
              </a:spcAft>
              <a:buSzPts val="1400"/>
              <a:buChar char="○"/>
            </a:pPr>
            <a:r>
              <a:rPr lang="en"/>
              <a:t>… etc</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Shape 1659"/>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1660" name="Shape 1660"/>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Upgrade the Zookeeper release </a:t>
            </a:r>
            <a:endParaRPr sz="1400"/>
          </a:p>
          <a:p>
            <a:pPr marL="0" lvl="0" indent="0" rtl="0">
              <a:spcBef>
                <a:spcPts val="1000"/>
              </a:spcBef>
              <a:spcAft>
                <a:spcPts val="1000"/>
              </a:spcAft>
              <a:buNone/>
            </a:pPr>
            <a:endParaRPr sz="1400"/>
          </a:p>
        </p:txBody>
      </p:sp>
      <p:sp>
        <p:nvSpPr>
          <p:cNvPr id="1661" name="Shape 166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Runtime-Config &amp; Add-ons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Shape 1666"/>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Discussion</a:t>
            </a:r>
            <a:endParaRPr/>
          </a:p>
        </p:txBody>
      </p:sp>
      <p:sp>
        <p:nvSpPr>
          <p:cNvPr id="1667" name="Shape 1667"/>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are the top things you learned today about BOSH?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pic>
        <p:nvPicPr>
          <p:cNvPr id="1672" name="Shape 1672" descr="SiliconValley-01.jpg"/>
          <p:cNvPicPr preferRelativeResize="0"/>
          <p:nvPr/>
        </p:nvPicPr>
        <p:blipFill rotWithShape="1">
          <a:blip r:embed="rId3">
            <a:alphaModFix/>
          </a:blip>
          <a:srcRect t="1976" r="25810" b="31254"/>
          <a:stretch/>
        </p:blipFill>
        <p:spPr>
          <a:xfrm>
            <a:off x="0" y="0"/>
            <a:ext cx="9144000" cy="5143500"/>
          </a:xfrm>
          <a:prstGeom prst="rect">
            <a:avLst/>
          </a:prstGeom>
          <a:noFill/>
          <a:ln>
            <a:noFill/>
          </a:ln>
        </p:spPr>
      </p:pic>
      <p:sp>
        <p:nvSpPr>
          <p:cNvPr id="1673" name="Shape 1673"/>
          <p:cNvSpPr/>
          <p:nvPr/>
        </p:nvSpPr>
        <p:spPr>
          <a:xfrm>
            <a:off x="0" y="393871"/>
            <a:ext cx="9144000" cy="5143500"/>
          </a:xfrm>
          <a:prstGeom prst="rect">
            <a:avLst/>
          </a:prstGeom>
          <a:gradFill>
            <a:gsLst>
              <a:gs pos="0">
                <a:srgbClr val="1AB9A5"/>
              </a:gs>
              <a:gs pos="10000">
                <a:srgbClr val="1AB9A5"/>
              </a:gs>
              <a:gs pos="100000">
                <a:srgbClr val="1AB9A5">
                  <a:alpha val="74509"/>
                </a:srgbClr>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A9DBD6"/>
              </a:solidFill>
              <a:latin typeface="Arial"/>
              <a:ea typeface="Arial"/>
              <a:cs typeface="Arial"/>
              <a:sym typeface="Arial"/>
            </a:endParaRPr>
          </a:p>
        </p:txBody>
      </p:sp>
      <p:sp>
        <p:nvSpPr>
          <p:cNvPr id="1674" name="Shape 1674"/>
          <p:cNvSpPr txBox="1"/>
          <p:nvPr/>
        </p:nvSpPr>
        <p:spPr>
          <a:xfrm>
            <a:off x="668800" y="2538500"/>
            <a:ext cx="7796700" cy="1529400"/>
          </a:xfrm>
          <a:prstGeom prst="rect">
            <a:avLst/>
          </a:prstGeom>
          <a:noFill/>
          <a:ln>
            <a:noFill/>
          </a:ln>
        </p:spPr>
        <p:txBody>
          <a:bodyPr spcFirstLastPara="1" wrap="square" lIns="91425" tIns="91425" rIns="91425" bIns="91425" anchor="t" anchorCtr="0">
            <a:noAutofit/>
          </a:bodyPr>
          <a:lstStyle/>
          <a:p>
            <a:pPr algn="ctr">
              <a:buClr>
                <a:srgbClr val="00253E"/>
              </a:buClr>
              <a:buSzPts val="2500"/>
            </a:pPr>
            <a:r>
              <a:rPr lang="ko-KR" altLang="en-US" sz="2800" dirty="0">
                <a:solidFill>
                  <a:srgbClr val="00253E"/>
                </a:solidFill>
                <a:latin typeface="Proxima Nova"/>
                <a:sym typeface="Proxima Nova"/>
              </a:rPr>
              <a:t>세상의 소프트웨어 개발 문화를 혁신하는 </a:t>
            </a:r>
            <a:r>
              <a:rPr lang="en-US" altLang="ko-KR" sz="2800" dirty="0">
                <a:solidFill>
                  <a:srgbClr val="00253E"/>
                </a:solidFill>
                <a:latin typeface="Proxima Nova"/>
                <a:sym typeface="Proxima Nova"/>
              </a:rPr>
              <a:t>Pivotal</a:t>
            </a:r>
            <a:endParaRPr lang="en-US" sz="2000" dirty="0"/>
          </a:p>
        </p:txBody>
      </p:sp>
      <p:cxnSp>
        <p:nvCxnSpPr>
          <p:cNvPr id="1675" name="Shape 1675"/>
          <p:cNvCxnSpPr/>
          <p:nvPr/>
        </p:nvCxnSpPr>
        <p:spPr>
          <a:xfrm>
            <a:off x="4202557" y="2323836"/>
            <a:ext cx="738900" cy="0"/>
          </a:xfrm>
          <a:prstGeom prst="straightConnector1">
            <a:avLst/>
          </a:prstGeom>
          <a:noFill/>
          <a:ln w="38100" cap="flat" cmpd="sng">
            <a:solidFill>
              <a:schemeClr val="accent6"/>
            </a:solidFill>
            <a:prstDash val="solid"/>
            <a:round/>
            <a:headEnd type="none" w="sm" len="sm"/>
            <a:tailEnd type="none" w="sm" len="sm"/>
          </a:ln>
        </p:spPr>
      </p:cxnSp>
      <p:grpSp>
        <p:nvGrpSpPr>
          <p:cNvPr id="1676" name="Shape 1676"/>
          <p:cNvGrpSpPr/>
          <p:nvPr/>
        </p:nvGrpSpPr>
        <p:grpSpPr>
          <a:xfrm>
            <a:off x="3681215" y="1516127"/>
            <a:ext cx="1866239" cy="437131"/>
            <a:chOff x="1841475" y="2392725"/>
            <a:chExt cx="3928925" cy="920275"/>
          </a:xfrm>
        </p:grpSpPr>
        <p:sp>
          <p:nvSpPr>
            <p:cNvPr id="1677" name="Shape 1677"/>
            <p:cNvSpPr/>
            <p:nvPr/>
          </p:nvSpPr>
          <p:spPr>
            <a:xfrm>
              <a:off x="2574175" y="2392725"/>
              <a:ext cx="139950" cy="905175"/>
            </a:xfrm>
            <a:custGeom>
              <a:avLst/>
              <a:gdLst/>
              <a:ahLst/>
              <a:cxnLst/>
              <a:rect l="0" t="0" r="0" b="0"/>
              <a:pathLst>
                <a:path w="5598" h="36207" extrusionOk="0">
                  <a:moveTo>
                    <a:pt x="1" y="0"/>
                  </a:moveTo>
                  <a:lnTo>
                    <a:pt x="1" y="5411"/>
                  </a:lnTo>
                  <a:lnTo>
                    <a:pt x="5575" y="5411"/>
                  </a:lnTo>
                  <a:lnTo>
                    <a:pt x="5575" y="0"/>
                  </a:lnTo>
                  <a:close/>
                  <a:moveTo>
                    <a:pt x="1" y="9383"/>
                  </a:moveTo>
                  <a:lnTo>
                    <a:pt x="1" y="36206"/>
                  </a:lnTo>
                  <a:lnTo>
                    <a:pt x="5598" y="36206"/>
                  </a:lnTo>
                  <a:lnTo>
                    <a:pt x="5598" y="9383"/>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8" name="Shape 1678"/>
            <p:cNvSpPr/>
            <p:nvPr/>
          </p:nvSpPr>
          <p:spPr>
            <a:xfrm>
              <a:off x="2816875" y="2626700"/>
              <a:ext cx="703700" cy="686300"/>
            </a:xfrm>
            <a:custGeom>
              <a:avLst/>
              <a:gdLst/>
              <a:ahLst/>
              <a:cxnLst/>
              <a:rect l="0" t="0" r="0" b="0"/>
              <a:pathLst>
                <a:path w="28148" h="27452" extrusionOk="0">
                  <a:moveTo>
                    <a:pt x="0" y="0"/>
                  </a:moveTo>
                  <a:lnTo>
                    <a:pt x="0" y="3949"/>
                  </a:lnTo>
                  <a:lnTo>
                    <a:pt x="2601" y="3949"/>
                  </a:lnTo>
                  <a:lnTo>
                    <a:pt x="9081" y="23201"/>
                  </a:lnTo>
                  <a:cubicBezTo>
                    <a:pt x="10103" y="26151"/>
                    <a:pt x="11821" y="27451"/>
                    <a:pt x="14701" y="27451"/>
                  </a:cubicBezTo>
                  <a:cubicBezTo>
                    <a:pt x="16629" y="27451"/>
                    <a:pt x="19021" y="26987"/>
                    <a:pt x="20368" y="23201"/>
                  </a:cubicBezTo>
                  <a:lnTo>
                    <a:pt x="28148" y="0"/>
                  </a:lnTo>
                  <a:lnTo>
                    <a:pt x="22783" y="0"/>
                  </a:lnTo>
                  <a:lnTo>
                    <a:pt x="15978" y="21529"/>
                  </a:lnTo>
                  <a:cubicBezTo>
                    <a:pt x="15723" y="22458"/>
                    <a:pt x="15537" y="23015"/>
                    <a:pt x="14701" y="23015"/>
                  </a:cubicBezTo>
                  <a:cubicBezTo>
                    <a:pt x="13888" y="23015"/>
                    <a:pt x="13703" y="22458"/>
                    <a:pt x="13424" y="21529"/>
                  </a:cubicBezTo>
                  <a:lnTo>
                    <a:pt x="6712"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9" name="Shape 1679"/>
            <p:cNvSpPr/>
            <p:nvPr/>
          </p:nvSpPr>
          <p:spPr>
            <a:xfrm>
              <a:off x="3557125" y="2626700"/>
              <a:ext cx="614900" cy="685700"/>
            </a:xfrm>
            <a:custGeom>
              <a:avLst/>
              <a:gdLst/>
              <a:ahLst/>
              <a:cxnLst/>
              <a:rect l="0" t="0" r="0" b="0"/>
              <a:pathLst>
                <a:path w="24596" h="27428" extrusionOk="0">
                  <a:moveTo>
                    <a:pt x="12310" y="4436"/>
                  </a:moveTo>
                  <a:cubicBezTo>
                    <a:pt x="16676" y="4436"/>
                    <a:pt x="19347" y="7711"/>
                    <a:pt x="19347" y="11636"/>
                  </a:cubicBezTo>
                  <a:lnTo>
                    <a:pt x="19347" y="15839"/>
                  </a:lnTo>
                  <a:cubicBezTo>
                    <a:pt x="19347" y="19764"/>
                    <a:pt x="16653" y="23039"/>
                    <a:pt x="12310" y="23039"/>
                  </a:cubicBezTo>
                  <a:cubicBezTo>
                    <a:pt x="7851" y="23039"/>
                    <a:pt x="5296" y="19764"/>
                    <a:pt x="5319" y="15839"/>
                  </a:cubicBezTo>
                  <a:lnTo>
                    <a:pt x="5319" y="11636"/>
                  </a:lnTo>
                  <a:cubicBezTo>
                    <a:pt x="5319" y="7711"/>
                    <a:pt x="7735" y="4436"/>
                    <a:pt x="12310" y="4436"/>
                  </a:cubicBezTo>
                  <a:close/>
                  <a:moveTo>
                    <a:pt x="12310" y="0"/>
                  </a:moveTo>
                  <a:cubicBezTo>
                    <a:pt x="5087" y="0"/>
                    <a:pt x="1" y="4785"/>
                    <a:pt x="47" y="11612"/>
                  </a:cubicBezTo>
                  <a:lnTo>
                    <a:pt x="47" y="15816"/>
                  </a:lnTo>
                  <a:cubicBezTo>
                    <a:pt x="47" y="22644"/>
                    <a:pt x="5087" y="27428"/>
                    <a:pt x="12310" y="27428"/>
                  </a:cubicBezTo>
                  <a:cubicBezTo>
                    <a:pt x="19556" y="27428"/>
                    <a:pt x="24595" y="22644"/>
                    <a:pt x="24595" y="15816"/>
                  </a:cubicBezTo>
                  <a:lnTo>
                    <a:pt x="24595" y="11612"/>
                  </a:lnTo>
                  <a:cubicBezTo>
                    <a:pt x="24595" y="4785"/>
                    <a:pt x="19556" y="0"/>
                    <a:pt x="12310"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0" name="Shape 1680"/>
            <p:cNvSpPr/>
            <p:nvPr/>
          </p:nvSpPr>
          <p:spPr>
            <a:xfrm>
              <a:off x="4732275" y="2617400"/>
              <a:ext cx="582350" cy="679925"/>
            </a:xfrm>
            <a:custGeom>
              <a:avLst/>
              <a:gdLst/>
              <a:ahLst/>
              <a:cxnLst/>
              <a:rect l="0" t="0" r="0" b="0"/>
              <a:pathLst>
                <a:path w="23294" h="27197" extrusionOk="0">
                  <a:moveTo>
                    <a:pt x="11914" y="1"/>
                  </a:moveTo>
                  <a:cubicBezTo>
                    <a:pt x="4552" y="1"/>
                    <a:pt x="0" y="4646"/>
                    <a:pt x="0" y="12101"/>
                  </a:cubicBezTo>
                  <a:lnTo>
                    <a:pt x="0" y="15027"/>
                  </a:lnTo>
                  <a:cubicBezTo>
                    <a:pt x="0" y="22482"/>
                    <a:pt x="4552" y="27196"/>
                    <a:pt x="11914" y="27196"/>
                  </a:cubicBezTo>
                  <a:cubicBezTo>
                    <a:pt x="12077" y="27196"/>
                    <a:pt x="13377" y="27196"/>
                    <a:pt x="13958" y="27127"/>
                  </a:cubicBezTo>
                  <a:lnTo>
                    <a:pt x="13958" y="22644"/>
                  </a:lnTo>
                  <a:cubicBezTo>
                    <a:pt x="13726" y="22644"/>
                    <a:pt x="12054" y="22691"/>
                    <a:pt x="11914" y="22691"/>
                  </a:cubicBezTo>
                  <a:cubicBezTo>
                    <a:pt x="7896" y="22691"/>
                    <a:pt x="5226" y="19625"/>
                    <a:pt x="5226" y="15027"/>
                  </a:cubicBezTo>
                  <a:lnTo>
                    <a:pt x="5226" y="12101"/>
                  </a:lnTo>
                  <a:cubicBezTo>
                    <a:pt x="5226" y="7502"/>
                    <a:pt x="7920" y="4437"/>
                    <a:pt x="11914" y="4437"/>
                  </a:cubicBezTo>
                  <a:cubicBezTo>
                    <a:pt x="13702" y="4437"/>
                    <a:pt x="16443" y="4576"/>
                    <a:pt x="17395" y="4785"/>
                  </a:cubicBezTo>
                  <a:lnTo>
                    <a:pt x="17674" y="4831"/>
                  </a:lnTo>
                  <a:lnTo>
                    <a:pt x="17674" y="27196"/>
                  </a:lnTo>
                  <a:lnTo>
                    <a:pt x="23271" y="27196"/>
                  </a:lnTo>
                  <a:lnTo>
                    <a:pt x="23271" y="2137"/>
                  </a:lnTo>
                  <a:cubicBezTo>
                    <a:pt x="23294" y="1673"/>
                    <a:pt x="23294" y="1510"/>
                    <a:pt x="22272" y="1232"/>
                  </a:cubicBezTo>
                  <a:cubicBezTo>
                    <a:pt x="19485" y="512"/>
                    <a:pt x="15119" y="1"/>
                    <a:pt x="11914" y="1"/>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1" name="Shape 1681"/>
            <p:cNvSpPr/>
            <p:nvPr/>
          </p:nvSpPr>
          <p:spPr>
            <a:xfrm>
              <a:off x="5448725" y="2392725"/>
              <a:ext cx="139950" cy="905175"/>
            </a:xfrm>
            <a:custGeom>
              <a:avLst/>
              <a:gdLst/>
              <a:ahLst/>
              <a:cxnLst/>
              <a:rect l="0" t="0" r="0" b="0"/>
              <a:pathLst>
                <a:path w="5598" h="36207" extrusionOk="0">
                  <a:moveTo>
                    <a:pt x="1" y="0"/>
                  </a:moveTo>
                  <a:lnTo>
                    <a:pt x="1" y="36206"/>
                  </a:lnTo>
                  <a:lnTo>
                    <a:pt x="5598" y="36206"/>
                  </a:lnTo>
                  <a:lnTo>
                    <a:pt x="559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2" name="Shape 1682"/>
            <p:cNvSpPr/>
            <p:nvPr/>
          </p:nvSpPr>
          <p:spPr>
            <a:xfrm>
              <a:off x="1841475" y="2392725"/>
              <a:ext cx="617775" cy="904600"/>
            </a:xfrm>
            <a:custGeom>
              <a:avLst/>
              <a:gdLst/>
              <a:ahLst/>
              <a:cxnLst/>
              <a:rect l="0" t="0" r="0" b="0"/>
              <a:pathLst>
                <a:path w="24711" h="36184" extrusionOk="0">
                  <a:moveTo>
                    <a:pt x="0" y="0"/>
                  </a:moveTo>
                  <a:lnTo>
                    <a:pt x="0" y="36183"/>
                  </a:lnTo>
                  <a:lnTo>
                    <a:pt x="5806" y="36183"/>
                  </a:lnTo>
                  <a:lnTo>
                    <a:pt x="5806" y="5040"/>
                  </a:lnTo>
                  <a:lnTo>
                    <a:pt x="9220" y="5040"/>
                  </a:lnTo>
                  <a:cubicBezTo>
                    <a:pt x="9940" y="5040"/>
                    <a:pt x="10544" y="5063"/>
                    <a:pt x="11194" y="5086"/>
                  </a:cubicBezTo>
                  <a:cubicBezTo>
                    <a:pt x="16234" y="5179"/>
                    <a:pt x="18695" y="7176"/>
                    <a:pt x="18695" y="11101"/>
                  </a:cubicBezTo>
                  <a:lnTo>
                    <a:pt x="18695" y="11543"/>
                  </a:lnTo>
                  <a:cubicBezTo>
                    <a:pt x="18695" y="15165"/>
                    <a:pt x="16698" y="17581"/>
                    <a:pt x="11217" y="17581"/>
                  </a:cubicBezTo>
                  <a:lnTo>
                    <a:pt x="9592" y="17581"/>
                  </a:lnTo>
                  <a:lnTo>
                    <a:pt x="9592" y="22458"/>
                  </a:lnTo>
                  <a:cubicBezTo>
                    <a:pt x="10172" y="22481"/>
                    <a:pt x="10683" y="22504"/>
                    <a:pt x="11240" y="22504"/>
                  </a:cubicBezTo>
                  <a:cubicBezTo>
                    <a:pt x="19137" y="22504"/>
                    <a:pt x="24710" y="19392"/>
                    <a:pt x="24710" y="11612"/>
                  </a:cubicBezTo>
                  <a:lnTo>
                    <a:pt x="24710" y="11148"/>
                  </a:lnTo>
                  <a:cubicBezTo>
                    <a:pt x="24687" y="3019"/>
                    <a:pt x="18626" y="0"/>
                    <a:pt x="9824"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3" name="Shape 1683"/>
            <p:cNvSpPr/>
            <p:nvPr/>
          </p:nvSpPr>
          <p:spPr>
            <a:xfrm>
              <a:off x="4278825" y="2482125"/>
              <a:ext cx="369275" cy="814025"/>
            </a:xfrm>
            <a:custGeom>
              <a:avLst/>
              <a:gdLst/>
              <a:ahLst/>
              <a:cxnLst/>
              <a:rect l="0" t="0" r="0" b="0"/>
              <a:pathLst>
                <a:path w="14771" h="32561" extrusionOk="0">
                  <a:moveTo>
                    <a:pt x="5667" y="1"/>
                  </a:moveTo>
                  <a:lnTo>
                    <a:pt x="0" y="744"/>
                  </a:lnTo>
                  <a:lnTo>
                    <a:pt x="0" y="25710"/>
                  </a:lnTo>
                  <a:cubicBezTo>
                    <a:pt x="0" y="30447"/>
                    <a:pt x="2346" y="32561"/>
                    <a:pt x="7618" y="32561"/>
                  </a:cubicBezTo>
                  <a:lnTo>
                    <a:pt x="14771" y="32561"/>
                  </a:lnTo>
                  <a:lnTo>
                    <a:pt x="14771" y="28241"/>
                  </a:lnTo>
                  <a:lnTo>
                    <a:pt x="9499" y="28241"/>
                  </a:lnTo>
                  <a:cubicBezTo>
                    <a:pt x="7223" y="28241"/>
                    <a:pt x="5667" y="28148"/>
                    <a:pt x="5667" y="25710"/>
                  </a:cubicBezTo>
                  <a:lnTo>
                    <a:pt x="5667" y="10103"/>
                  </a:lnTo>
                  <a:lnTo>
                    <a:pt x="14771" y="10103"/>
                  </a:lnTo>
                  <a:lnTo>
                    <a:pt x="14771" y="5783"/>
                  </a:lnTo>
                  <a:lnTo>
                    <a:pt x="5667" y="5783"/>
                  </a:lnTo>
                  <a:lnTo>
                    <a:pt x="566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4" name="Shape 1684"/>
            <p:cNvSpPr/>
            <p:nvPr/>
          </p:nvSpPr>
          <p:spPr>
            <a:xfrm>
              <a:off x="5652525" y="3180600"/>
              <a:ext cx="117875" cy="117300"/>
            </a:xfrm>
            <a:custGeom>
              <a:avLst/>
              <a:gdLst/>
              <a:ahLst/>
              <a:cxnLst/>
              <a:rect l="0" t="0" r="0" b="0"/>
              <a:pathLst>
                <a:path w="4715" h="4692" extrusionOk="0">
                  <a:moveTo>
                    <a:pt x="2230" y="1277"/>
                  </a:moveTo>
                  <a:cubicBezTo>
                    <a:pt x="2741" y="1277"/>
                    <a:pt x="2973" y="1463"/>
                    <a:pt x="2973" y="1812"/>
                  </a:cubicBezTo>
                  <a:cubicBezTo>
                    <a:pt x="2973" y="2160"/>
                    <a:pt x="2741" y="2369"/>
                    <a:pt x="2299" y="2369"/>
                  </a:cubicBezTo>
                  <a:lnTo>
                    <a:pt x="1812" y="2369"/>
                  </a:lnTo>
                  <a:lnTo>
                    <a:pt x="1812" y="1277"/>
                  </a:lnTo>
                  <a:close/>
                  <a:moveTo>
                    <a:pt x="1580" y="1045"/>
                  </a:moveTo>
                  <a:lnTo>
                    <a:pt x="1580" y="3553"/>
                  </a:lnTo>
                  <a:lnTo>
                    <a:pt x="1858" y="3553"/>
                  </a:lnTo>
                  <a:lnTo>
                    <a:pt x="1858" y="2601"/>
                  </a:lnTo>
                  <a:lnTo>
                    <a:pt x="2462" y="2578"/>
                  </a:lnTo>
                  <a:lnTo>
                    <a:pt x="3089" y="3553"/>
                  </a:lnTo>
                  <a:lnTo>
                    <a:pt x="3391" y="3553"/>
                  </a:lnTo>
                  <a:lnTo>
                    <a:pt x="2741" y="2508"/>
                  </a:lnTo>
                  <a:cubicBezTo>
                    <a:pt x="3019" y="2392"/>
                    <a:pt x="3252" y="2160"/>
                    <a:pt x="3252" y="1788"/>
                  </a:cubicBezTo>
                  <a:cubicBezTo>
                    <a:pt x="3252" y="1324"/>
                    <a:pt x="2927" y="1045"/>
                    <a:pt x="2299" y="1045"/>
                  </a:cubicBezTo>
                  <a:close/>
                  <a:moveTo>
                    <a:pt x="2346" y="302"/>
                  </a:moveTo>
                  <a:cubicBezTo>
                    <a:pt x="3461" y="302"/>
                    <a:pt x="4343" y="1231"/>
                    <a:pt x="4343" y="2323"/>
                  </a:cubicBezTo>
                  <a:cubicBezTo>
                    <a:pt x="4343" y="3414"/>
                    <a:pt x="3461" y="4320"/>
                    <a:pt x="2346" y="4320"/>
                  </a:cubicBezTo>
                  <a:cubicBezTo>
                    <a:pt x="1254" y="4320"/>
                    <a:pt x="349" y="3414"/>
                    <a:pt x="349" y="2323"/>
                  </a:cubicBezTo>
                  <a:cubicBezTo>
                    <a:pt x="349" y="1208"/>
                    <a:pt x="1254" y="302"/>
                    <a:pt x="2346" y="302"/>
                  </a:cubicBezTo>
                  <a:close/>
                  <a:moveTo>
                    <a:pt x="2346" y="0"/>
                  </a:moveTo>
                  <a:cubicBezTo>
                    <a:pt x="1045" y="0"/>
                    <a:pt x="0" y="1045"/>
                    <a:pt x="0" y="2346"/>
                  </a:cubicBezTo>
                  <a:cubicBezTo>
                    <a:pt x="0" y="3623"/>
                    <a:pt x="1045" y="4691"/>
                    <a:pt x="2346" y="4691"/>
                  </a:cubicBezTo>
                  <a:cubicBezTo>
                    <a:pt x="3670" y="4691"/>
                    <a:pt x="4715" y="3623"/>
                    <a:pt x="4715" y="2346"/>
                  </a:cubicBezTo>
                  <a:cubicBezTo>
                    <a:pt x="4715" y="1045"/>
                    <a:pt x="3670" y="0"/>
                    <a:pt x="2346" y="0"/>
                  </a:cubicBez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85" name="Shape 1685"/>
          <p:cNvSpPr txBox="1"/>
          <p:nvPr/>
        </p:nvSpPr>
        <p:spPr>
          <a:xfrm>
            <a:off x="5133546" y="4782050"/>
            <a:ext cx="3926100" cy="19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chemeClr val="dk1"/>
                </a:solidFill>
                <a:latin typeface="Proxima Nova"/>
                <a:ea typeface="Proxima Nova"/>
                <a:cs typeface="Proxima Nova"/>
                <a:sym typeface="Proxima Nova"/>
              </a:rPr>
              <a:t>© Copyright 2017 Pivotal Software, Inc. All rights Reserved.</a:t>
            </a:r>
            <a:endParaRPr sz="600">
              <a:solidFill>
                <a:schemeClr val="dk1"/>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8EFC-9000-0A49-8089-3C2B18786535}"/>
              </a:ext>
            </a:extLst>
          </p:cNvPr>
          <p:cNvSpPr>
            <a:spLocks noGrp="1"/>
          </p:cNvSpPr>
          <p:nvPr>
            <p:ph type="title"/>
          </p:nvPr>
        </p:nvSpPr>
        <p:spPr/>
        <p:txBody>
          <a:bodyPr/>
          <a:lstStyle/>
          <a:p>
            <a:r>
              <a:rPr lang="en-US" dirty="0"/>
              <a:t>Cloud Native Container Platform</a:t>
            </a:r>
            <a:r>
              <a:rPr lang="ko-KR" altLang="en-US" dirty="0"/>
              <a:t>이 필요한 이유</a:t>
            </a:r>
            <a:endParaRPr lang="en-US" dirty="0"/>
          </a:p>
        </p:txBody>
      </p:sp>
      <p:sp>
        <p:nvSpPr>
          <p:cNvPr id="29" name="Shape 1177">
            <a:extLst>
              <a:ext uri="{FF2B5EF4-FFF2-40B4-BE49-F238E27FC236}">
                <a16:creationId xmlns:a16="http://schemas.microsoft.com/office/drawing/2014/main" id="{FA64827A-5C39-2841-830A-FA4D7F15FD24}"/>
              </a:ext>
            </a:extLst>
          </p:cNvPr>
          <p:cNvSpPr/>
          <p:nvPr/>
        </p:nvSpPr>
        <p:spPr>
          <a:xfrm>
            <a:off x="512069" y="2266691"/>
            <a:ext cx="2595338" cy="2274355"/>
          </a:xfrm>
          <a:prstGeom prst="rect">
            <a:avLst/>
          </a:prstGeom>
          <a:solidFill>
            <a:srgbClr val="2E2C91">
              <a:alpha val="12690"/>
            </a:srgbClr>
          </a:solidFill>
          <a:ln>
            <a:noFill/>
          </a:ln>
        </p:spPr>
        <p:txBody>
          <a:bodyPr spcFirstLastPara="1" wrap="square" lIns="68569" tIns="68569" rIns="68569" bIns="68569"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Pts val="1100"/>
              <a:buFont typeface="Arial"/>
              <a:buNone/>
              <a:tabLst/>
              <a:defRPr/>
            </a:pP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
        <p:nvSpPr>
          <p:cNvPr id="30" name="Shape 1178">
            <a:extLst>
              <a:ext uri="{FF2B5EF4-FFF2-40B4-BE49-F238E27FC236}">
                <a16:creationId xmlns:a16="http://schemas.microsoft.com/office/drawing/2014/main" id="{9065175A-4EB7-B949-819F-CE7FBDCAD577}"/>
              </a:ext>
            </a:extLst>
          </p:cNvPr>
          <p:cNvSpPr/>
          <p:nvPr/>
        </p:nvSpPr>
        <p:spPr>
          <a:xfrm>
            <a:off x="5940642" y="2266754"/>
            <a:ext cx="2595338" cy="2274355"/>
          </a:xfrm>
          <a:prstGeom prst="rect">
            <a:avLst/>
          </a:prstGeom>
          <a:solidFill>
            <a:srgbClr val="1FA1FF">
              <a:alpha val="9230"/>
            </a:srgbClr>
          </a:solidFill>
          <a:ln>
            <a:noFill/>
          </a:ln>
        </p:spPr>
        <p:txBody>
          <a:bodyPr spcFirstLastPara="1" wrap="square" lIns="68569" tIns="68569" rIns="68569" bIns="68569"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a:ln>
                <a:noFill/>
              </a:ln>
              <a:solidFill>
                <a:srgbClr val="000000"/>
              </a:solidFill>
              <a:effectLst/>
              <a:uLnTx/>
              <a:uFillTx/>
              <a:latin typeface="Arial"/>
              <a:cs typeface="Arial"/>
              <a:sym typeface="Arial"/>
            </a:endParaRPr>
          </a:p>
        </p:txBody>
      </p:sp>
      <p:sp>
        <p:nvSpPr>
          <p:cNvPr id="31" name="Shape 1179">
            <a:extLst>
              <a:ext uri="{FF2B5EF4-FFF2-40B4-BE49-F238E27FC236}">
                <a16:creationId xmlns:a16="http://schemas.microsoft.com/office/drawing/2014/main" id="{0B2E40C5-5BDF-7F41-9ABD-A48E2CFFAE72}"/>
              </a:ext>
            </a:extLst>
          </p:cNvPr>
          <p:cNvSpPr/>
          <p:nvPr/>
        </p:nvSpPr>
        <p:spPr>
          <a:xfrm>
            <a:off x="3234608" y="2266750"/>
            <a:ext cx="2595338" cy="2274355"/>
          </a:xfrm>
          <a:prstGeom prst="rect">
            <a:avLst/>
          </a:prstGeom>
          <a:solidFill>
            <a:srgbClr val="1AB9A5">
              <a:alpha val="7310"/>
            </a:srgbClr>
          </a:solidFill>
          <a:ln>
            <a:noFill/>
          </a:ln>
        </p:spPr>
        <p:txBody>
          <a:bodyPr spcFirstLastPara="1" wrap="square" lIns="68569" tIns="68569" rIns="68569" bIns="68569" anchor="ctr" anchorCtr="0">
            <a:noAutofit/>
          </a:bodyPr>
          <a:lstStyle/>
          <a:p>
            <a:pPr marL="0" marR="0" lvl="0" indent="0" algn="l" defTabSz="6858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32" name="Group 31">
            <a:extLst>
              <a:ext uri="{FF2B5EF4-FFF2-40B4-BE49-F238E27FC236}">
                <a16:creationId xmlns:a16="http://schemas.microsoft.com/office/drawing/2014/main" id="{DEE55CCB-38CF-4747-A373-A5ADB101DCF9}"/>
              </a:ext>
            </a:extLst>
          </p:cNvPr>
          <p:cNvGrpSpPr/>
          <p:nvPr/>
        </p:nvGrpSpPr>
        <p:grpSpPr>
          <a:xfrm>
            <a:off x="776633" y="3329185"/>
            <a:ext cx="2189316" cy="923816"/>
            <a:chOff x="1692421" y="4414345"/>
            <a:chExt cx="2550272" cy="1098332"/>
          </a:xfrm>
        </p:grpSpPr>
        <p:sp>
          <p:nvSpPr>
            <p:cNvPr id="45" name="Rounded Rectangle 44">
              <a:extLst>
                <a:ext uri="{FF2B5EF4-FFF2-40B4-BE49-F238E27FC236}">
                  <a16:creationId xmlns:a16="http://schemas.microsoft.com/office/drawing/2014/main" id="{A648E2BD-52C0-D54A-9484-E502B2106511}"/>
                </a:ext>
              </a:extLst>
            </p:cNvPr>
            <p:cNvSpPr/>
            <p:nvPr/>
          </p:nvSpPr>
          <p:spPr>
            <a:xfrm>
              <a:off x="1692421" y="4414345"/>
              <a:ext cx="2550272" cy="451945"/>
            </a:xfrm>
            <a:prstGeom prst="roundRect">
              <a:avLst/>
            </a:prstGeom>
            <a:solidFill>
              <a:sysClr val="window" lastClr="FFFFFF">
                <a:lumMod val="65000"/>
              </a:sysClr>
            </a:solidFill>
            <a:ln w="12700" cap="flat" cmpd="sng" algn="ctr">
              <a:noFill/>
              <a:prstDash val="solid"/>
              <a:miter lim="800000"/>
            </a:ln>
            <a:effectLst/>
          </p:spPr>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ko-KR" altLang="en-US" sz="1500" b="1" i="0" u="none" strike="noStrike" kern="0" cap="none" spc="0" normalizeH="0" baseline="0" noProof="0" dirty="0">
                  <a:ln>
                    <a:noFill/>
                  </a:ln>
                  <a:solidFill>
                    <a:prstClr val="white"/>
                  </a:solidFill>
                  <a:effectLst/>
                  <a:uLnTx/>
                  <a:uFillTx/>
                  <a:latin typeface="맑은 고딕" panose="020B0503020000020004" pitchFamily="34" charset="-127"/>
                  <a:cs typeface="Arial"/>
                  <a:sym typeface="Arial"/>
                </a:rPr>
                <a:t>최신 플랫폼 업그레이드</a:t>
              </a:r>
              <a:endParaRPr kumimoji="0" lang="en-US" sz="1500" b="1" i="0" u="none" strike="noStrike" kern="0" cap="none" spc="0" normalizeH="0" baseline="0" noProof="0" dirty="0">
                <a:ln>
                  <a:noFill/>
                </a:ln>
                <a:solidFill>
                  <a:prstClr val="white"/>
                </a:solidFill>
                <a:effectLst/>
                <a:uLnTx/>
                <a:uFillTx/>
                <a:latin typeface="Arial"/>
                <a:cs typeface="Arial"/>
                <a:sym typeface="Arial"/>
              </a:endParaRPr>
            </a:p>
          </p:txBody>
        </p:sp>
        <p:sp>
          <p:nvSpPr>
            <p:cNvPr id="46" name="Rounded Rectangle 45">
              <a:extLst>
                <a:ext uri="{FF2B5EF4-FFF2-40B4-BE49-F238E27FC236}">
                  <a16:creationId xmlns:a16="http://schemas.microsoft.com/office/drawing/2014/main" id="{2FD6A9FA-2BE6-3642-B5FC-1B62261BB8C4}"/>
                </a:ext>
              </a:extLst>
            </p:cNvPr>
            <p:cNvSpPr/>
            <p:nvPr/>
          </p:nvSpPr>
          <p:spPr>
            <a:xfrm>
              <a:off x="1692421" y="5060732"/>
              <a:ext cx="2547533" cy="451945"/>
            </a:xfrm>
            <a:prstGeom prst="round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ko-KR" altLang="en-US" sz="1500" b="1" i="0" u="none" strike="noStrike" kern="0" cap="none" spc="0" normalizeH="0" baseline="0" noProof="0" dirty="0">
                  <a:ln>
                    <a:noFill/>
                  </a:ln>
                  <a:solidFill>
                    <a:prstClr val="white"/>
                  </a:solidFill>
                  <a:effectLst/>
                  <a:uLnTx/>
                  <a:uFillTx/>
                  <a:latin typeface="맑은 고딕" panose="020B0503020000020004" pitchFamily="34" charset="-127"/>
                  <a:cs typeface="Arial"/>
                  <a:sym typeface="Arial"/>
                </a:rPr>
                <a:t>업그레이드 소요시간</a:t>
              </a:r>
              <a:endParaRPr kumimoji="0" lang="en-US" sz="1500" b="1" i="0" u="none" strike="noStrike" kern="0" cap="none" spc="0" normalizeH="0" baseline="0" noProof="0" dirty="0">
                <a:ln>
                  <a:noFill/>
                </a:ln>
                <a:solidFill>
                  <a:prstClr val="white"/>
                </a:solidFill>
                <a:effectLst/>
                <a:uLnTx/>
                <a:uFillTx/>
                <a:latin typeface="Arial"/>
                <a:cs typeface="Arial"/>
                <a:sym typeface="Arial"/>
              </a:endParaRPr>
            </a:p>
          </p:txBody>
        </p:sp>
      </p:grpSp>
      <p:grpSp>
        <p:nvGrpSpPr>
          <p:cNvPr id="33" name="Group 32">
            <a:extLst>
              <a:ext uri="{FF2B5EF4-FFF2-40B4-BE49-F238E27FC236}">
                <a16:creationId xmlns:a16="http://schemas.microsoft.com/office/drawing/2014/main" id="{72D5E731-BDCC-2746-B11F-106CC69C566D}"/>
              </a:ext>
            </a:extLst>
          </p:cNvPr>
          <p:cNvGrpSpPr/>
          <p:nvPr/>
        </p:nvGrpSpPr>
        <p:grpSpPr>
          <a:xfrm>
            <a:off x="6201112" y="2850212"/>
            <a:ext cx="2066209" cy="923816"/>
            <a:chOff x="1692421" y="4414345"/>
            <a:chExt cx="2406868" cy="1098332"/>
          </a:xfrm>
        </p:grpSpPr>
        <p:sp>
          <p:nvSpPr>
            <p:cNvPr id="43" name="Rounded Rectangle 42">
              <a:extLst>
                <a:ext uri="{FF2B5EF4-FFF2-40B4-BE49-F238E27FC236}">
                  <a16:creationId xmlns:a16="http://schemas.microsoft.com/office/drawing/2014/main" id="{0B61EE52-DA9C-AA42-A776-B5CBB643BEB8}"/>
                </a:ext>
              </a:extLst>
            </p:cNvPr>
            <p:cNvSpPr/>
            <p:nvPr/>
          </p:nvSpPr>
          <p:spPr>
            <a:xfrm>
              <a:off x="1692421" y="4414345"/>
              <a:ext cx="2406868" cy="451945"/>
            </a:xfrm>
            <a:prstGeom prst="round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ko-KR" altLang="en-US" sz="1500" b="1" i="0" u="none" strike="noStrike" kern="0" cap="none" spc="0" normalizeH="0" baseline="0" noProof="0" dirty="0" err="1">
                  <a:ln>
                    <a:noFill/>
                  </a:ln>
                  <a:solidFill>
                    <a:prstClr val="white"/>
                  </a:solidFill>
                  <a:effectLst/>
                  <a:uLnTx/>
                  <a:uFillTx/>
                  <a:latin typeface="맑은 고딕" panose="020B0503020000020004" pitchFamily="34" charset="-127"/>
                  <a:cs typeface="Arial"/>
                  <a:sym typeface="Arial"/>
                </a:rPr>
                <a:t>무중단</a:t>
              </a:r>
              <a:r>
                <a:rPr kumimoji="0" lang="ko-KR" altLang="en-US" sz="1500" b="1" i="0" u="none" strike="noStrike" kern="0" cap="none" spc="0" normalizeH="0" baseline="0" noProof="0" dirty="0">
                  <a:ln>
                    <a:noFill/>
                  </a:ln>
                  <a:solidFill>
                    <a:prstClr val="white"/>
                  </a:solidFill>
                  <a:effectLst/>
                  <a:uLnTx/>
                  <a:uFillTx/>
                  <a:latin typeface="맑은 고딕" panose="020B0503020000020004" pitchFamily="34" charset="-127"/>
                  <a:cs typeface="Arial"/>
                  <a:sym typeface="Arial"/>
                </a:rPr>
                <a:t> 보안 패치</a:t>
              </a:r>
              <a:endParaRPr kumimoji="0" lang="en-US" sz="1500" b="1" i="0" u="none" strike="noStrike" kern="0" cap="none" spc="0" normalizeH="0" baseline="0" noProof="0" dirty="0">
                <a:ln>
                  <a:noFill/>
                </a:ln>
                <a:solidFill>
                  <a:prstClr val="white"/>
                </a:solidFill>
                <a:effectLst/>
                <a:uLnTx/>
                <a:uFillTx/>
                <a:latin typeface="Arial"/>
                <a:cs typeface="Arial"/>
                <a:sym typeface="Arial"/>
              </a:endParaRPr>
            </a:p>
          </p:txBody>
        </p:sp>
        <p:sp>
          <p:nvSpPr>
            <p:cNvPr id="44" name="Rounded Rectangle 43">
              <a:extLst>
                <a:ext uri="{FF2B5EF4-FFF2-40B4-BE49-F238E27FC236}">
                  <a16:creationId xmlns:a16="http://schemas.microsoft.com/office/drawing/2014/main" id="{F6ED1228-EA5E-AD42-AB9B-F262001A7F40}"/>
                </a:ext>
              </a:extLst>
            </p:cNvPr>
            <p:cNvSpPr/>
            <p:nvPr/>
          </p:nvSpPr>
          <p:spPr>
            <a:xfrm>
              <a:off x="1692421" y="5060732"/>
              <a:ext cx="2406868" cy="451945"/>
            </a:xfrm>
            <a:prstGeom prst="round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ko-KR" altLang="en-US" sz="1500" b="1" i="0" u="none" strike="noStrike" kern="0" cap="none" spc="0" normalizeH="0" baseline="0" noProof="0" dirty="0">
                  <a:ln>
                    <a:noFill/>
                  </a:ln>
                  <a:solidFill>
                    <a:prstClr val="white"/>
                  </a:solidFill>
                  <a:effectLst/>
                  <a:uLnTx/>
                  <a:uFillTx/>
                  <a:latin typeface="맑은 고딕" panose="020B0503020000020004" pitchFamily="34" charset="-127"/>
                  <a:cs typeface="Arial"/>
                  <a:sym typeface="Arial"/>
                </a:rPr>
                <a:t>네트워크 보안관리</a:t>
              </a:r>
              <a:endParaRPr kumimoji="0" lang="en-US" sz="1500" b="1" i="0" u="none" strike="noStrike" kern="0" cap="none" spc="0" normalizeH="0" baseline="0" noProof="0" dirty="0">
                <a:ln>
                  <a:noFill/>
                </a:ln>
                <a:solidFill>
                  <a:prstClr val="white"/>
                </a:solidFill>
                <a:effectLst/>
                <a:uLnTx/>
                <a:uFillTx/>
                <a:latin typeface="Arial"/>
                <a:cs typeface="Arial"/>
                <a:sym typeface="Arial"/>
              </a:endParaRPr>
            </a:p>
          </p:txBody>
        </p:sp>
      </p:grpSp>
      <p:grpSp>
        <p:nvGrpSpPr>
          <p:cNvPr id="34" name="Group 33">
            <a:extLst>
              <a:ext uri="{FF2B5EF4-FFF2-40B4-BE49-F238E27FC236}">
                <a16:creationId xmlns:a16="http://schemas.microsoft.com/office/drawing/2014/main" id="{4A175EFD-8B68-9541-9A8F-383E5237CD3F}"/>
              </a:ext>
            </a:extLst>
          </p:cNvPr>
          <p:cNvGrpSpPr/>
          <p:nvPr/>
        </p:nvGrpSpPr>
        <p:grpSpPr>
          <a:xfrm>
            <a:off x="3574850" y="3312120"/>
            <a:ext cx="2189316" cy="923816"/>
            <a:chOff x="1692421" y="4414345"/>
            <a:chExt cx="2550272" cy="1098332"/>
          </a:xfrm>
        </p:grpSpPr>
        <p:sp>
          <p:nvSpPr>
            <p:cNvPr id="41" name="Rounded Rectangle 40">
              <a:extLst>
                <a:ext uri="{FF2B5EF4-FFF2-40B4-BE49-F238E27FC236}">
                  <a16:creationId xmlns:a16="http://schemas.microsoft.com/office/drawing/2014/main" id="{A1D9FD13-048E-C048-9A38-777A03CCE2FF}"/>
                </a:ext>
              </a:extLst>
            </p:cNvPr>
            <p:cNvSpPr/>
            <p:nvPr/>
          </p:nvSpPr>
          <p:spPr>
            <a:xfrm>
              <a:off x="1692421" y="4414345"/>
              <a:ext cx="2550272" cy="451945"/>
            </a:xfrm>
            <a:prstGeom prst="round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ko-KR" altLang="en-US" sz="1500" b="1" i="0" u="none" strike="noStrike" kern="0" cap="none" spc="0" normalizeH="0" baseline="0" noProof="0" dirty="0">
                  <a:ln>
                    <a:noFill/>
                  </a:ln>
                  <a:solidFill>
                    <a:prstClr val="white"/>
                  </a:solidFill>
                  <a:effectLst/>
                  <a:uLnTx/>
                  <a:uFillTx/>
                  <a:latin typeface="맑은 고딕" panose="020B0503020000020004" pitchFamily="34" charset="-127"/>
                  <a:cs typeface="Arial"/>
                  <a:sym typeface="Arial"/>
                </a:rPr>
                <a:t>플랫폼 </a:t>
              </a:r>
              <a:r>
                <a:rPr kumimoji="0" lang="ko-KR" altLang="en-US" sz="1500" b="1" i="0" u="none" strike="noStrike" kern="0" cap="none" spc="0" normalizeH="0" baseline="0" noProof="0" dirty="0" err="1">
                  <a:ln>
                    <a:noFill/>
                  </a:ln>
                  <a:solidFill>
                    <a:prstClr val="white"/>
                  </a:solidFill>
                  <a:effectLst/>
                  <a:uLnTx/>
                  <a:uFillTx/>
                  <a:latin typeface="맑은 고딕" panose="020B0503020000020004" pitchFamily="34" charset="-127"/>
                  <a:cs typeface="Arial"/>
                  <a:sym typeface="Arial"/>
                </a:rPr>
                <a:t>고가용성</a:t>
              </a:r>
              <a:endParaRPr kumimoji="0" lang="en-US" sz="1500" b="1" i="0" u="none" strike="noStrike" kern="0" cap="none" spc="0" normalizeH="0" baseline="0" noProof="0" dirty="0">
                <a:ln>
                  <a:noFill/>
                </a:ln>
                <a:solidFill>
                  <a:prstClr val="white"/>
                </a:solidFill>
                <a:effectLst/>
                <a:uLnTx/>
                <a:uFillTx/>
                <a:latin typeface="Arial"/>
                <a:cs typeface="Arial"/>
                <a:sym typeface="Arial"/>
              </a:endParaRPr>
            </a:p>
          </p:txBody>
        </p:sp>
        <p:sp>
          <p:nvSpPr>
            <p:cNvPr id="42" name="Rounded Rectangle 41">
              <a:extLst>
                <a:ext uri="{FF2B5EF4-FFF2-40B4-BE49-F238E27FC236}">
                  <a16:creationId xmlns:a16="http://schemas.microsoft.com/office/drawing/2014/main" id="{7EC52923-E662-B748-ACEF-75FB29604B1E}"/>
                </a:ext>
              </a:extLst>
            </p:cNvPr>
            <p:cNvSpPr/>
            <p:nvPr/>
          </p:nvSpPr>
          <p:spPr>
            <a:xfrm>
              <a:off x="1692421" y="5060732"/>
              <a:ext cx="2550272" cy="451945"/>
            </a:xfrm>
            <a:prstGeom prst="round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ko-KR" altLang="en-US" sz="1500" b="1" i="0" u="none" strike="noStrike" kern="0" cap="none" spc="0" normalizeH="0" baseline="0" noProof="0" dirty="0">
                  <a:ln>
                    <a:noFill/>
                  </a:ln>
                  <a:solidFill>
                    <a:prstClr val="white"/>
                  </a:solidFill>
                  <a:effectLst/>
                  <a:uLnTx/>
                  <a:uFillTx/>
                  <a:latin typeface="맑은 고딕" panose="020B0503020000020004" pitchFamily="34" charset="-127"/>
                  <a:cs typeface="Arial"/>
                  <a:sym typeface="Arial"/>
                </a:rPr>
                <a:t>클러스터 스케일링</a:t>
              </a:r>
              <a:endParaRPr kumimoji="0" lang="en-US" sz="1500" b="1" i="0" u="none" strike="noStrike" kern="0" cap="none" spc="0" normalizeH="0" baseline="0" noProof="0" dirty="0">
                <a:ln>
                  <a:noFill/>
                </a:ln>
                <a:solidFill>
                  <a:prstClr val="white"/>
                </a:solidFill>
                <a:effectLst/>
                <a:uLnTx/>
                <a:uFillTx/>
                <a:latin typeface="Arial"/>
                <a:cs typeface="Arial"/>
                <a:sym typeface="Arial"/>
              </a:endParaRPr>
            </a:p>
          </p:txBody>
        </p:sp>
      </p:grpSp>
      <p:grpSp>
        <p:nvGrpSpPr>
          <p:cNvPr id="3" name="Group 2">
            <a:extLst>
              <a:ext uri="{FF2B5EF4-FFF2-40B4-BE49-F238E27FC236}">
                <a16:creationId xmlns:a16="http://schemas.microsoft.com/office/drawing/2014/main" id="{1B9CA906-5394-8743-89E5-5A688815C6A5}"/>
              </a:ext>
            </a:extLst>
          </p:cNvPr>
          <p:cNvGrpSpPr/>
          <p:nvPr/>
        </p:nvGrpSpPr>
        <p:grpSpPr>
          <a:xfrm>
            <a:off x="751580" y="1024168"/>
            <a:ext cx="7493492" cy="1604830"/>
            <a:chOff x="751580" y="1024168"/>
            <a:chExt cx="7493492" cy="1604830"/>
          </a:xfrm>
        </p:grpSpPr>
        <p:pic>
          <p:nvPicPr>
            <p:cNvPr id="35" name="Google Shape;2984;p432" descr="green.png">
              <a:extLst>
                <a:ext uri="{FF2B5EF4-FFF2-40B4-BE49-F238E27FC236}">
                  <a16:creationId xmlns:a16="http://schemas.microsoft.com/office/drawing/2014/main" id="{7A24BD6E-5F84-124E-B219-DBDE113B6210}"/>
                </a:ext>
              </a:extLst>
            </p:cNvPr>
            <p:cNvPicPr preferRelativeResize="0"/>
            <p:nvPr/>
          </p:nvPicPr>
          <p:blipFill>
            <a:blip r:embed="rId3">
              <a:alphaModFix/>
            </a:blip>
            <a:stretch>
              <a:fillRect/>
            </a:stretch>
          </p:blipFill>
          <p:spPr>
            <a:xfrm>
              <a:off x="840462" y="1111105"/>
              <a:ext cx="1619858" cy="1181105"/>
            </a:xfrm>
            <a:prstGeom prst="rect">
              <a:avLst/>
            </a:prstGeom>
            <a:noFill/>
            <a:ln>
              <a:noFill/>
            </a:ln>
          </p:spPr>
        </p:pic>
        <p:sp>
          <p:nvSpPr>
            <p:cNvPr id="36" name="Rounded Rectangle 35">
              <a:extLst>
                <a:ext uri="{FF2B5EF4-FFF2-40B4-BE49-F238E27FC236}">
                  <a16:creationId xmlns:a16="http://schemas.microsoft.com/office/drawing/2014/main" id="{E2C1CB42-5B9C-4E4D-BAAB-13C8D1ECA9EA}"/>
                </a:ext>
              </a:extLst>
            </p:cNvPr>
            <p:cNvSpPr/>
            <p:nvPr/>
          </p:nvSpPr>
          <p:spPr>
            <a:xfrm>
              <a:off x="751580" y="2242758"/>
              <a:ext cx="2066209" cy="380135"/>
            </a:xfrm>
            <a:prstGeom prst="roundRect">
              <a:avLst/>
            </a:prstGeom>
            <a:solidFill>
              <a:schemeClr val="tx2"/>
            </a:solidFill>
            <a:ln w="12700" cap="flat" cmpd="sng" algn="ctr">
              <a:noFill/>
              <a:prstDash val="solid"/>
              <a:miter lim="800000"/>
            </a:ln>
            <a:effectLst/>
          </p:spPr>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en-US" sz="1500" b="1" i="0" u="none" strike="noStrike" kern="0" cap="none" spc="0" normalizeH="0" baseline="0" noProof="0" dirty="0">
                  <a:ln>
                    <a:noFill/>
                  </a:ln>
                  <a:solidFill>
                    <a:prstClr val="white"/>
                  </a:solidFill>
                  <a:effectLst/>
                  <a:uLnTx/>
                  <a:uFillTx/>
                  <a:latin typeface="Arial"/>
                  <a:cs typeface="Arial"/>
                  <a:sym typeface="Arial"/>
                </a:rPr>
                <a:t>Speed</a:t>
              </a:r>
            </a:p>
          </p:txBody>
        </p:sp>
        <p:pic>
          <p:nvPicPr>
            <p:cNvPr id="37" name="Google Shape;2985;p432" descr="blue.png">
              <a:extLst>
                <a:ext uri="{FF2B5EF4-FFF2-40B4-BE49-F238E27FC236}">
                  <a16:creationId xmlns:a16="http://schemas.microsoft.com/office/drawing/2014/main" id="{74C2B6A6-8AFC-674F-8DC9-839497B64E32}"/>
                </a:ext>
              </a:extLst>
            </p:cNvPr>
            <p:cNvPicPr preferRelativeResize="0"/>
            <p:nvPr/>
          </p:nvPicPr>
          <p:blipFill>
            <a:blip r:embed="rId4">
              <a:alphaModFix/>
            </a:blip>
            <a:stretch>
              <a:fillRect/>
            </a:stretch>
          </p:blipFill>
          <p:spPr>
            <a:xfrm>
              <a:off x="3963225" y="1099600"/>
              <a:ext cx="1230589" cy="1181105"/>
            </a:xfrm>
            <a:prstGeom prst="rect">
              <a:avLst/>
            </a:prstGeom>
            <a:noFill/>
            <a:ln>
              <a:noFill/>
            </a:ln>
          </p:spPr>
        </p:pic>
        <p:sp>
          <p:nvSpPr>
            <p:cNvPr id="38" name="Rounded Rectangle 37">
              <a:extLst>
                <a:ext uri="{FF2B5EF4-FFF2-40B4-BE49-F238E27FC236}">
                  <a16:creationId xmlns:a16="http://schemas.microsoft.com/office/drawing/2014/main" id="{7E177803-8C48-1B40-83A7-4CCB39F2CC83}"/>
                </a:ext>
              </a:extLst>
            </p:cNvPr>
            <p:cNvSpPr/>
            <p:nvPr/>
          </p:nvSpPr>
          <p:spPr>
            <a:xfrm>
              <a:off x="3574851" y="2248863"/>
              <a:ext cx="2066209" cy="380135"/>
            </a:xfrm>
            <a:prstGeom prst="roundRect">
              <a:avLst/>
            </a:prstGeom>
            <a:solidFill>
              <a:schemeClr val="tx2"/>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US" sz="1500" b="1" i="0" u="none" strike="noStrike" kern="0" cap="none" spc="0" normalizeH="0" baseline="0" noProof="0" dirty="0">
                  <a:ln>
                    <a:noFill/>
                  </a:ln>
                  <a:solidFill>
                    <a:prstClr val="white"/>
                  </a:solidFill>
                  <a:effectLst/>
                  <a:uLnTx/>
                  <a:uFillTx/>
                  <a:latin typeface="Arial"/>
                  <a:cs typeface="Arial"/>
                  <a:sym typeface="Arial"/>
                </a:rPr>
                <a:t>Stability + Scalability</a:t>
              </a:r>
            </a:p>
          </p:txBody>
        </p:sp>
        <p:pic>
          <p:nvPicPr>
            <p:cNvPr id="39" name="Google Shape;2986;p432" descr="purple.png">
              <a:extLst>
                <a:ext uri="{FF2B5EF4-FFF2-40B4-BE49-F238E27FC236}">
                  <a16:creationId xmlns:a16="http://schemas.microsoft.com/office/drawing/2014/main" id="{9177FE51-A3D4-AE4E-9F6B-754A4E85EF2E}"/>
                </a:ext>
              </a:extLst>
            </p:cNvPr>
            <p:cNvPicPr preferRelativeResize="0"/>
            <p:nvPr/>
          </p:nvPicPr>
          <p:blipFill>
            <a:blip r:embed="rId5">
              <a:alphaModFix/>
            </a:blip>
            <a:stretch>
              <a:fillRect/>
            </a:stretch>
          </p:blipFill>
          <p:spPr>
            <a:xfrm>
              <a:off x="6480199" y="1024168"/>
              <a:ext cx="1268265" cy="1181105"/>
            </a:xfrm>
            <a:prstGeom prst="rect">
              <a:avLst/>
            </a:prstGeom>
            <a:noFill/>
            <a:ln>
              <a:noFill/>
            </a:ln>
          </p:spPr>
        </p:pic>
        <p:sp>
          <p:nvSpPr>
            <p:cNvPr id="40" name="Rounded Rectangle 39">
              <a:extLst>
                <a:ext uri="{FF2B5EF4-FFF2-40B4-BE49-F238E27FC236}">
                  <a16:creationId xmlns:a16="http://schemas.microsoft.com/office/drawing/2014/main" id="{33F311F8-2660-8C4A-89B4-293EFF0C7B71}"/>
                </a:ext>
              </a:extLst>
            </p:cNvPr>
            <p:cNvSpPr/>
            <p:nvPr/>
          </p:nvSpPr>
          <p:spPr>
            <a:xfrm>
              <a:off x="6178863" y="2227288"/>
              <a:ext cx="2066209" cy="380135"/>
            </a:xfrm>
            <a:prstGeom prst="roundRect">
              <a:avLst/>
            </a:prstGeom>
            <a:solidFill>
              <a:schemeClr val="tx2"/>
            </a:solidFill>
            <a:ln w="1270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 typeface="Arial"/>
                <a:buNone/>
                <a:tabLst/>
                <a:defRPr/>
              </a:pPr>
              <a:r>
                <a:rPr kumimoji="0" lang="en-US" sz="1500" b="1" i="0" u="none" strike="noStrike" kern="0" cap="none" spc="0" normalizeH="0" baseline="0" noProof="0" dirty="0">
                  <a:ln>
                    <a:noFill/>
                  </a:ln>
                  <a:solidFill>
                    <a:prstClr val="white"/>
                  </a:solidFill>
                  <a:effectLst/>
                  <a:uLnTx/>
                  <a:uFillTx/>
                  <a:latin typeface="Arial"/>
                  <a:cs typeface="Arial"/>
                  <a:sym typeface="Arial"/>
                </a:rPr>
                <a:t>Security</a:t>
              </a:r>
            </a:p>
          </p:txBody>
        </p:sp>
      </p:grpSp>
      <p:sp>
        <p:nvSpPr>
          <p:cNvPr id="21" name="Rounded Rectangle 20">
            <a:extLst>
              <a:ext uri="{FF2B5EF4-FFF2-40B4-BE49-F238E27FC236}">
                <a16:creationId xmlns:a16="http://schemas.microsoft.com/office/drawing/2014/main" id="{E9D6BFF3-F102-284A-9E2B-75A139B02EE4}"/>
              </a:ext>
            </a:extLst>
          </p:cNvPr>
          <p:cNvSpPr/>
          <p:nvPr/>
        </p:nvSpPr>
        <p:spPr>
          <a:xfrm>
            <a:off x="774282" y="2808434"/>
            <a:ext cx="2189316" cy="380135"/>
          </a:xfrm>
          <a:prstGeom prst="roundRect">
            <a:avLst/>
          </a:prstGeom>
          <a:solidFill>
            <a:sysClr val="window" lastClr="FFFFFF">
              <a:lumMod val="65000"/>
            </a:sysClr>
          </a:solidFill>
          <a:ln w="12700" cap="flat" cmpd="sng" algn="ctr">
            <a:noFill/>
            <a:prstDash val="solid"/>
            <a:miter lim="800000"/>
          </a:ln>
          <a:effectLst/>
        </p:spPr>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ko-KR" altLang="en-US" sz="1500" b="1" i="0" u="none" strike="noStrike" kern="0" cap="none" spc="0" normalizeH="0" baseline="0" noProof="0" dirty="0">
                <a:ln>
                  <a:noFill/>
                </a:ln>
                <a:solidFill>
                  <a:prstClr val="white"/>
                </a:solidFill>
                <a:effectLst/>
                <a:uLnTx/>
                <a:uFillTx/>
                <a:latin typeface="맑은 고딕" panose="020B0503020000020004" pitchFamily="34" charset="-127"/>
                <a:cs typeface="Arial"/>
                <a:sym typeface="Arial"/>
              </a:rPr>
              <a:t>신속한 앱 배포</a:t>
            </a:r>
            <a:endParaRPr kumimoji="0" lang="en-US" sz="1500" b="1" i="0" u="none" strike="noStrike" kern="0" cap="none" spc="0" normalizeH="0" baseline="0" noProof="0" dirty="0">
              <a:ln>
                <a:noFill/>
              </a:ln>
              <a:solidFill>
                <a:prstClr val="white"/>
              </a:solidFill>
              <a:effectLst/>
              <a:uLnTx/>
              <a:uFillTx/>
              <a:latin typeface="Arial"/>
              <a:cs typeface="Arial"/>
              <a:sym typeface="Arial"/>
            </a:endParaRPr>
          </a:p>
        </p:txBody>
      </p:sp>
      <p:sp>
        <p:nvSpPr>
          <p:cNvPr id="22" name="Rounded Rectangle 21">
            <a:extLst>
              <a:ext uri="{FF2B5EF4-FFF2-40B4-BE49-F238E27FC236}">
                <a16:creationId xmlns:a16="http://schemas.microsoft.com/office/drawing/2014/main" id="{8201C43F-0ACC-014A-B59C-A9CC5575EAA5}"/>
              </a:ext>
            </a:extLst>
          </p:cNvPr>
          <p:cNvSpPr/>
          <p:nvPr/>
        </p:nvSpPr>
        <p:spPr>
          <a:xfrm>
            <a:off x="3574850" y="2803563"/>
            <a:ext cx="2189316" cy="380135"/>
          </a:xfrm>
          <a:prstGeom prst="roundRect">
            <a:avLst/>
          </a:prstGeom>
          <a:solidFill>
            <a:sysClr val="window" lastClr="FFFFFF">
              <a:lumMod val="65000"/>
            </a:sysClr>
          </a:solidFill>
          <a:ln w="12700" cap="flat" cmpd="sng" algn="ctr">
            <a:noFill/>
            <a:prstDash val="solid"/>
            <a:miter lim="800000"/>
          </a:ln>
          <a:effectLst/>
        </p:spPr>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ko-KR" altLang="en-US" sz="1500" b="1" i="0" u="none" strike="noStrike" kern="0" cap="none" spc="0" normalizeH="0" baseline="0" noProof="0" dirty="0">
                <a:ln>
                  <a:noFill/>
                </a:ln>
                <a:solidFill>
                  <a:prstClr val="white"/>
                </a:solidFill>
                <a:effectLst/>
                <a:uLnTx/>
                <a:uFillTx/>
                <a:latin typeface="맑은 고딕" panose="020B0503020000020004" pitchFamily="34" charset="-127"/>
                <a:cs typeface="Arial"/>
                <a:sym typeface="Arial"/>
              </a:rPr>
              <a:t>애플리케이션 </a:t>
            </a:r>
            <a:r>
              <a:rPr kumimoji="0" lang="ko-KR" altLang="en-US" sz="1500" b="1" i="0" u="none" strike="noStrike" kern="0" cap="none" spc="0" normalizeH="0" baseline="0" noProof="0" dirty="0" err="1">
                <a:ln>
                  <a:noFill/>
                </a:ln>
                <a:solidFill>
                  <a:prstClr val="white"/>
                </a:solidFill>
                <a:effectLst/>
                <a:uLnTx/>
                <a:uFillTx/>
                <a:latin typeface="맑은 고딕" panose="020B0503020000020004" pitchFamily="34" charset="-127"/>
                <a:cs typeface="Arial"/>
                <a:sym typeface="Arial"/>
              </a:rPr>
              <a:t>고가용성</a:t>
            </a:r>
            <a:endParaRPr kumimoji="0" lang="en-US" sz="1500" b="1" i="0" u="none" strike="noStrike" kern="0" cap="none" spc="0" normalizeH="0" baseline="0" noProof="0" dirty="0">
              <a:ln>
                <a:noFill/>
              </a:ln>
              <a:solidFill>
                <a:prstClr val="white"/>
              </a:solidFill>
              <a:effectLst/>
              <a:uLnTx/>
              <a:uFillTx/>
              <a:latin typeface="Arial"/>
              <a:cs typeface="Arial"/>
              <a:sym typeface="Arial"/>
            </a:endParaRPr>
          </a:p>
        </p:txBody>
      </p:sp>
      <p:sp>
        <p:nvSpPr>
          <p:cNvPr id="23" name="Rounded Rectangle 22">
            <a:extLst>
              <a:ext uri="{FF2B5EF4-FFF2-40B4-BE49-F238E27FC236}">
                <a16:creationId xmlns:a16="http://schemas.microsoft.com/office/drawing/2014/main" id="{AA2270E0-78EA-964F-B009-0F2F381907B0}"/>
              </a:ext>
            </a:extLst>
          </p:cNvPr>
          <p:cNvSpPr/>
          <p:nvPr/>
        </p:nvSpPr>
        <p:spPr>
          <a:xfrm>
            <a:off x="6201112" y="3888362"/>
            <a:ext cx="2066209" cy="380135"/>
          </a:xfrm>
          <a:prstGeom prst="roundRect">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r>
              <a:rPr kumimoji="0" lang="ko-KR" altLang="en-US" sz="1500" b="1" i="0" u="none" strike="noStrike" kern="0" cap="none" spc="0" normalizeH="0" baseline="0" noProof="0" dirty="0">
                <a:ln>
                  <a:noFill/>
                </a:ln>
                <a:solidFill>
                  <a:prstClr val="white"/>
                </a:solidFill>
                <a:effectLst/>
                <a:uLnTx/>
                <a:uFillTx/>
                <a:latin typeface="맑은 고딕" panose="020B0503020000020004" pitchFamily="34" charset="-127"/>
                <a:cs typeface="Arial"/>
                <a:sym typeface="Arial"/>
              </a:rPr>
              <a:t>플랫폼 데이터 보안</a:t>
            </a:r>
            <a:endParaRPr kumimoji="0" lang="en-US" sz="1500" b="1" i="0" u="none" strike="noStrike" kern="0" cap="none" spc="0" normalizeH="0" baseline="0" noProof="0" dirty="0">
              <a:ln>
                <a:noFill/>
              </a:ln>
              <a:solidFill>
                <a:prstClr val="white"/>
              </a:solidFill>
              <a:effectLst/>
              <a:uLnTx/>
              <a:uFillTx/>
              <a:latin typeface="Arial"/>
              <a:cs typeface="Arial"/>
              <a:sym typeface="Arial"/>
            </a:endParaRPr>
          </a:p>
        </p:txBody>
      </p:sp>
    </p:spTree>
    <p:extLst>
      <p:ext uri="{BB962C8B-B14F-4D97-AF65-F5344CB8AC3E}">
        <p14:creationId xmlns:p14="http://schemas.microsoft.com/office/powerpoint/2010/main" val="1295273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can BOSH Deploy &amp; Manage?</a:t>
            </a:r>
            <a:endParaRPr/>
          </a:p>
        </p:txBody>
      </p:sp>
      <p:sp>
        <p:nvSpPr>
          <p:cNvPr id="330" name="Shape 330"/>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Overview</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및 Ansible</a:t>
            </a:r>
            <a:endParaRPr/>
          </a:p>
        </p:txBody>
      </p:sp>
      <p:sp>
        <p:nvSpPr>
          <p:cNvPr id="854" name="Shape 854"/>
          <p:cNvSpPr/>
          <p:nvPr/>
        </p:nvSpPr>
        <p:spPr>
          <a:xfrm>
            <a:off x="540787" y="3546525"/>
            <a:ext cx="8055000" cy="48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환경 구축</a:t>
            </a:r>
            <a:endParaRPr kumimoji="0" sz="14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55" name="Shape 855"/>
          <p:cNvSpPr/>
          <p:nvPr/>
        </p:nvSpPr>
        <p:spPr>
          <a:xfrm>
            <a:off x="540787" y="2936925"/>
            <a:ext cx="8055000" cy="48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VM 업그레이드</a:t>
            </a:r>
            <a:endParaRPr kumimoji="0" sz="14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56" name="Shape 856"/>
          <p:cNvSpPr/>
          <p:nvPr/>
        </p:nvSpPr>
        <p:spPr>
          <a:xfrm>
            <a:off x="540787" y="2327325"/>
            <a:ext cx="8055000" cy="48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VM 모니터링</a:t>
            </a:r>
            <a:endParaRPr kumimoji="0" sz="14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57" name="Shape 857"/>
          <p:cNvSpPr/>
          <p:nvPr/>
        </p:nvSpPr>
        <p:spPr>
          <a:xfrm>
            <a:off x="540787" y="1717725"/>
            <a:ext cx="8055000" cy="481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FFFFFF"/>
                </a:solidFill>
                <a:effectLst/>
                <a:uLnTx/>
                <a:uFillTx/>
                <a:latin typeface="Proxima Nova"/>
                <a:ea typeface="Proxima Nova"/>
                <a:cs typeface="Proxima Nova"/>
                <a:sym typeface="Proxima Nova"/>
              </a:rPr>
              <a:t>VM 상태 점검</a:t>
            </a:r>
            <a:endParaRPr kumimoji="0" sz="1400" b="0" i="0" u="none" strike="noStrike" kern="0" cap="none" spc="0" normalizeH="0" baseline="0" noProof="0">
              <a:ln>
                <a:noFill/>
              </a:ln>
              <a:solidFill>
                <a:srgbClr val="FFFFFF"/>
              </a:solidFill>
              <a:effectLst/>
              <a:uLnTx/>
              <a:uFillTx/>
              <a:latin typeface="Proxima Nova"/>
              <a:ea typeface="Proxima Nova"/>
              <a:cs typeface="Proxima Nova"/>
              <a:sym typeface="Proxima Nova"/>
            </a:endParaRPr>
          </a:p>
        </p:txBody>
      </p:sp>
      <p:sp>
        <p:nvSpPr>
          <p:cNvPr id="858" name="Shape 858"/>
          <p:cNvSpPr/>
          <p:nvPr/>
        </p:nvSpPr>
        <p:spPr>
          <a:xfrm>
            <a:off x="2451350" y="1717725"/>
            <a:ext cx="1615800" cy="2310600"/>
          </a:xfrm>
          <a:prstGeom prst="rect">
            <a:avLst/>
          </a:prstGeom>
          <a:solidFill>
            <a:srgbClr val="FFFFFF"/>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59" name="Shape 859"/>
          <p:cNvPicPr preferRelativeResize="0"/>
          <p:nvPr/>
        </p:nvPicPr>
        <p:blipFill>
          <a:blip r:embed="rId3">
            <a:alphaModFix/>
          </a:blip>
          <a:stretch>
            <a:fillRect/>
          </a:stretch>
        </p:blipFill>
        <p:spPr>
          <a:xfrm>
            <a:off x="2779815" y="2673571"/>
            <a:ext cx="1028288" cy="374675"/>
          </a:xfrm>
          <a:prstGeom prst="rect">
            <a:avLst/>
          </a:prstGeom>
          <a:noFill/>
          <a:ln>
            <a:noFill/>
          </a:ln>
        </p:spPr>
      </p:pic>
      <p:sp>
        <p:nvSpPr>
          <p:cNvPr id="860" name="Shape 860"/>
          <p:cNvSpPr/>
          <p:nvPr/>
        </p:nvSpPr>
        <p:spPr>
          <a:xfrm>
            <a:off x="5804150" y="3546525"/>
            <a:ext cx="1615800" cy="481800"/>
          </a:xfrm>
          <a:prstGeom prst="rect">
            <a:avLst/>
          </a:prstGeom>
          <a:solidFill>
            <a:srgbClr val="FFFFFF"/>
          </a:solid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861" name="Shape 861"/>
          <p:cNvPicPr preferRelativeResize="0"/>
          <p:nvPr/>
        </p:nvPicPr>
        <p:blipFill>
          <a:blip r:embed="rId4">
            <a:alphaModFix/>
          </a:blip>
          <a:stretch>
            <a:fillRect/>
          </a:stretch>
        </p:blipFill>
        <p:spPr>
          <a:xfrm>
            <a:off x="6340300" y="3561580"/>
            <a:ext cx="543500" cy="430325"/>
          </a:xfrm>
          <a:prstGeom prst="rect">
            <a:avLst/>
          </a:prstGeom>
          <a:noFill/>
          <a:ln>
            <a:noFill/>
          </a:ln>
        </p:spPr>
      </p:pic>
      <p:pic>
        <p:nvPicPr>
          <p:cNvPr id="862" name="Shape 862"/>
          <p:cNvPicPr preferRelativeResize="0"/>
          <p:nvPr/>
        </p:nvPicPr>
        <p:blipFill rotWithShape="1">
          <a:blip r:embed="rId5">
            <a:alphaModFix/>
          </a:blip>
          <a:srcRect l="480" t="56731" r="-480" b="-10281"/>
          <a:stretch/>
        </p:blipFill>
        <p:spPr>
          <a:xfrm>
            <a:off x="1352525" y="818555"/>
            <a:ext cx="1921602" cy="669076"/>
          </a:xfrm>
          <a:prstGeom prst="rect">
            <a:avLst/>
          </a:prstGeom>
          <a:noFill/>
          <a:ln>
            <a:noFill/>
          </a:ln>
        </p:spPr>
      </p:pic>
      <p:sp>
        <p:nvSpPr>
          <p:cNvPr id="864" name="Shape 864"/>
          <p:cNvSpPr/>
          <p:nvPr/>
        </p:nvSpPr>
        <p:spPr>
          <a:xfrm>
            <a:off x="369625" y="3544550"/>
            <a:ext cx="135600" cy="4755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Shape 865"/>
          <p:cNvSpPr/>
          <p:nvPr/>
        </p:nvSpPr>
        <p:spPr>
          <a:xfrm>
            <a:off x="369625" y="1720875"/>
            <a:ext cx="135600" cy="16980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6" name="Shape 866"/>
          <p:cNvSpPr txBox="1"/>
          <p:nvPr/>
        </p:nvSpPr>
        <p:spPr>
          <a:xfrm>
            <a:off x="-9025" y="2396909"/>
            <a:ext cx="568200" cy="337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Proxima Nova"/>
                <a:ea typeface="Proxima Nova"/>
                <a:cs typeface="Proxima Nova"/>
                <a:sym typeface="Proxima Nova"/>
              </a:rPr>
              <a:t>Day2</a:t>
            </a:r>
            <a:endParaRPr kumimoji="0" sz="9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
        <p:nvSpPr>
          <p:cNvPr id="867" name="Shape 867"/>
          <p:cNvSpPr txBox="1"/>
          <p:nvPr/>
        </p:nvSpPr>
        <p:spPr>
          <a:xfrm>
            <a:off x="-9025" y="3616109"/>
            <a:ext cx="568200" cy="337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900" b="0" i="0" u="none" strike="noStrike" kern="0" cap="none" spc="0" normalizeH="0" baseline="0" noProof="0">
                <a:ln>
                  <a:noFill/>
                </a:ln>
                <a:solidFill>
                  <a:srgbClr val="000000"/>
                </a:solidFill>
                <a:effectLst/>
                <a:uLnTx/>
                <a:uFillTx/>
                <a:latin typeface="Proxima Nova"/>
                <a:ea typeface="Proxima Nova"/>
                <a:cs typeface="Proxima Nova"/>
                <a:sym typeface="Proxima Nova"/>
              </a:rPr>
              <a:t>Day1</a:t>
            </a:r>
            <a:endParaRPr kumimoji="0" sz="900" b="0" i="0" u="none" strike="noStrike" kern="0" cap="none" spc="0" normalizeH="0" baseline="0" noProof="0">
              <a:ln>
                <a:noFill/>
              </a:ln>
              <a:solidFill>
                <a:srgbClr val="000000"/>
              </a:solidFill>
              <a:effectLst/>
              <a:uLnTx/>
              <a:uFillTx/>
              <a:latin typeface="Proxima Nova"/>
              <a:ea typeface="Proxima Nova"/>
              <a:cs typeface="Proxima Nova"/>
              <a:sym typeface="Proxima Nova"/>
            </a:endParaRPr>
          </a:p>
        </p:txBody>
      </p:sp>
    </p:spTree>
    <p:extLst>
      <p:ext uri="{BB962C8B-B14F-4D97-AF65-F5344CB8AC3E}">
        <p14:creationId xmlns:p14="http://schemas.microsoft.com/office/powerpoint/2010/main" val="3743911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p:nvPr/>
        </p:nvSpPr>
        <p:spPr>
          <a:xfrm>
            <a:off x="531246" y="3977095"/>
            <a:ext cx="8132407" cy="665630"/>
          </a:xfrm>
          <a:prstGeom prst="roundRect">
            <a:avLst>
              <a:gd name="adj" fmla="val 16667"/>
            </a:avLst>
          </a:prstGeom>
          <a:solidFill>
            <a:schemeClr val="lt1"/>
          </a:solidFill>
          <a:ln w="25400" cap="flat" cmpd="sng">
            <a:solidFill>
              <a:schemeClr val="accent1"/>
            </a:solidFill>
            <a:prstDash val="dot"/>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Shape 43"/>
          <p:cNvSpPr txBox="1">
            <a:spLocks noGrp="1"/>
          </p:cNvSpPr>
          <p:nvPr>
            <p:ph type="title"/>
          </p:nvPr>
        </p:nvSpPr>
        <p:spPr>
          <a:xfrm>
            <a:off x="108373" y="169550"/>
            <a:ext cx="9035699" cy="542100"/>
          </a:xfrm>
          <a:prstGeom prst="rect">
            <a:avLst/>
          </a:prstGeom>
          <a:noFill/>
          <a:ln>
            <a:noFill/>
          </a:ln>
        </p:spPr>
        <p:txBody>
          <a:bodyPr spcFirstLastPara="1" wrap="square" lIns="68565" tIns="68565" rIns="68565" bIns="68565" anchor="ctr" anchorCtr="0">
            <a:noAutofit/>
          </a:bodyPr>
          <a:lstStyle/>
          <a:p>
            <a:r>
              <a:rPr lang="en-US"/>
              <a:t>BOSH vs Ansible</a:t>
            </a:r>
            <a:endParaRPr/>
          </a:p>
        </p:txBody>
      </p:sp>
      <p:sp>
        <p:nvSpPr>
          <p:cNvPr id="44" name="Shape 44"/>
          <p:cNvSpPr txBox="1"/>
          <p:nvPr/>
        </p:nvSpPr>
        <p:spPr>
          <a:xfrm>
            <a:off x="585828" y="4098121"/>
            <a:ext cx="1350370" cy="484748"/>
          </a:xfrm>
          <a:prstGeom prst="rect">
            <a:avLst/>
          </a:prstGeom>
          <a:noFill/>
          <a:ln>
            <a:noFill/>
          </a:ln>
        </p:spPr>
        <p:txBody>
          <a:bodyPr spcFirstLastPara="1" wrap="square" lIns="68565" tIns="34274" rIns="68565" bIns="34274"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8774"/>
                </a:solidFill>
                <a:effectLst/>
                <a:uLnTx/>
                <a:uFillTx/>
                <a:latin typeface="Arial"/>
                <a:cs typeface="Arial"/>
                <a:sym typeface="Arial"/>
              </a:rPr>
              <a:t>Infrastructure</a:t>
            </a:r>
            <a:endParaRPr kumimoji="0"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8774"/>
                </a:solidFill>
                <a:effectLst/>
                <a:uLnTx/>
                <a:uFillTx/>
                <a:latin typeface="Arial"/>
                <a:cs typeface="Arial"/>
                <a:sym typeface="Arial"/>
              </a:rPr>
              <a:t>인프라 제공</a:t>
            </a:r>
            <a:endParaRPr kumimoji="0" sz="1400" b="0" i="0" u="none" strike="noStrike" kern="0" cap="none" spc="0" normalizeH="0" baseline="0" noProof="0" dirty="0">
              <a:ln>
                <a:noFill/>
              </a:ln>
              <a:solidFill>
                <a:srgbClr val="008774"/>
              </a:solidFill>
              <a:effectLst/>
              <a:uLnTx/>
              <a:uFillTx/>
              <a:latin typeface="Arial"/>
              <a:cs typeface="Arial"/>
              <a:sym typeface="Arial"/>
            </a:endParaRPr>
          </a:p>
        </p:txBody>
      </p:sp>
      <p:sp>
        <p:nvSpPr>
          <p:cNvPr id="45" name="Shape 45"/>
          <p:cNvSpPr/>
          <p:nvPr/>
        </p:nvSpPr>
        <p:spPr>
          <a:xfrm>
            <a:off x="531245" y="3145825"/>
            <a:ext cx="8132407" cy="665630"/>
          </a:xfrm>
          <a:prstGeom prst="roundRect">
            <a:avLst>
              <a:gd name="adj" fmla="val 16667"/>
            </a:avLst>
          </a:prstGeom>
          <a:solidFill>
            <a:schemeClr val="lt1"/>
          </a:solidFill>
          <a:ln w="25400" cap="flat" cmpd="sng">
            <a:solidFill>
              <a:schemeClr val="accent1"/>
            </a:solidFill>
            <a:prstDash val="dot"/>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Shape 46"/>
          <p:cNvSpPr/>
          <p:nvPr/>
        </p:nvSpPr>
        <p:spPr>
          <a:xfrm>
            <a:off x="531245" y="2314555"/>
            <a:ext cx="8132407" cy="665630"/>
          </a:xfrm>
          <a:prstGeom prst="roundRect">
            <a:avLst>
              <a:gd name="adj" fmla="val 16667"/>
            </a:avLst>
          </a:prstGeom>
          <a:solidFill>
            <a:schemeClr val="lt1"/>
          </a:solidFill>
          <a:ln w="25400" cap="flat" cmpd="sng">
            <a:solidFill>
              <a:schemeClr val="accent1"/>
            </a:solidFill>
            <a:prstDash val="dot"/>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Shape 47"/>
          <p:cNvSpPr/>
          <p:nvPr/>
        </p:nvSpPr>
        <p:spPr>
          <a:xfrm>
            <a:off x="531244" y="1505191"/>
            <a:ext cx="8132407" cy="665630"/>
          </a:xfrm>
          <a:prstGeom prst="roundRect">
            <a:avLst>
              <a:gd name="adj" fmla="val 16667"/>
            </a:avLst>
          </a:prstGeom>
          <a:solidFill>
            <a:schemeClr val="lt1"/>
          </a:solidFill>
          <a:ln w="25400" cap="flat" cmpd="sng">
            <a:solidFill>
              <a:schemeClr val="accent1"/>
            </a:solidFill>
            <a:prstDash val="dot"/>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Shape 48"/>
          <p:cNvSpPr txBox="1"/>
          <p:nvPr/>
        </p:nvSpPr>
        <p:spPr>
          <a:xfrm>
            <a:off x="585828" y="3247783"/>
            <a:ext cx="2147536" cy="484748"/>
          </a:xfrm>
          <a:prstGeom prst="rect">
            <a:avLst/>
          </a:prstGeom>
          <a:noFill/>
          <a:ln>
            <a:noFill/>
          </a:ln>
        </p:spPr>
        <p:txBody>
          <a:bodyPr spcFirstLastPara="1" wrap="square" lIns="68565" tIns="34274" rIns="68565" bIns="34274"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8774"/>
                </a:solidFill>
                <a:effectLst/>
                <a:uLnTx/>
                <a:uFillTx/>
                <a:latin typeface="Arial"/>
                <a:cs typeface="Arial"/>
                <a:sym typeface="Arial"/>
              </a:rPr>
              <a:t>Infra Orchestration</a:t>
            </a:r>
            <a:endParaRPr kumimoji="0"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8774"/>
                </a:solidFill>
                <a:effectLst/>
                <a:uLnTx/>
                <a:uFillTx/>
                <a:latin typeface="Arial"/>
                <a:cs typeface="Arial"/>
                <a:sym typeface="Arial"/>
              </a:rPr>
              <a:t>인프라 구축</a:t>
            </a:r>
            <a:endParaRPr kumimoji="0" sz="1400" b="0" i="0" u="none" strike="noStrike" kern="0" cap="none" spc="0" normalizeH="0" baseline="0" noProof="0" dirty="0">
              <a:ln>
                <a:noFill/>
              </a:ln>
              <a:solidFill>
                <a:srgbClr val="008774"/>
              </a:solidFill>
              <a:effectLst/>
              <a:uLnTx/>
              <a:uFillTx/>
              <a:latin typeface="Arial"/>
              <a:cs typeface="Arial"/>
              <a:sym typeface="Arial"/>
            </a:endParaRPr>
          </a:p>
        </p:txBody>
      </p:sp>
      <p:sp>
        <p:nvSpPr>
          <p:cNvPr id="49" name="Shape 49"/>
          <p:cNvSpPr txBox="1"/>
          <p:nvPr/>
        </p:nvSpPr>
        <p:spPr>
          <a:xfrm>
            <a:off x="585828" y="2415949"/>
            <a:ext cx="2339676" cy="484748"/>
          </a:xfrm>
          <a:prstGeom prst="rect">
            <a:avLst/>
          </a:prstGeom>
          <a:noFill/>
          <a:ln>
            <a:noFill/>
          </a:ln>
        </p:spPr>
        <p:txBody>
          <a:bodyPr spcFirstLastPara="1" wrap="square" lIns="68565" tIns="34274" rIns="68565" bIns="34274"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8774"/>
                </a:solidFill>
                <a:effectLst/>
                <a:uLnTx/>
                <a:uFillTx/>
                <a:latin typeface="Arial"/>
                <a:cs typeface="Arial"/>
                <a:sym typeface="Arial"/>
              </a:rPr>
              <a:t>Server Configuration</a:t>
            </a:r>
            <a:endParaRPr kumimoji="0"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8774"/>
                </a:solidFill>
                <a:effectLst/>
                <a:uLnTx/>
                <a:uFillTx/>
                <a:latin typeface="Arial"/>
                <a:cs typeface="Arial"/>
                <a:sym typeface="Arial"/>
              </a:rPr>
              <a:t>서버 설정</a:t>
            </a:r>
            <a:endParaRPr kumimoji="0" sz="1400" b="0" i="0" u="none" strike="noStrike" kern="0" cap="none" spc="0" normalizeH="0" baseline="0" noProof="0" dirty="0">
              <a:ln>
                <a:noFill/>
              </a:ln>
              <a:solidFill>
                <a:srgbClr val="008774"/>
              </a:solidFill>
              <a:effectLst/>
              <a:uLnTx/>
              <a:uFillTx/>
              <a:latin typeface="Arial"/>
              <a:cs typeface="Arial"/>
              <a:sym typeface="Arial"/>
            </a:endParaRPr>
          </a:p>
        </p:txBody>
      </p:sp>
      <p:sp>
        <p:nvSpPr>
          <p:cNvPr id="50" name="Shape 50"/>
          <p:cNvSpPr txBox="1"/>
          <p:nvPr/>
        </p:nvSpPr>
        <p:spPr>
          <a:xfrm>
            <a:off x="585846" y="1614373"/>
            <a:ext cx="2147518" cy="484748"/>
          </a:xfrm>
          <a:prstGeom prst="rect">
            <a:avLst/>
          </a:prstGeom>
          <a:noFill/>
          <a:ln>
            <a:noFill/>
          </a:ln>
        </p:spPr>
        <p:txBody>
          <a:bodyPr spcFirstLastPara="1" wrap="square" lIns="68565" tIns="34274" rIns="68565" bIns="34274"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8774"/>
                </a:solidFill>
                <a:effectLst/>
                <a:uLnTx/>
                <a:uFillTx/>
                <a:latin typeface="Arial"/>
                <a:cs typeface="Arial"/>
                <a:sym typeface="Arial"/>
              </a:rPr>
              <a:t>Infra Services</a:t>
            </a:r>
            <a:endParaRPr kumimoji="0"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8774"/>
                </a:solidFill>
                <a:effectLst/>
                <a:uLnTx/>
                <a:uFillTx/>
                <a:latin typeface="Arial"/>
                <a:cs typeface="Arial"/>
                <a:sym typeface="Arial"/>
              </a:rPr>
              <a:t>운영 및 감시</a:t>
            </a:r>
            <a:endParaRPr kumimoji="0" sz="1400" b="0" i="0" u="none" strike="noStrike" kern="0" cap="none" spc="0" normalizeH="0" baseline="0" noProof="0" dirty="0">
              <a:ln>
                <a:noFill/>
              </a:ln>
              <a:solidFill>
                <a:srgbClr val="008774"/>
              </a:solidFill>
              <a:effectLst/>
              <a:uLnTx/>
              <a:uFillTx/>
              <a:latin typeface="Arial"/>
              <a:cs typeface="Arial"/>
              <a:sym typeface="Arial"/>
            </a:endParaRPr>
          </a:p>
        </p:txBody>
      </p:sp>
      <p:sp>
        <p:nvSpPr>
          <p:cNvPr id="51" name="Shape 51"/>
          <p:cNvSpPr/>
          <p:nvPr/>
        </p:nvSpPr>
        <p:spPr>
          <a:xfrm>
            <a:off x="2925504" y="1505194"/>
            <a:ext cx="2013995" cy="2306263"/>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Shape 52"/>
          <p:cNvSpPr txBox="1"/>
          <p:nvPr/>
        </p:nvSpPr>
        <p:spPr>
          <a:xfrm>
            <a:off x="3175121" y="2400356"/>
            <a:ext cx="1235386" cy="415499"/>
          </a:xfrm>
          <a:prstGeom prst="rect">
            <a:avLst/>
          </a:prstGeom>
          <a:noFill/>
          <a:ln>
            <a:noFill/>
          </a:ln>
        </p:spPr>
        <p:txBody>
          <a:bodyPr spcFirstLastPara="1" wrap="square" lIns="68565" tIns="34274" rIns="68565" bIns="34274"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0" i="0" u="none" strike="noStrike" kern="0" cap="none" spc="0" normalizeH="0" baseline="0" noProof="0" dirty="0">
                <a:ln>
                  <a:noFill/>
                </a:ln>
                <a:solidFill>
                  <a:srgbClr val="008774"/>
                </a:solidFill>
                <a:effectLst/>
                <a:uLnTx/>
                <a:uFillTx/>
                <a:latin typeface="Arial"/>
                <a:cs typeface="Arial"/>
                <a:sym typeface="Arial"/>
              </a:rPr>
              <a:t>BOSH</a:t>
            </a:r>
            <a:endParaRPr kumimoji="0" sz="2300" b="0" i="0" u="none" strike="noStrike" kern="0" cap="none" spc="0" normalizeH="0" baseline="0" noProof="0" dirty="0">
              <a:ln>
                <a:noFill/>
              </a:ln>
              <a:solidFill>
                <a:srgbClr val="008774"/>
              </a:solidFill>
              <a:effectLst/>
              <a:uLnTx/>
              <a:uFillTx/>
              <a:latin typeface="Arial"/>
              <a:cs typeface="Arial"/>
              <a:sym typeface="Arial"/>
            </a:endParaRPr>
          </a:p>
        </p:txBody>
      </p:sp>
      <p:sp>
        <p:nvSpPr>
          <p:cNvPr id="53" name="Shape 53"/>
          <p:cNvSpPr/>
          <p:nvPr/>
        </p:nvSpPr>
        <p:spPr>
          <a:xfrm>
            <a:off x="5949760" y="2306131"/>
            <a:ext cx="2013995" cy="674054"/>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Shape 54"/>
          <p:cNvSpPr txBox="1"/>
          <p:nvPr/>
        </p:nvSpPr>
        <p:spPr>
          <a:xfrm>
            <a:off x="6146568" y="2435409"/>
            <a:ext cx="1351321" cy="415499"/>
          </a:xfrm>
          <a:prstGeom prst="rect">
            <a:avLst/>
          </a:prstGeom>
          <a:noFill/>
          <a:ln>
            <a:noFill/>
          </a:ln>
        </p:spPr>
        <p:txBody>
          <a:bodyPr spcFirstLastPara="1" wrap="square" lIns="68565" tIns="34274" rIns="68565" bIns="34274"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300" b="0" i="0" u="none" strike="noStrike" kern="0" cap="none" spc="0" normalizeH="0" baseline="0" noProof="0" dirty="0" err="1">
                <a:ln>
                  <a:noFill/>
                </a:ln>
                <a:solidFill>
                  <a:srgbClr val="008774"/>
                </a:solidFill>
                <a:effectLst/>
                <a:uLnTx/>
                <a:uFillTx/>
                <a:latin typeface="Arial"/>
                <a:cs typeface="Arial"/>
                <a:sym typeface="Arial"/>
              </a:rPr>
              <a:t>Ansible</a:t>
            </a:r>
            <a:endParaRPr kumimoji="0" sz="2300" b="0" i="0" u="none" strike="noStrike" kern="0" cap="none" spc="0" normalizeH="0" baseline="0" noProof="0" dirty="0">
              <a:ln>
                <a:noFill/>
              </a:ln>
              <a:solidFill>
                <a:srgbClr val="008774"/>
              </a:solidFill>
              <a:effectLst/>
              <a:uLnTx/>
              <a:uFillTx/>
              <a:latin typeface="Arial"/>
              <a:cs typeface="Arial"/>
              <a:sym typeface="Arial"/>
            </a:endParaRPr>
          </a:p>
        </p:txBody>
      </p:sp>
      <p:sp>
        <p:nvSpPr>
          <p:cNvPr id="55" name="Shape 55"/>
          <p:cNvSpPr/>
          <p:nvPr/>
        </p:nvSpPr>
        <p:spPr>
          <a:xfrm>
            <a:off x="5949760" y="3137401"/>
            <a:ext cx="2013995" cy="674054"/>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Shape 56"/>
          <p:cNvSpPr/>
          <p:nvPr/>
        </p:nvSpPr>
        <p:spPr>
          <a:xfrm>
            <a:off x="5941431" y="1498348"/>
            <a:ext cx="2013995" cy="674054"/>
          </a:xfrm>
          <a:prstGeom prst="rect">
            <a:avLst/>
          </a:prstGeom>
          <a:solidFill>
            <a:schemeClr val="lt1"/>
          </a:solidFill>
          <a:ln w="25400" cap="flat" cmpd="sng">
            <a:solidFill>
              <a:schemeClr val="accent1"/>
            </a:solidFill>
            <a:prstDash val="solid"/>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Shape 57"/>
          <p:cNvSpPr txBox="1"/>
          <p:nvPr/>
        </p:nvSpPr>
        <p:spPr>
          <a:xfrm>
            <a:off x="6415621" y="1708563"/>
            <a:ext cx="995706" cy="242374"/>
          </a:xfrm>
          <a:prstGeom prst="rect">
            <a:avLst/>
          </a:prstGeom>
          <a:noFill/>
          <a:ln>
            <a:noFill/>
          </a:ln>
        </p:spPr>
        <p:txBody>
          <a:bodyPr spcFirstLastPara="1" wrap="square" lIns="68565" tIns="34274" rIns="68565" bIns="34274"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8774"/>
                </a:solidFill>
                <a:effectLst/>
                <a:uLnTx/>
                <a:uFillTx/>
                <a:latin typeface="Arial"/>
                <a:cs typeface="Arial"/>
                <a:sym typeface="Arial"/>
              </a:rPr>
              <a:t>Other system</a:t>
            </a:r>
            <a:endParaRPr kumimoji="0" sz="1100" b="0" i="0" u="none" strike="noStrike" kern="0" cap="none" spc="0" normalizeH="0" baseline="0" noProof="0">
              <a:ln>
                <a:noFill/>
              </a:ln>
              <a:solidFill>
                <a:srgbClr val="008774"/>
              </a:solidFill>
              <a:effectLst/>
              <a:uLnTx/>
              <a:uFillTx/>
              <a:latin typeface="Arial"/>
              <a:cs typeface="Arial"/>
              <a:sym typeface="Arial"/>
            </a:endParaRPr>
          </a:p>
        </p:txBody>
      </p:sp>
      <p:sp>
        <p:nvSpPr>
          <p:cNvPr id="58" name="Shape 58"/>
          <p:cNvSpPr txBox="1"/>
          <p:nvPr/>
        </p:nvSpPr>
        <p:spPr>
          <a:xfrm>
            <a:off x="6606780" y="3364035"/>
            <a:ext cx="613390" cy="242374"/>
          </a:xfrm>
          <a:prstGeom prst="rect">
            <a:avLst/>
          </a:prstGeom>
          <a:noFill/>
          <a:ln>
            <a:noFill/>
          </a:ln>
        </p:spPr>
        <p:txBody>
          <a:bodyPr spcFirstLastPara="1" wrap="square" lIns="68565" tIns="34274" rIns="68565" bIns="34274"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8774"/>
                </a:solidFill>
                <a:effectLst/>
                <a:uLnTx/>
                <a:uFillTx/>
                <a:latin typeface="Arial"/>
                <a:cs typeface="Arial"/>
                <a:sym typeface="Arial"/>
              </a:rPr>
              <a:t>Manual</a:t>
            </a:r>
            <a:endParaRPr kumimoji="0" sz="1100" b="0" i="0" u="none" strike="noStrike" kern="0" cap="none" spc="0" normalizeH="0" baseline="0" noProof="0">
              <a:ln>
                <a:noFill/>
              </a:ln>
              <a:solidFill>
                <a:srgbClr val="008774"/>
              </a:solidFill>
              <a:effectLst/>
              <a:uLnTx/>
              <a:uFillTx/>
              <a:latin typeface="Arial"/>
              <a:cs typeface="Arial"/>
              <a:sym typeface="Arial"/>
            </a:endParaRPr>
          </a:p>
        </p:txBody>
      </p:sp>
      <p:pic>
        <p:nvPicPr>
          <p:cNvPr id="59" name="Shape 59"/>
          <p:cNvPicPr preferRelativeResize="0"/>
          <p:nvPr/>
        </p:nvPicPr>
        <p:blipFill rotWithShape="1">
          <a:blip r:embed="rId3">
            <a:alphaModFix/>
          </a:blip>
          <a:srcRect/>
          <a:stretch/>
        </p:blipFill>
        <p:spPr>
          <a:xfrm>
            <a:off x="4633566" y="4194313"/>
            <a:ext cx="621743" cy="242558"/>
          </a:xfrm>
          <a:prstGeom prst="rect">
            <a:avLst/>
          </a:prstGeom>
          <a:noFill/>
          <a:ln>
            <a:noFill/>
          </a:ln>
        </p:spPr>
      </p:pic>
      <p:pic>
        <p:nvPicPr>
          <p:cNvPr id="60" name="Shape 60"/>
          <p:cNvPicPr preferRelativeResize="0"/>
          <p:nvPr/>
        </p:nvPicPr>
        <p:blipFill rotWithShape="1">
          <a:blip r:embed="rId4">
            <a:alphaModFix/>
          </a:blip>
          <a:srcRect/>
          <a:stretch/>
        </p:blipFill>
        <p:spPr>
          <a:xfrm>
            <a:off x="5912140" y="4187002"/>
            <a:ext cx="234428" cy="257180"/>
          </a:xfrm>
          <a:prstGeom prst="rect">
            <a:avLst/>
          </a:prstGeom>
          <a:noFill/>
          <a:ln>
            <a:noFill/>
          </a:ln>
        </p:spPr>
      </p:pic>
      <p:pic>
        <p:nvPicPr>
          <p:cNvPr id="61" name="Shape 61"/>
          <p:cNvPicPr preferRelativeResize="0"/>
          <p:nvPr/>
        </p:nvPicPr>
        <p:blipFill rotWithShape="1">
          <a:blip r:embed="rId5">
            <a:alphaModFix/>
          </a:blip>
          <a:srcRect/>
          <a:stretch/>
        </p:blipFill>
        <p:spPr>
          <a:xfrm>
            <a:off x="6803400" y="4231013"/>
            <a:ext cx="1271689" cy="169158"/>
          </a:xfrm>
          <a:prstGeom prst="rect">
            <a:avLst/>
          </a:prstGeom>
          <a:noFill/>
          <a:ln>
            <a:noFill/>
          </a:ln>
        </p:spPr>
      </p:pic>
      <p:grpSp>
        <p:nvGrpSpPr>
          <p:cNvPr id="62" name="Shape 62"/>
          <p:cNvGrpSpPr/>
          <p:nvPr/>
        </p:nvGrpSpPr>
        <p:grpSpPr>
          <a:xfrm>
            <a:off x="3454476" y="4173436"/>
            <a:ext cx="522259" cy="284317"/>
            <a:chOff x="4605965" y="5564577"/>
            <a:chExt cx="696345" cy="379089"/>
          </a:xfrm>
        </p:grpSpPr>
        <p:pic>
          <p:nvPicPr>
            <p:cNvPr id="63" name="Shape 63"/>
            <p:cNvPicPr preferRelativeResize="0"/>
            <p:nvPr/>
          </p:nvPicPr>
          <p:blipFill rotWithShape="1">
            <a:blip r:embed="rId6">
              <a:alphaModFix/>
            </a:blip>
            <a:srcRect/>
            <a:stretch/>
          </p:blipFill>
          <p:spPr>
            <a:xfrm>
              <a:off x="4605965" y="5564577"/>
              <a:ext cx="696345" cy="190347"/>
            </a:xfrm>
            <a:prstGeom prst="rect">
              <a:avLst/>
            </a:prstGeom>
            <a:noFill/>
            <a:ln>
              <a:noFill/>
            </a:ln>
          </p:spPr>
        </p:pic>
        <p:pic>
          <p:nvPicPr>
            <p:cNvPr id="64" name="Shape 64"/>
            <p:cNvPicPr preferRelativeResize="0"/>
            <p:nvPr/>
          </p:nvPicPr>
          <p:blipFill rotWithShape="1">
            <a:blip r:embed="rId7">
              <a:alphaModFix/>
            </a:blip>
            <a:srcRect t="-1" r="75311" b="-7104"/>
            <a:stretch/>
          </p:blipFill>
          <p:spPr>
            <a:xfrm>
              <a:off x="5036507" y="5755597"/>
              <a:ext cx="177355" cy="188069"/>
            </a:xfrm>
            <a:prstGeom prst="rect">
              <a:avLst/>
            </a:prstGeom>
            <a:noFill/>
            <a:ln>
              <a:noFill/>
            </a:ln>
          </p:spPr>
        </p:pic>
        <p:pic>
          <p:nvPicPr>
            <p:cNvPr id="65" name="Shape 65"/>
            <p:cNvPicPr preferRelativeResize="0"/>
            <p:nvPr/>
          </p:nvPicPr>
          <p:blipFill rotWithShape="1">
            <a:blip r:embed="rId8">
              <a:alphaModFix/>
            </a:blip>
            <a:srcRect/>
            <a:stretch/>
          </p:blipFill>
          <p:spPr>
            <a:xfrm>
              <a:off x="4735910" y="5754123"/>
              <a:ext cx="174517" cy="188263"/>
            </a:xfrm>
            <a:prstGeom prst="rect">
              <a:avLst/>
            </a:prstGeom>
            <a:noFill/>
            <a:ln>
              <a:noFill/>
            </a:ln>
          </p:spPr>
        </p:pic>
      </p:grpSp>
      <p:pic>
        <p:nvPicPr>
          <p:cNvPr id="67" name="Shape 67"/>
          <p:cNvPicPr preferRelativeResize="0"/>
          <p:nvPr/>
        </p:nvPicPr>
        <p:blipFill rotWithShape="1">
          <a:blip r:embed="rId9">
            <a:alphaModFix/>
          </a:blip>
          <a:srcRect/>
          <a:stretch/>
        </p:blipFill>
        <p:spPr>
          <a:xfrm>
            <a:off x="3627804" y="964814"/>
            <a:ext cx="632581" cy="421819"/>
          </a:xfrm>
          <a:prstGeom prst="rect">
            <a:avLst/>
          </a:prstGeom>
          <a:noFill/>
          <a:ln>
            <a:noFill/>
          </a:ln>
        </p:spPr>
      </p:pic>
    </p:spTree>
    <p:extLst>
      <p:ext uri="{BB962C8B-B14F-4D97-AF65-F5344CB8AC3E}">
        <p14:creationId xmlns:p14="http://schemas.microsoft.com/office/powerpoint/2010/main" val="2273491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108373" y="169550"/>
            <a:ext cx="9035699" cy="542100"/>
          </a:xfrm>
          <a:prstGeom prst="rect">
            <a:avLst/>
          </a:prstGeom>
          <a:noFill/>
          <a:ln>
            <a:noFill/>
          </a:ln>
        </p:spPr>
        <p:txBody>
          <a:bodyPr spcFirstLastPara="1" wrap="square" lIns="68565" tIns="68565" rIns="68565" bIns="68565" anchor="ctr" anchorCtr="0">
            <a:noAutofit/>
          </a:bodyPr>
          <a:lstStyle/>
          <a:p>
            <a:r>
              <a:rPr lang="en-US"/>
              <a:t>Install</a:t>
            </a:r>
            <a:endParaRPr/>
          </a:p>
        </p:txBody>
      </p:sp>
      <p:sp>
        <p:nvSpPr>
          <p:cNvPr id="103" name="Shape 103"/>
          <p:cNvSpPr txBox="1">
            <a:spLocks noGrp="1"/>
          </p:cNvSpPr>
          <p:nvPr>
            <p:ph type="body" idx="1"/>
          </p:nvPr>
        </p:nvSpPr>
        <p:spPr>
          <a:xfrm>
            <a:off x="550983" y="1542245"/>
            <a:ext cx="3503050" cy="3510805"/>
          </a:xfrm>
          <a:prstGeom prst="rect">
            <a:avLst/>
          </a:prstGeom>
          <a:noFill/>
          <a:ln>
            <a:noFill/>
          </a:ln>
        </p:spPr>
        <p:txBody>
          <a:bodyPr spcFirstLastPara="1" wrap="square" lIns="68565" tIns="68565" rIns="68565" bIns="68565" anchor="t" anchorCtr="0">
            <a:noAutofit/>
          </a:bodyPr>
          <a:lstStyle/>
          <a:p>
            <a:pPr marL="0" indent="95246">
              <a:buSzPts val="1800"/>
            </a:pPr>
            <a:r>
              <a:rPr lang="en-US" sz="1400"/>
              <a:t>IaaS의 설정(Tenant, NW 등)</a:t>
            </a:r>
            <a:endParaRPr sz="1400"/>
          </a:p>
          <a:p>
            <a:pPr marL="0" indent="95246">
              <a:spcBef>
                <a:spcPts val="1350"/>
              </a:spcBef>
              <a:buSzPts val="1800"/>
            </a:pPr>
            <a:r>
              <a:rPr lang="en-US" sz="1400"/>
              <a:t>OpsManager 설치</a:t>
            </a:r>
            <a:endParaRPr sz="1400"/>
          </a:p>
          <a:p>
            <a:pPr marL="0" indent="95246">
              <a:spcBef>
                <a:spcPts val="1350"/>
              </a:spcBef>
              <a:buSzPts val="1800"/>
            </a:pPr>
            <a:r>
              <a:rPr lang="en-US" sz="1400"/>
              <a:t>Elastic Runtime 설정</a:t>
            </a:r>
            <a:endParaRPr sz="1400"/>
          </a:p>
          <a:p>
            <a:pPr marL="0" indent="95246">
              <a:spcBef>
                <a:spcPts val="1350"/>
              </a:spcBef>
              <a:buSzPts val="1800"/>
            </a:pPr>
            <a:r>
              <a:rPr lang="en-US" sz="1400"/>
              <a:t>Elastic Runtime 설치</a:t>
            </a:r>
            <a:endParaRPr sz="1400"/>
          </a:p>
        </p:txBody>
      </p:sp>
      <p:pic>
        <p:nvPicPr>
          <p:cNvPr id="105" name="Shape 105"/>
          <p:cNvPicPr preferRelativeResize="0"/>
          <p:nvPr/>
        </p:nvPicPr>
        <p:blipFill rotWithShape="1">
          <a:blip r:embed="rId3">
            <a:alphaModFix/>
          </a:blip>
          <a:srcRect/>
          <a:stretch/>
        </p:blipFill>
        <p:spPr>
          <a:xfrm>
            <a:off x="1704788" y="989126"/>
            <a:ext cx="632581" cy="421819"/>
          </a:xfrm>
          <a:prstGeom prst="rect">
            <a:avLst/>
          </a:prstGeom>
          <a:noFill/>
          <a:ln>
            <a:noFill/>
          </a:ln>
        </p:spPr>
      </p:pic>
      <p:sp>
        <p:nvSpPr>
          <p:cNvPr id="106" name="Shape 106"/>
          <p:cNvSpPr txBox="1"/>
          <p:nvPr/>
        </p:nvSpPr>
        <p:spPr>
          <a:xfrm>
            <a:off x="5161948" y="1542244"/>
            <a:ext cx="3770814" cy="3510805"/>
          </a:xfrm>
          <a:prstGeom prst="rect">
            <a:avLst/>
          </a:prstGeom>
          <a:noFill/>
          <a:ln>
            <a:noFill/>
          </a:ln>
        </p:spPr>
        <p:txBody>
          <a:bodyPr spcFirstLastPara="1" wrap="square" lIns="68565" tIns="68565" rIns="68565" bIns="68565" anchor="t" anchorCtr="0">
            <a:noAutofit/>
          </a:bodyPr>
          <a:lstStyle/>
          <a:p>
            <a:pPr marL="0" marR="0" lvl="0" indent="95246" algn="l" defTabSz="914400" rtl="0" eaLnBrk="1" fontAlgn="auto" latinLnBrk="0" hangingPunct="1">
              <a:lnSpc>
                <a:spcPct val="100000"/>
              </a:lnSpc>
              <a:spcBef>
                <a:spcPts val="0"/>
              </a:spcBef>
              <a:spcAft>
                <a:spcPts val="0"/>
              </a:spcAft>
              <a:buClr>
                <a:srgbClr val="474747"/>
              </a:buClr>
              <a:buSzPts val="1800"/>
              <a:buFont typeface="Arial"/>
              <a:buChar char="●"/>
              <a:tabLst/>
              <a:defRPr/>
            </a:pPr>
            <a:r>
              <a:rPr kumimoji="0" lang="en-US" sz="1400" b="0" i="0" u="none" strike="noStrike" kern="0" cap="none" spc="0" normalizeH="0" baseline="0" noProof="0">
                <a:ln>
                  <a:noFill/>
                </a:ln>
                <a:solidFill>
                  <a:srgbClr val="474747"/>
                </a:solidFill>
                <a:effectLst/>
                <a:uLnTx/>
                <a:uFillTx/>
                <a:latin typeface="Arial"/>
                <a:cs typeface="Arial"/>
                <a:sym typeface="Arial"/>
              </a:rPr>
              <a:t>IaaS의 설정(Tenant, NW 등)</a:t>
            </a:r>
            <a:endParaRPr kumimoji="0" sz="1100" b="0" i="0" u="none" strike="noStrike" kern="0" cap="none" spc="0" normalizeH="0" baseline="0" noProof="0">
              <a:ln>
                <a:noFill/>
              </a:ln>
              <a:solidFill>
                <a:srgbClr val="000000"/>
              </a:solidFill>
              <a:effectLst/>
              <a:uLnTx/>
              <a:uFillTx/>
              <a:latin typeface="Arial"/>
              <a:cs typeface="Arial"/>
              <a:sym typeface="Arial"/>
            </a:endParaRPr>
          </a:p>
          <a:p>
            <a:pPr marL="0" marR="0" lvl="0" indent="95246" algn="l" defTabSz="914400" rtl="0" eaLnBrk="1" fontAlgn="auto" latinLnBrk="0" hangingPunct="1">
              <a:lnSpc>
                <a:spcPct val="100000"/>
              </a:lnSpc>
              <a:spcBef>
                <a:spcPts val="1350"/>
              </a:spcBef>
              <a:spcAft>
                <a:spcPts val="0"/>
              </a:spcAft>
              <a:buClr>
                <a:srgbClr val="474747"/>
              </a:buClr>
              <a:buSzPts val="1800"/>
              <a:buFont typeface="Arial"/>
              <a:buChar char="●"/>
              <a:tabLst/>
              <a:defRPr/>
            </a:pPr>
            <a:r>
              <a:rPr kumimoji="0" lang="en-US" sz="1400" b="0" i="0" u="none" strike="noStrike" kern="0" cap="none" spc="0" normalizeH="0" baseline="0" noProof="0">
                <a:ln>
                  <a:noFill/>
                </a:ln>
                <a:solidFill>
                  <a:srgbClr val="474747"/>
                </a:solidFill>
                <a:effectLst/>
                <a:uLnTx/>
                <a:uFillTx/>
                <a:latin typeface="Arial"/>
                <a:cs typeface="Arial"/>
                <a:sym typeface="Arial"/>
              </a:rPr>
              <a:t>VM 생성</a:t>
            </a:r>
            <a:endParaRPr kumimoji="0" sz="1400" b="0" i="0" u="none" strike="noStrike" kern="0" cap="none" spc="0" normalizeH="0" baseline="0" noProof="0">
              <a:ln>
                <a:noFill/>
              </a:ln>
              <a:solidFill>
                <a:srgbClr val="474747"/>
              </a:solidFill>
              <a:effectLst/>
              <a:uLnTx/>
              <a:uFillTx/>
              <a:latin typeface="Arial"/>
              <a:cs typeface="Arial"/>
              <a:sym typeface="Arial"/>
            </a:endParaRPr>
          </a:p>
          <a:p>
            <a:pPr marL="0" marR="0" lvl="0" indent="95246" algn="l" defTabSz="914400" rtl="0" eaLnBrk="1" fontAlgn="auto" latinLnBrk="0" hangingPunct="1">
              <a:lnSpc>
                <a:spcPct val="100000"/>
              </a:lnSpc>
              <a:spcBef>
                <a:spcPts val="1350"/>
              </a:spcBef>
              <a:spcAft>
                <a:spcPts val="0"/>
              </a:spcAft>
              <a:buClr>
                <a:srgbClr val="474747"/>
              </a:buClr>
              <a:buSzPts val="1800"/>
              <a:buFont typeface="Arial"/>
              <a:buChar char="●"/>
              <a:tabLst/>
              <a:defRPr/>
            </a:pPr>
            <a:r>
              <a:rPr kumimoji="0" lang="en-US" sz="1400" b="0" i="0" u="none" strike="noStrike" kern="0" cap="none" spc="0" normalizeH="0" baseline="0" noProof="0">
                <a:ln>
                  <a:noFill/>
                </a:ln>
                <a:solidFill>
                  <a:srgbClr val="474747"/>
                </a:solidFill>
                <a:effectLst/>
                <a:uLnTx/>
                <a:uFillTx/>
                <a:latin typeface="Arial"/>
                <a:cs typeface="Arial"/>
                <a:sym typeface="Arial"/>
              </a:rPr>
              <a:t>(호스트별) 공개 키의 작성 및 배포</a:t>
            </a:r>
            <a:endParaRPr kumimoji="0" sz="1400" b="0" i="0" u="none" strike="noStrike" kern="0" cap="none" spc="0" normalizeH="0" baseline="0" noProof="0">
              <a:ln>
                <a:noFill/>
              </a:ln>
              <a:solidFill>
                <a:srgbClr val="474747"/>
              </a:solidFill>
              <a:effectLst/>
              <a:uLnTx/>
              <a:uFillTx/>
              <a:latin typeface="Arial"/>
              <a:cs typeface="Arial"/>
              <a:sym typeface="Arial"/>
            </a:endParaRPr>
          </a:p>
          <a:p>
            <a:pPr marL="0" marR="0" lvl="0" indent="95246" algn="l" defTabSz="914400" rtl="0" eaLnBrk="1" fontAlgn="auto" latinLnBrk="0" hangingPunct="1">
              <a:lnSpc>
                <a:spcPct val="100000"/>
              </a:lnSpc>
              <a:spcBef>
                <a:spcPts val="1350"/>
              </a:spcBef>
              <a:spcAft>
                <a:spcPts val="0"/>
              </a:spcAft>
              <a:buClr>
                <a:srgbClr val="474747"/>
              </a:buClr>
              <a:buSzPts val="1800"/>
              <a:buFont typeface="Arial"/>
              <a:buChar char="●"/>
              <a:tabLst/>
              <a:defRPr/>
            </a:pPr>
            <a:r>
              <a:rPr kumimoji="0" lang="en-US" sz="1400" b="0" i="0" u="none" strike="noStrike" kern="0" cap="none" spc="0" normalizeH="0" baseline="0" noProof="0">
                <a:ln>
                  <a:noFill/>
                </a:ln>
                <a:solidFill>
                  <a:srgbClr val="474747"/>
                </a:solidFill>
                <a:effectLst/>
                <a:uLnTx/>
                <a:uFillTx/>
                <a:latin typeface="Arial"/>
                <a:cs typeface="Arial"/>
                <a:sym typeface="Arial"/>
              </a:rPr>
              <a:t>(호스트별) Subscription 활성화</a:t>
            </a:r>
            <a:endParaRPr kumimoji="0" sz="1400" b="0" i="0" u="none" strike="noStrike" kern="0" cap="none" spc="0" normalizeH="0" baseline="0" noProof="0">
              <a:ln>
                <a:noFill/>
              </a:ln>
              <a:solidFill>
                <a:srgbClr val="474747"/>
              </a:solidFill>
              <a:effectLst/>
              <a:uLnTx/>
              <a:uFillTx/>
              <a:latin typeface="Arial"/>
              <a:cs typeface="Arial"/>
              <a:sym typeface="Arial"/>
            </a:endParaRPr>
          </a:p>
          <a:p>
            <a:pPr marL="0" marR="0" lvl="0" indent="95246" algn="l" defTabSz="914400" rtl="0" eaLnBrk="1" fontAlgn="auto" latinLnBrk="0" hangingPunct="1">
              <a:lnSpc>
                <a:spcPct val="100000"/>
              </a:lnSpc>
              <a:spcBef>
                <a:spcPts val="1350"/>
              </a:spcBef>
              <a:spcAft>
                <a:spcPts val="0"/>
              </a:spcAft>
              <a:buClr>
                <a:srgbClr val="474747"/>
              </a:buClr>
              <a:buSzPts val="1800"/>
              <a:buFont typeface="Arial"/>
              <a:buChar char="●"/>
              <a:tabLst/>
              <a:defRPr/>
            </a:pPr>
            <a:r>
              <a:rPr kumimoji="0" lang="en-US" sz="1400" b="0" i="0" u="none" strike="noStrike" kern="0" cap="none" spc="0" normalizeH="0" baseline="0" noProof="0">
                <a:ln>
                  <a:noFill/>
                </a:ln>
                <a:solidFill>
                  <a:srgbClr val="474747"/>
                </a:solidFill>
                <a:effectLst/>
                <a:uLnTx/>
                <a:uFillTx/>
                <a:latin typeface="Arial"/>
                <a:cs typeface="Arial"/>
                <a:sym typeface="Arial"/>
              </a:rPr>
              <a:t>(호스트별) 패키지 설치</a:t>
            </a:r>
            <a:endParaRPr kumimoji="0" sz="1400" b="0" i="0" u="none" strike="noStrike" kern="0" cap="none" spc="0" normalizeH="0" baseline="0" noProof="0">
              <a:ln>
                <a:noFill/>
              </a:ln>
              <a:solidFill>
                <a:srgbClr val="474747"/>
              </a:solidFill>
              <a:effectLst/>
              <a:uLnTx/>
              <a:uFillTx/>
              <a:latin typeface="Arial"/>
              <a:cs typeface="Arial"/>
              <a:sym typeface="Arial"/>
            </a:endParaRPr>
          </a:p>
          <a:p>
            <a:pPr marL="0" marR="0" lvl="0" indent="95246" algn="l" defTabSz="914400" rtl="0" eaLnBrk="1" fontAlgn="auto" latinLnBrk="0" hangingPunct="1">
              <a:lnSpc>
                <a:spcPct val="100000"/>
              </a:lnSpc>
              <a:spcBef>
                <a:spcPts val="1350"/>
              </a:spcBef>
              <a:spcAft>
                <a:spcPts val="0"/>
              </a:spcAft>
              <a:buClr>
                <a:srgbClr val="474747"/>
              </a:buClr>
              <a:buSzPts val="1800"/>
              <a:buFont typeface="Arial"/>
              <a:buChar char="●"/>
              <a:tabLst/>
              <a:defRPr/>
            </a:pPr>
            <a:r>
              <a:rPr kumimoji="0" lang="en-US" sz="1400" b="0" i="0" u="none" strike="noStrike" kern="0" cap="none" spc="0" normalizeH="0" baseline="0" noProof="0">
                <a:ln>
                  <a:noFill/>
                </a:ln>
                <a:solidFill>
                  <a:srgbClr val="474747"/>
                </a:solidFill>
                <a:effectLst/>
                <a:uLnTx/>
                <a:uFillTx/>
                <a:latin typeface="Arial"/>
                <a:cs typeface="Arial"/>
                <a:sym typeface="Arial"/>
              </a:rPr>
              <a:t> OpenShift 설치 설정 파일 생성</a:t>
            </a:r>
            <a:endParaRPr kumimoji="0" sz="1400" b="0" i="0" u="none" strike="noStrike" kern="0" cap="none" spc="0" normalizeH="0" baseline="0" noProof="0">
              <a:ln>
                <a:noFill/>
              </a:ln>
              <a:solidFill>
                <a:srgbClr val="474747"/>
              </a:solidFill>
              <a:effectLst/>
              <a:uLnTx/>
              <a:uFillTx/>
              <a:latin typeface="Arial"/>
              <a:cs typeface="Arial"/>
              <a:sym typeface="Arial"/>
            </a:endParaRPr>
          </a:p>
          <a:p>
            <a:pPr marL="0" marR="0" lvl="0" indent="95246" algn="l" defTabSz="914400" rtl="0" eaLnBrk="1" fontAlgn="auto" latinLnBrk="0" hangingPunct="1">
              <a:lnSpc>
                <a:spcPct val="100000"/>
              </a:lnSpc>
              <a:spcBef>
                <a:spcPts val="1350"/>
              </a:spcBef>
              <a:spcAft>
                <a:spcPts val="0"/>
              </a:spcAft>
              <a:buClr>
                <a:srgbClr val="474747"/>
              </a:buClr>
              <a:buSzPts val="1800"/>
              <a:buFont typeface="Arial"/>
              <a:buChar char="●"/>
              <a:tabLst/>
              <a:defRPr/>
            </a:pPr>
            <a:r>
              <a:rPr kumimoji="0" lang="en-US" sz="1400" b="0" i="0" u="none" strike="noStrike" kern="0" cap="none" spc="0" normalizeH="0" baseline="0" noProof="0">
                <a:ln>
                  <a:noFill/>
                </a:ln>
                <a:solidFill>
                  <a:srgbClr val="474747"/>
                </a:solidFill>
                <a:effectLst/>
                <a:uLnTx/>
                <a:uFillTx/>
                <a:latin typeface="Arial"/>
                <a:cs typeface="Arial"/>
                <a:sym typeface="Arial"/>
              </a:rPr>
              <a:t> OpenShift 설치</a:t>
            </a:r>
            <a:endParaRPr kumimoji="0" sz="1400" b="0" i="0" u="none" strike="noStrike" kern="0" cap="none" spc="0" normalizeH="0" baseline="0" noProof="0">
              <a:ln>
                <a:noFill/>
              </a:ln>
              <a:solidFill>
                <a:srgbClr val="474747"/>
              </a:solidFill>
              <a:effectLst/>
              <a:uLnTx/>
              <a:uFillTx/>
              <a:latin typeface="Arial"/>
              <a:cs typeface="Arial"/>
              <a:sym typeface="Arial"/>
            </a:endParaRPr>
          </a:p>
        </p:txBody>
      </p:sp>
      <p:sp>
        <p:nvSpPr>
          <p:cNvPr id="107" name="Shape 107"/>
          <p:cNvSpPr/>
          <p:nvPr/>
        </p:nvSpPr>
        <p:spPr>
          <a:xfrm>
            <a:off x="5020115" y="2013997"/>
            <a:ext cx="185239" cy="1302152"/>
          </a:xfrm>
          <a:prstGeom prst="leftBrace">
            <a:avLst>
              <a:gd name="adj1" fmla="val 8333"/>
              <a:gd name="adj2" fmla="val 50000"/>
            </a:avLst>
          </a:prstGeom>
          <a:noFill/>
          <a:ln w="9525" cap="flat" cmpd="sng">
            <a:solidFill>
              <a:srgbClr val="008673"/>
            </a:solidFill>
            <a:prstDash val="solid"/>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8" name="Shape 108"/>
          <p:cNvSpPr/>
          <p:nvPr/>
        </p:nvSpPr>
        <p:spPr>
          <a:xfrm>
            <a:off x="3377616" y="2526572"/>
            <a:ext cx="1571584" cy="276999"/>
          </a:xfrm>
          <a:prstGeom prst="rect">
            <a:avLst/>
          </a:prstGeom>
          <a:noFill/>
          <a:ln>
            <a:noFill/>
          </a:ln>
        </p:spPr>
        <p:txBody>
          <a:bodyPr spcFirstLastPara="1" wrap="square" lIns="68565" tIns="34274" rIns="68565" bIns="34274"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8774"/>
                </a:solidFill>
                <a:effectLst/>
                <a:uLnTx/>
                <a:uFillTx/>
                <a:latin typeface="Arial"/>
                <a:cs typeface="Arial"/>
                <a:sym typeface="Arial"/>
              </a:rPr>
              <a:t>Infra Orchestration</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109" name="Shape 109"/>
          <p:cNvSpPr/>
          <p:nvPr/>
        </p:nvSpPr>
        <p:spPr>
          <a:xfrm>
            <a:off x="3142529" y="1944547"/>
            <a:ext cx="104173" cy="251750"/>
          </a:xfrm>
          <a:prstGeom prst="rightBrace">
            <a:avLst>
              <a:gd name="adj1" fmla="val 8333"/>
              <a:gd name="adj2" fmla="val 50000"/>
            </a:avLst>
          </a:prstGeom>
          <a:noFill/>
          <a:ln w="9525" cap="flat" cmpd="sng">
            <a:solidFill>
              <a:srgbClr val="008673"/>
            </a:solidFill>
            <a:prstDash val="solid"/>
            <a:round/>
            <a:headEnd type="none" w="sm" len="sm"/>
            <a:tailEnd type="none" w="sm" len="sm"/>
          </a:ln>
        </p:spPr>
        <p:txBody>
          <a:bodyPr spcFirstLastPara="1" wrap="square" lIns="68565" tIns="34274" rIns="68565" bIns="34274"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0" name="Shape 110"/>
          <p:cNvSpPr txBox="1"/>
          <p:nvPr/>
        </p:nvSpPr>
        <p:spPr>
          <a:xfrm>
            <a:off x="485333" y="4457467"/>
            <a:ext cx="8281773" cy="500090"/>
          </a:xfrm>
          <a:prstGeom prst="rect">
            <a:avLst/>
          </a:prstGeom>
          <a:noFill/>
          <a:ln>
            <a:noFill/>
          </a:ln>
        </p:spPr>
        <p:txBody>
          <a:bodyPr spcFirstLastPara="1" wrap="square" lIns="68565" tIns="68565" rIns="68565" bIns="68565" anchor="ctr" anchorCtr="0">
            <a:noAutofit/>
          </a:bodyPr>
          <a:lstStyle/>
          <a:p>
            <a:pPr marL="0" marR="0" lvl="0" indent="0" algn="ctr" defTabSz="914400" rtl="0" eaLnBrk="1" fontAlgn="auto" latinLnBrk="0" hangingPunct="1">
              <a:lnSpc>
                <a:spcPct val="100000"/>
              </a:lnSpc>
              <a:spcBef>
                <a:spcPts val="0"/>
              </a:spcBef>
              <a:spcAft>
                <a:spcPts val="0"/>
              </a:spcAft>
              <a:buClr>
                <a:srgbClr val="008774"/>
              </a:buClr>
              <a:buSzTx/>
              <a:buFont typeface="Arial"/>
              <a:buNone/>
              <a:tabLst/>
              <a:defRPr/>
            </a:pPr>
            <a:r>
              <a:rPr kumimoji="0" lang="en-US" sz="1800" b="1" i="0" u="none" strike="noStrike" kern="0" cap="none" spc="0" normalizeH="0" baseline="0" noProof="0" dirty="0" err="1">
                <a:ln>
                  <a:noFill/>
                </a:ln>
                <a:solidFill>
                  <a:srgbClr val="008774"/>
                </a:solidFill>
                <a:effectLst/>
                <a:uLnTx/>
                <a:uFillTx/>
                <a:latin typeface="Arial"/>
                <a:cs typeface="Arial"/>
                <a:sym typeface="Arial"/>
              </a:rPr>
              <a:t>PCF는</a:t>
            </a:r>
            <a:r>
              <a:rPr kumimoji="0" lang="en-US" sz="1800" b="1" i="0" u="none" strike="noStrike" kern="0" cap="none" spc="0" normalizeH="0" baseline="0" noProof="0" dirty="0">
                <a:ln>
                  <a:noFill/>
                </a:ln>
                <a:solidFill>
                  <a:srgbClr val="008774"/>
                </a:solidFill>
                <a:effectLst/>
                <a:uLnTx/>
                <a:uFillTx/>
                <a:latin typeface="Arial"/>
                <a:cs typeface="Arial"/>
                <a:sym typeface="Arial"/>
              </a:rPr>
              <a:t> </a:t>
            </a:r>
            <a:r>
              <a:rPr kumimoji="0" lang="en-US" sz="1800" b="1" i="0" u="none" strike="noStrike" kern="0" cap="none" spc="0" normalizeH="0" baseline="0" noProof="0" dirty="0" err="1">
                <a:ln>
                  <a:noFill/>
                </a:ln>
                <a:solidFill>
                  <a:srgbClr val="008774"/>
                </a:solidFill>
                <a:effectLst/>
                <a:uLnTx/>
                <a:uFillTx/>
                <a:latin typeface="Arial"/>
                <a:cs typeface="Arial"/>
                <a:sym typeface="Arial"/>
              </a:rPr>
              <a:t>규모에</a:t>
            </a:r>
            <a:r>
              <a:rPr kumimoji="0" lang="en-US" sz="1800" b="1" i="0" u="none" strike="noStrike" kern="0" cap="none" spc="0" normalizeH="0" baseline="0" noProof="0" dirty="0">
                <a:ln>
                  <a:noFill/>
                </a:ln>
                <a:solidFill>
                  <a:srgbClr val="008774"/>
                </a:solidFill>
                <a:effectLst/>
                <a:uLnTx/>
                <a:uFillTx/>
                <a:latin typeface="Arial"/>
                <a:cs typeface="Arial"/>
                <a:sym typeface="Arial"/>
              </a:rPr>
              <a:t> </a:t>
            </a:r>
            <a:r>
              <a:rPr kumimoji="0" lang="en-US" sz="1800" b="1" i="0" u="none" strike="noStrike" kern="0" cap="none" spc="0" normalizeH="0" baseline="0" noProof="0" dirty="0" err="1">
                <a:ln>
                  <a:noFill/>
                </a:ln>
                <a:solidFill>
                  <a:srgbClr val="008774"/>
                </a:solidFill>
                <a:effectLst/>
                <a:uLnTx/>
                <a:uFillTx/>
                <a:latin typeface="Arial"/>
                <a:cs typeface="Arial"/>
                <a:sym typeface="Arial"/>
              </a:rPr>
              <a:t>관계없이</a:t>
            </a:r>
            <a:r>
              <a:rPr kumimoji="0" lang="en-US" sz="1800" b="1" i="0" u="none" strike="noStrike" kern="0" cap="none" spc="0" normalizeH="0" baseline="0" noProof="0" dirty="0">
                <a:ln>
                  <a:noFill/>
                </a:ln>
                <a:solidFill>
                  <a:srgbClr val="008774"/>
                </a:solidFill>
                <a:effectLst/>
                <a:uLnTx/>
                <a:uFillTx/>
                <a:latin typeface="Arial"/>
                <a:cs typeface="Arial"/>
                <a:sym typeface="Arial"/>
              </a:rPr>
              <a:t> </a:t>
            </a:r>
            <a:r>
              <a:rPr kumimoji="0" lang="ko-KR" altLang="en-US" sz="1800" b="1" i="0" u="none" strike="noStrike" kern="0" cap="none" spc="0" normalizeH="0" baseline="0" noProof="0" dirty="0">
                <a:ln>
                  <a:noFill/>
                </a:ln>
                <a:solidFill>
                  <a:srgbClr val="008774"/>
                </a:solidFill>
                <a:effectLst/>
                <a:uLnTx/>
                <a:uFillTx/>
                <a:latin typeface="Arial"/>
                <a:cs typeface="Arial"/>
                <a:sym typeface="Arial"/>
              </a:rPr>
              <a:t>작업 공수가 </a:t>
            </a:r>
            <a:r>
              <a:rPr kumimoji="0" lang="en-US" sz="1800" b="1" i="0" u="none" strike="noStrike" kern="0" cap="none" spc="0" normalizeH="0" baseline="0" noProof="0" dirty="0" err="1">
                <a:ln>
                  <a:noFill/>
                </a:ln>
                <a:solidFill>
                  <a:srgbClr val="008774"/>
                </a:solidFill>
                <a:effectLst/>
                <a:uLnTx/>
                <a:uFillTx/>
                <a:latin typeface="Arial"/>
                <a:cs typeface="Arial"/>
                <a:sym typeface="Arial"/>
              </a:rPr>
              <a:t>일정</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3233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Plan</a:t>
            </a:r>
            <a:endParaRPr/>
          </a:p>
        </p:txBody>
      </p:sp>
      <p:sp>
        <p:nvSpPr>
          <p:cNvPr id="185" name="Shape 185"/>
          <p:cNvSpPr txBox="1">
            <a:spLocks noGrp="1"/>
          </p:cNvSpPr>
          <p:nvPr>
            <p:ph type="body" idx="1"/>
          </p:nvPr>
        </p:nvSpPr>
        <p:spPr>
          <a:xfrm>
            <a:off x="192475" y="900400"/>
            <a:ext cx="4254600" cy="3769500"/>
          </a:xfrm>
          <a:prstGeom prst="rect">
            <a:avLst/>
          </a:prstGeom>
        </p:spPr>
        <p:txBody>
          <a:bodyPr spcFirstLastPara="1" wrap="square" lIns="91425" tIns="91425" rIns="91425" bIns="91425" anchor="t" anchorCtr="0">
            <a:noAutofit/>
          </a:bodyPr>
          <a:lstStyle/>
          <a:p>
            <a:pPr marL="457200" lvl="0" indent="-330200" rtl="0">
              <a:lnSpc>
                <a:spcPct val="100000"/>
              </a:lnSpc>
              <a:spcBef>
                <a:spcPts val="0"/>
              </a:spcBef>
              <a:spcAft>
                <a:spcPts val="0"/>
              </a:spcAft>
              <a:buClr>
                <a:schemeClr val="lt2"/>
              </a:buClr>
              <a:buSzPts val="1600"/>
              <a:buChar char="■"/>
            </a:pPr>
            <a:r>
              <a:rPr lang="en" dirty="0"/>
              <a:t>Learn BOSH</a:t>
            </a:r>
            <a:r>
              <a:rPr lang="en" sz="1600" dirty="0"/>
              <a:t> </a:t>
            </a:r>
            <a:endParaRPr dirty="0">
              <a:solidFill>
                <a:schemeClr val="folHlink"/>
              </a:solidFill>
              <a:latin typeface="Arial"/>
              <a:ea typeface="Arial"/>
              <a:cs typeface="Arial"/>
              <a:sym typeface="Arial"/>
            </a:endParaRPr>
          </a:p>
          <a:p>
            <a:pPr marL="457200" lvl="0" indent="-330200" rtl="0">
              <a:lnSpc>
                <a:spcPct val="100000"/>
              </a:lnSpc>
              <a:spcBef>
                <a:spcPts val="2000"/>
              </a:spcBef>
              <a:spcAft>
                <a:spcPts val="0"/>
              </a:spcAft>
              <a:buClr>
                <a:schemeClr val="lt2"/>
              </a:buClr>
              <a:buSzPts val="1600"/>
              <a:buChar char="■"/>
            </a:pPr>
            <a:r>
              <a:rPr lang="en" dirty="0"/>
              <a:t>Do Lots of Hands On Labs with BOSH</a:t>
            </a:r>
            <a:endParaRPr dirty="0">
              <a:solidFill>
                <a:schemeClr val="folHlink"/>
              </a:solidFill>
              <a:latin typeface="Arial"/>
              <a:ea typeface="Arial"/>
              <a:cs typeface="Arial"/>
              <a:sym typeface="Arial"/>
            </a:endParaRPr>
          </a:p>
          <a:p>
            <a:pPr marL="457200" lvl="0" indent="-330200" rtl="0">
              <a:lnSpc>
                <a:spcPct val="100000"/>
              </a:lnSpc>
              <a:spcBef>
                <a:spcPts val="2000"/>
              </a:spcBef>
              <a:spcAft>
                <a:spcPts val="0"/>
              </a:spcAft>
              <a:buClr>
                <a:schemeClr val="lt2"/>
              </a:buClr>
              <a:buSzPts val="1600"/>
              <a:buChar char="■"/>
            </a:pPr>
            <a:r>
              <a:rPr lang="en" sz="1600" dirty="0"/>
              <a:t>Q+A</a:t>
            </a:r>
            <a:endParaRPr sz="1600" dirty="0"/>
          </a:p>
        </p:txBody>
      </p:sp>
      <p:pic>
        <p:nvPicPr>
          <p:cNvPr id="186" name="Shape 186"/>
          <p:cNvPicPr preferRelativeResize="0"/>
          <p:nvPr/>
        </p:nvPicPr>
        <p:blipFill rotWithShape="1">
          <a:blip r:embed="rId3">
            <a:alphaModFix/>
          </a:blip>
          <a:srcRect l="26708" r="14032"/>
          <a:stretch/>
        </p:blipFill>
        <p:spPr>
          <a:xfrm>
            <a:off x="4571999" y="0"/>
            <a:ext cx="4572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08371" y="169550"/>
            <a:ext cx="9035699" cy="542100"/>
          </a:xfrm>
          <a:prstGeom prst="rect">
            <a:avLst/>
          </a:prstGeom>
          <a:noFill/>
          <a:ln>
            <a:noFill/>
          </a:ln>
        </p:spPr>
        <p:txBody>
          <a:bodyPr spcFirstLastPara="1" wrap="square" lIns="68569" tIns="68569" rIns="68569" bIns="68569" anchor="ctr" anchorCtr="0">
            <a:noAutofit/>
          </a:bodyPr>
          <a:lstStyle/>
          <a:p>
            <a:r>
              <a:rPr lang="en-US"/>
              <a:t>PCF의 운영 비용이 낮은 이유</a:t>
            </a:r>
            <a:endParaRPr/>
          </a:p>
        </p:txBody>
      </p:sp>
      <p:sp>
        <p:nvSpPr>
          <p:cNvPr id="201" name="Shape 201"/>
          <p:cNvSpPr/>
          <p:nvPr/>
        </p:nvSpPr>
        <p:spPr>
          <a:xfrm>
            <a:off x="295155" y="2196298"/>
            <a:ext cx="1510496" cy="347240"/>
          </a:xfrm>
          <a:prstGeom prst="rect">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Ｓtemcell</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02" name="Shape 202"/>
          <p:cNvSpPr/>
          <p:nvPr/>
        </p:nvSpPr>
        <p:spPr>
          <a:xfrm>
            <a:off x="295154" y="1694245"/>
            <a:ext cx="1510496" cy="347240"/>
          </a:xfrm>
          <a:prstGeom prst="rect">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Release</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03" name="Shape 203"/>
          <p:cNvSpPr/>
          <p:nvPr/>
        </p:nvSpPr>
        <p:spPr>
          <a:xfrm>
            <a:off x="295153" y="1192193"/>
            <a:ext cx="1510496" cy="347240"/>
          </a:xfrm>
          <a:prstGeom prst="rect">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Deployment</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04" name="Shape 204"/>
          <p:cNvSpPr/>
          <p:nvPr/>
        </p:nvSpPr>
        <p:spPr>
          <a:xfrm>
            <a:off x="531244" y="3977095"/>
            <a:ext cx="8132407" cy="665630"/>
          </a:xfrm>
          <a:prstGeom prst="roundRect">
            <a:avLst>
              <a:gd name="adj" fmla="val 16667"/>
            </a:avLst>
          </a:prstGeom>
          <a:solidFill>
            <a:schemeClr val="lt1"/>
          </a:solidFill>
          <a:ln w="25400" cap="flat" cmpd="sng">
            <a:solidFill>
              <a:schemeClr val="accent1"/>
            </a:solidFill>
            <a:prstDash val="dot"/>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Shape 205"/>
          <p:cNvSpPr txBox="1"/>
          <p:nvPr/>
        </p:nvSpPr>
        <p:spPr>
          <a:xfrm>
            <a:off x="585827" y="4176248"/>
            <a:ext cx="1158009" cy="276999"/>
          </a:xfrm>
          <a:prstGeom prst="rect">
            <a:avLst/>
          </a:prstGeom>
          <a:noFill/>
          <a:ln>
            <a:noFill/>
          </a:ln>
        </p:spPr>
        <p:txBody>
          <a:bodyPr spcFirstLastPara="1" wrap="square" lIns="68569" tIns="34275" rIns="68569"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8774"/>
                </a:solidFill>
                <a:effectLst/>
                <a:uLnTx/>
                <a:uFillTx/>
                <a:latin typeface="Arial"/>
                <a:cs typeface="Arial"/>
                <a:sym typeface="Arial"/>
              </a:rPr>
              <a:t>Infrastructure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206" name="Shape 206"/>
          <p:cNvPicPr preferRelativeResize="0"/>
          <p:nvPr/>
        </p:nvPicPr>
        <p:blipFill rotWithShape="1">
          <a:blip r:embed="rId3">
            <a:alphaModFix/>
          </a:blip>
          <a:srcRect/>
          <a:stretch/>
        </p:blipFill>
        <p:spPr>
          <a:xfrm>
            <a:off x="4633564" y="4194313"/>
            <a:ext cx="621743" cy="242558"/>
          </a:xfrm>
          <a:prstGeom prst="rect">
            <a:avLst/>
          </a:prstGeom>
          <a:noFill/>
          <a:ln>
            <a:noFill/>
          </a:ln>
        </p:spPr>
      </p:pic>
      <p:pic>
        <p:nvPicPr>
          <p:cNvPr id="207" name="Shape 207"/>
          <p:cNvPicPr preferRelativeResize="0"/>
          <p:nvPr/>
        </p:nvPicPr>
        <p:blipFill rotWithShape="1">
          <a:blip r:embed="rId4">
            <a:alphaModFix/>
          </a:blip>
          <a:srcRect/>
          <a:stretch/>
        </p:blipFill>
        <p:spPr>
          <a:xfrm>
            <a:off x="5912139" y="4187002"/>
            <a:ext cx="234428" cy="257180"/>
          </a:xfrm>
          <a:prstGeom prst="rect">
            <a:avLst/>
          </a:prstGeom>
          <a:noFill/>
          <a:ln>
            <a:noFill/>
          </a:ln>
        </p:spPr>
      </p:pic>
      <p:pic>
        <p:nvPicPr>
          <p:cNvPr id="208" name="Shape 208"/>
          <p:cNvPicPr preferRelativeResize="0"/>
          <p:nvPr/>
        </p:nvPicPr>
        <p:blipFill rotWithShape="1">
          <a:blip r:embed="rId5">
            <a:alphaModFix/>
          </a:blip>
          <a:srcRect/>
          <a:stretch/>
        </p:blipFill>
        <p:spPr>
          <a:xfrm>
            <a:off x="6803398" y="4231013"/>
            <a:ext cx="1271689" cy="169158"/>
          </a:xfrm>
          <a:prstGeom prst="rect">
            <a:avLst/>
          </a:prstGeom>
          <a:noFill/>
          <a:ln>
            <a:noFill/>
          </a:ln>
        </p:spPr>
      </p:pic>
      <p:grpSp>
        <p:nvGrpSpPr>
          <p:cNvPr id="209" name="Shape 209"/>
          <p:cNvGrpSpPr/>
          <p:nvPr/>
        </p:nvGrpSpPr>
        <p:grpSpPr>
          <a:xfrm>
            <a:off x="3454474" y="4173434"/>
            <a:ext cx="522259" cy="284317"/>
            <a:chOff x="4605965" y="5564577"/>
            <a:chExt cx="696345" cy="379089"/>
          </a:xfrm>
        </p:grpSpPr>
        <p:pic>
          <p:nvPicPr>
            <p:cNvPr id="210" name="Shape 210"/>
            <p:cNvPicPr preferRelativeResize="0"/>
            <p:nvPr/>
          </p:nvPicPr>
          <p:blipFill rotWithShape="1">
            <a:blip r:embed="rId6">
              <a:alphaModFix/>
            </a:blip>
            <a:srcRect/>
            <a:stretch/>
          </p:blipFill>
          <p:spPr>
            <a:xfrm>
              <a:off x="4605965" y="5564577"/>
              <a:ext cx="696345" cy="190347"/>
            </a:xfrm>
            <a:prstGeom prst="rect">
              <a:avLst/>
            </a:prstGeom>
            <a:noFill/>
            <a:ln>
              <a:noFill/>
            </a:ln>
          </p:spPr>
        </p:pic>
        <p:pic>
          <p:nvPicPr>
            <p:cNvPr id="211" name="Shape 211"/>
            <p:cNvPicPr preferRelativeResize="0"/>
            <p:nvPr/>
          </p:nvPicPr>
          <p:blipFill rotWithShape="1">
            <a:blip r:embed="rId7">
              <a:alphaModFix/>
            </a:blip>
            <a:srcRect t="-1" r="75311" b="-7104"/>
            <a:stretch/>
          </p:blipFill>
          <p:spPr>
            <a:xfrm>
              <a:off x="5036507" y="5755597"/>
              <a:ext cx="177355" cy="188069"/>
            </a:xfrm>
            <a:prstGeom prst="rect">
              <a:avLst/>
            </a:prstGeom>
            <a:noFill/>
            <a:ln>
              <a:noFill/>
            </a:ln>
          </p:spPr>
        </p:pic>
        <p:pic>
          <p:nvPicPr>
            <p:cNvPr id="212" name="Shape 212"/>
            <p:cNvPicPr preferRelativeResize="0"/>
            <p:nvPr/>
          </p:nvPicPr>
          <p:blipFill rotWithShape="1">
            <a:blip r:embed="rId8">
              <a:alphaModFix/>
            </a:blip>
            <a:srcRect/>
            <a:stretch/>
          </p:blipFill>
          <p:spPr>
            <a:xfrm>
              <a:off x="4735910" y="5754123"/>
              <a:ext cx="174517" cy="188263"/>
            </a:xfrm>
            <a:prstGeom prst="rect">
              <a:avLst/>
            </a:prstGeom>
            <a:noFill/>
            <a:ln>
              <a:noFill/>
            </a:ln>
          </p:spPr>
        </p:pic>
      </p:grpSp>
      <p:sp>
        <p:nvSpPr>
          <p:cNvPr id="213" name="Shape 213"/>
          <p:cNvSpPr/>
          <p:nvPr/>
        </p:nvSpPr>
        <p:spPr>
          <a:xfrm>
            <a:off x="3365627" y="1192193"/>
            <a:ext cx="2187615" cy="1351345"/>
          </a:xfrm>
          <a:prstGeom prst="roundRect">
            <a:avLst>
              <a:gd name="adj" fmla="val 16667"/>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OpsManager</a:t>
            </a:r>
            <a:endParaRPr kumimoji="0" sz="1400" b="0" i="0" u="none" strike="noStrike" kern="0" cap="none" spc="0" normalizeH="0" baseline="0" noProof="0">
              <a:ln>
                <a:noFill/>
              </a:ln>
              <a:solidFill>
                <a:srgbClr val="FFFFFF"/>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(BOSH)</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cxnSp>
        <p:nvCxnSpPr>
          <p:cNvPr id="214" name="Shape 214"/>
          <p:cNvCxnSpPr/>
          <p:nvPr/>
        </p:nvCxnSpPr>
        <p:spPr>
          <a:xfrm>
            <a:off x="2057400" y="1365812"/>
            <a:ext cx="1093808" cy="0"/>
          </a:xfrm>
          <a:prstGeom prst="straightConnector1">
            <a:avLst/>
          </a:prstGeom>
          <a:noFill/>
          <a:ln w="44450" cap="flat" cmpd="sng">
            <a:solidFill>
              <a:srgbClr val="008673"/>
            </a:solidFill>
            <a:prstDash val="solid"/>
            <a:round/>
            <a:headEnd type="none" w="sm" len="sm"/>
            <a:tailEnd type="triangle" w="med" len="med"/>
          </a:ln>
        </p:spPr>
      </p:cxnSp>
      <p:sp>
        <p:nvSpPr>
          <p:cNvPr id="215" name="Shape 215"/>
          <p:cNvSpPr txBox="1"/>
          <p:nvPr/>
        </p:nvSpPr>
        <p:spPr>
          <a:xfrm>
            <a:off x="1817704" y="1459584"/>
            <a:ext cx="2092693" cy="1211870"/>
          </a:xfrm>
          <a:prstGeom prst="rect">
            <a:avLst/>
          </a:prstGeom>
          <a:noFill/>
          <a:ln>
            <a:noFill/>
          </a:ln>
        </p:spPr>
        <p:txBody>
          <a:bodyPr spcFirstLastPara="1" wrap="square" lIns="68569" tIns="34275" rIns="68569" bIns="34275" anchor="t" anchorCtr="0">
            <a:noAutofit/>
          </a:bodyPr>
          <a:lstStyle/>
          <a:p>
            <a:pPr marL="214313" marR="0" lvl="0" indent="-80963" algn="l" defTabSz="914400" rtl="0" eaLnBrk="1" fontAlgn="auto" latinLnBrk="0" hangingPunct="1">
              <a:lnSpc>
                <a:spcPct val="100000"/>
              </a:lnSpc>
              <a:spcBef>
                <a:spcPts val="0"/>
              </a:spcBef>
              <a:spcAft>
                <a:spcPts val="0"/>
              </a:spcAft>
              <a:buClr>
                <a:srgbClr val="008774"/>
              </a:buClr>
              <a:buSzPts val="900"/>
              <a:buFont typeface="Arial"/>
              <a:buChar char="-"/>
              <a:tabLst/>
              <a:defRPr/>
            </a:pPr>
            <a:r>
              <a:rPr kumimoji="0" lang="en-US" sz="700" b="0" i="0" u="none" strike="noStrike" kern="0" cap="none" spc="0" normalizeH="0" baseline="0" noProof="0">
                <a:ln>
                  <a:noFill/>
                </a:ln>
                <a:solidFill>
                  <a:srgbClr val="008774"/>
                </a:solidFill>
                <a:effectLst/>
                <a:uLnTx/>
                <a:uFillTx/>
                <a:latin typeface="Arial"/>
                <a:cs typeface="Arial"/>
                <a:sym typeface="Arial"/>
              </a:rPr>
              <a:t>Release: 1.10.1</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14313" marR="0" lvl="0" indent="-80963" algn="l" defTabSz="914400" rtl="0" eaLnBrk="1" fontAlgn="auto" latinLnBrk="0" hangingPunct="1">
              <a:lnSpc>
                <a:spcPct val="100000"/>
              </a:lnSpc>
              <a:spcBef>
                <a:spcPts val="0"/>
              </a:spcBef>
              <a:spcAft>
                <a:spcPts val="0"/>
              </a:spcAft>
              <a:buClr>
                <a:srgbClr val="008774"/>
              </a:buClr>
              <a:buSzPts val="900"/>
              <a:buFont typeface="Arial"/>
              <a:buChar char="-"/>
              <a:tabLst/>
              <a:defRPr/>
            </a:pPr>
            <a:r>
              <a:rPr kumimoji="0" lang="en-US" sz="700" b="0" i="0" u="none" strike="noStrike" kern="0" cap="none" spc="0" normalizeH="0" baseline="0" noProof="0">
                <a:ln>
                  <a:noFill/>
                </a:ln>
                <a:solidFill>
                  <a:srgbClr val="008774"/>
                </a:solidFill>
                <a:effectLst/>
                <a:uLnTx/>
                <a:uFillTx/>
                <a:latin typeface="Arial"/>
                <a:cs typeface="Arial"/>
                <a:sym typeface="Arial"/>
              </a:rPr>
              <a:t>Stemcell: 20170501.xxxx</a:t>
            </a:r>
            <a:endParaRPr kumimoji="0" sz="700" b="0" i="0" u="none" strike="noStrike" kern="0" cap="none" spc="0" normalizeH="0" baseline="0" noProof="0">
              <a:ln>
                <a:noFill/>
              </a:ln>
              <a:solidFill>
                <a:srgbClr val="008774"/>
              </a:solidFill>
              <a:effectLst/>
              <a:uLnTx/>
              <a:uFillTx/>
              <a:latin typeface="Arial"/>
              <a:cs typeface="Arial"/>
              <a:sym typeface="Arial"/>
            </a:endParaRPr>
          </a:p>
          <a:p>
            <a:pPr marL="214313" marR="0" lvl="0" indent="-80963" algn="l" defTabSz="914400" rtl="0" eaLnBrk="1" fontAlgn="auto" latinLnBrk="0" hangingPunct="1">
              <a:lnSpc>
                <a:spcPct val="100000"/>
              </a:lnSpc>
              <a:spcBef>
                <a:spcPts val="0"/>
              </a:spcBef>
              <a:spcAft>
                <a:spcPts val="0"/>
              </a:spcAft>
              <a:buClr>
                <a:srgbClr val="008774"/>
              </a:buClr>
              <a:buSzPts val="900"/>
              <a:buFont typeface="Arial"/>
              <a:buChar char="-"/>
              <a:tabLst/>
              <a:defRPr/>
            </a:pPr>
            <a:r>
              <a:rPr kumimoji="0" lang="en-US" sz="700" b="0" i="0" u="none" strike="noStrike" kern="0" cap="none" spc="0" normalizeH="0" baseline="0" noProof="0">
                <a:ln>
                  <a:noFill/>
                </a:ln>
                <a:solidFill>
                  <a:srgbClr val="008774"/>
                </a:solidFill>
                <a:effectLst/>
                <a:uLnTx/>
                <a:uFillTx/>
                <a:latin typeface="Arial"/>
                <a:cs typeface="Arial"/>
                <a:sym typeface="Arial"/>
              </a:rPr>
              <a:t>Controller x2</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557213" marR="0" lvl="1" indent="-80963" algn="l" defTabSz="914400" rtl="0" eaLnBrk="1" fontAlgn="auto" latinLnBrk="0" hangingPunct="1">
              <a:lnSpc>
                <a:spcPct val="100000"/>
              </a:lnSpc>
              <a:spcBef>
                <a:spcPts val="0"/>
              </a:spcBef>
              <a:spcAft>
                <a:spcPts val="0"/>
              </a:spcAft>
              <a:buClr>
                <a:srgbClr val="008774"/>
              </a:buClr>
              <a:buSzPts val="900"/>
              <a:buFont typeface="Arial"/>
              <a:buChar char="-"/>
              <a:tabLst/>
              <a:defRPr/>
            </a:pPr>
            <a:r>
              <a:rPr kumimoji="0" lang="en-US" sz="700" b="0" i="0" u="none" strike="noStrike" kern="0" cap="none" spc="0" normalizeH="0" baseline="0" noProof="0">
                <a:ln>
                  <a:noFill/>
                </a:ln>
                <a:solidFill>
                  <a:srgbClr val="008774"/>
                </a:solidFill>
                <a:effectLst/>
                <a:uLnTx/>
                <a:uFillTx/>
                <a:latin typeface="Arial"/>
                <a:cs typeface="Arial"/>
                <a:sym typeface="Arial"/>
              </a:rPr>
              <a:t>m1.medium</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557213" marR="0" lvl="1" indent="-80963" algn="l" defTabSz="914400" rtl="0" eaLnBrk="1" fontAlgn="auto" latinLnBrk="0" hangingPunct="1">
              <a:lnSpc>
                <a:spcPct val="100000"/>
              </a:lnSpc>
              <a:spcBef>
                <a:spcPts val="0"/>
              </a:spcBef>
              <a:spcAft>
                <a:spcPts val="0"/>
              </a:spcAft>
              <a:buClr>
                <a:srgbClr val="008774"/>
              </a:buClr>
              <a:buSzPts val="900"/>
              <a:buFont typeface="Arial"/>
              <a:buChar char="-"/>
              <a:tabLst/>
              <a:defRPr/>
            </a:pPr>
            <a:r>
              <a:rPr kumimoji="0" lang="en-US" sz="700" b="0" i="0" u="none" strike="noStrike" kern="0" cap="none" spc="0" normalizeH="0" baseline="0" noProof="0">
                <a:ln>
                  <a:noFill/>
                </a:ln>
                <a:solidFill>
                  <a:srgbClr val="008774"/>
                </a:solidFill>
                <a:effectLst/>
                <a:uLnTx/>
                <a:uFillTx/>
                <a:latin typeface="Arial"/>
                <a:cs typeface="Arial"/>
                <a:sym typeface="Arial"/>
              </a:rPr>
              <a:t>50GB Storage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14313" marR="0" lvl="0" indent="-80963" algn="l" defTabSz="914400" rtl="0" eaLnBrk="1" fontAlgn="auto" latinLnBrk="0" hangingPunct="1">
              <a:lnSpc>
                <a:spcPct val="100000"/>
              </a:lnSpc>
              <a:spcBef>
                <a:spcPts val="0"/>
              </a:spcBef>
              <a:spcAft>
                <a:spcPts val="0"/>
              </a:spcAft>
              <a:buClr>
                <a:srgbClr val="008774"/>
              </a:buClr>
              <a:buSzPts val="900"/>
              <a:buFont typeface="Arial"/>
              <a:buChar char="-"/>
              <a:tabLst/>
              <a:defRPr/>
            </a:pPr>
            <a:r>
              <a:rPr kumimoji="0" lang="en-US" sz="700" b="0" i="0" u="none" strike="noStrike" kern="0" cap="none" spc="0" normalizeH="0" baseline="0" noProof="0">
                <a:ln>
                  <a:noFill/>
                </a:ln>
                <a:solidFill>
                  <a:srgbClr val="008774"/>
                </a:solidFill>
                <a:effectLst/>
                <a:uLnTx/>
                <a:uFillTx/>
                <a:latin typeface="Arial"/>
                <a:cs typeface="Arial"/>
                <a:sym typeface="Arial"/>
              </a:rPr>
              <a:t>DB x1</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557213" marR="0" lvl="1" indent="-80963" algn="l" defTabSz="914400" rtl="0" eaLnBrk="1" fontAlgn="auto" latinLnBrk="0" hangingPunct="1">
              <a:lnSpc>
                <a:spcPct val="100000"/>
              </a:lnSpc>
              <a:spcBef>
                <a:spcPts val="0"/>
              </a:spcBef>
              <a:spcAft>
                <a:spcPts val="0"/>
              </a:spcAft>
              <a:buClr>
                <a:srgbClr val="008774"/>
              </a:buClr>
              <a:buSzPts val="900"/>
              <a:buFont typeface="Arial"/>
              <a:buChar char="-"/>
              <a:tabLst/>
              <a:defRPr/>
            </a:pPr>
            <a:r>
              <a:rPr kumimoji="0" lang="en-US" sz="700" b="0" i="0" u="none" strike="noStrike" kern="0" cap="none" spc="0" normalizeH="0" baseline="0" noProof="0">
                <a:ln>
                  <a:noFill/>
                </a:ln>
                <a:solidFill>
                  <a:srgbClr val="008774"/>
                </a:solidFill>
                <a:effectLst/>
                <a:uLnTx/>
                <a:uFillTx/>
                <a:latin typeface="Arial"/>
                <a:cs typeface="Arial"/>
                <a:sym typeface="Arial"/>
              </a:rPr>
              <a:t>StaticIP: xxx.xxx.xxx.xxx</a:t>
            </a:r>
            <a:endParaRPr kumimoji="0" sz="700" b="0" i="0" u="none" strike="noStrike" kern="0" cap="none" spc="0" normalizeH="0" baseline="0" noProof="0">
              <a:ln>
                <a:noFill/>
              </a:ln>
              <a:solidFill>
                <a:srgbClr val="008774"/>
              </a:solidFill>
              <a:effectLst/>
              <a:uLnTx/>
              <a:uFillTx/>
              <a:latin typeface="Arial"/>
              <a:cs typeface="Arial"/>
              <a:sym typeface="Arial"/>
            </a:endParaRPr>
          </a:p>
          <a:p>
            <a:pPr marL="214313" marR="0" lvl="0" indent="-80963" algn="l" defTabSz="914400" rtl="0" eaLnBrk="1" fontAlgn="auto" latinLnBrk="0" hangingPunct="1">
              <a:lnSpc>
                <a:spcPct val="100000"/>
              </a:lnSpc>
              <a:spcBef>
                <a:spcPts val="0"/>
              </a:spcBef>
              <a:spcAft>
                <a:spcPts val="0"/>
              </a:spcAft>
              <a:buClr>
                <a:srgbClr val="008774"/>
              </a:buClr>
              <a:buSzPts val="900"/>
              <a:buFont typeface="Arial"/>
              <a:buChar char="-"/>
              <a:tabLst/>
              <a:defRPr/>
            </a:pPr>
            <a:r>
              <a:rPr kumimoji="0" lang="en-US" sz="700" b="0" i="0" u="none" strike="noStrike" kern="0" cap="none" spc="0" normalizeH="0" baseline="0" noProof="0">
                <a:ln>
                  <a:noFill/>
                </a:ln>
                <a:solidFill>
                  <a:srgbClr val="008774"/>
                </a:solidFill>
                <a:effectLst/>
                <a:uLnTx/>
                <a:uFillTx/>
                <a:latin typeface="Arial"/>
                <a:cs typeface="Arial"/>
                <a:sym typeface="Arial"/>
              </a:rPr>
              <a:t>Diego x3</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557213" marR="0" lvl="1" indent="-80963" algn="l" defTabSz="914400" rtl="0" eaLnBrk="1" fontAlgn="auto" latinLnBrk="0" hangingPunct="1">
              <a:lnSpc>
                <a:spcPct val="100000"/>
              </a:lnSpc>
              <a:spcBef>
                <a:spcPts val="0"/>
              </a:spcBef>
              <a:spcAft>
                <a:spcPts val="0"/>
              </a:spcAft>
              <a:buClr>
                <a:srgbClr val="008774"/>
              </a:buClr>
              <a:buSzPts val="900"/>
              <a:buFont typeface="Arial"/>
              <a:buChar char="-"/>
              <a:tabLst/>
              <a:defRPr/>
            </a:pPr>
            <a:r>
              <a:rPr kumimoji="0" lang="en-US" sz="700" b="0" i="0" u="none" strike="noStrike" kern="0" cap="none" spc="0" normalizeH="0" baseline="0" noProof="0">
                <a:ln>
                  <a:noFill/>
                </a:ln>
                <a:solidFill>
                  <a:srgbClr val="008774"/>
                </a:solidFill>
                <a:effectLst/>
                <a:uLnTx/>
                <a:uFillTx/>
                <a:latin typeface="Arial"/>
                <a:cs typeface="Arial"/>
                <a:sym typeface="Arial"/>
              </a:rPr>
              <a:t>t2.xlarge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214313" marR="0" lvl="0" indent="-38100" algn="l"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700" b="0" i="0" u="none" strike="noStrike" kern="0" cap="none" spc="0" normalizeH="0" baseline="0" noProof="0">
              <a:ln>
                <a:noFill/>
              </a:ln>
              <a:solidFill>
                <a:srgbClr val="008774"/>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700" b="0" i="0" u="none" strike="noStrike" kern="0" cap="none" spc="0" normalizeH="0" baseline="0" noProof="0">
              <a:ln>
                <a:noFill/>
              </a:ln>
              <a:solidFill>
                <a:srgbClr val="008774"/>
              </a:solidFill>
              <a:effectLst/>
              <a:uLnTx/>
              <a:uFillTx/>
              <a:latin typeface="Arial"/>
              <a:cs typeface="Arial"/>
              <a:sym typeface="Arial"/>
            </a:endParaRPr>
          </a:p>
        </p:txBody>
      </p:sp>
      <p:sp>
        <p:nvSpPr>
          <p:cNvPr id="216" name="Shape 216"/>
          <p:cNvSpPr/>
          <p:nvPr/>
        </p:nvSpPr>
        <p:spPr>
          <a:xfrm>
            <a:off x="2035555" y="3428067"/>
            <a:ext cx="976756" cy="408008"/>
          </a:xfrm>
          <a:prstGeom prst="rect">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VM</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17" name="Shape 217"/>
          <p:cNvSpPr/>
          <p:nvPr/>
        </p:nvSpPr>
        <p:spPr>
          <a:xfrm>
            <a:off x="3150105" y="3419386"/>
            <a:ext cx="976756" cy="408008"/>
          </a:xfrm>
          <a:prstGeom prst="rect">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VM</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18" name="Shape 218"/>
          <p:cNvSpPr/>
          <p:nvPr/>
        </p:nvSpPr>
        <p:spPr>
          <a:xfrm>
            <a:off x="4264656" y="3412868"/>
            <a:ext cx="976756" cy="408008"/>
          </a:xfrm>
          <a:prstGeom prst="rect">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VM</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19" name="Shape 219"/>
          <p:cNvSpPr/>
          <p:nvPr/>
        </p:nvSpPr>
        <p:spPr>
          <a:xfrm>
            <a:off x="5379206" y="3405475"/>
            <a:ext cx="976756" cy="408008"/>
          </a:xfrm>
          <a:prstGeom prst="rect">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VM</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20" name="Shape 220"/>
          <p:cNvSpPr/>
          <p:nvPr/>
        </p:nvSpPr>
        <p:spPr>
          <a:xfrm>
            <a:off x="6493756" y="3394631"/>
            <a:ext cx="976756" cy="408008"/>
          </a:xfrm>
          <a:prstGeom prst="rect">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VM</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sp>
        <p:nvSpPr>
          <p:cNvPr id="221" name="Shape 221"/>
          <p:cNvSpPr/>
          <p:nvPr/>
        </p:nvSpPr>
        <p:spPr>
          <a:xfrm>
            <a:off x="7608306" y="3394631"/>
            <a:ext cx="976756" cy="408008"/>
          </a:xfrm>
          <a:prstGeom prst="rect">
            <a:avLst/>
          </a:prstGeom>
          <a:solidFill>
            <a:schemeClr val="accent1"/>
          </a:solidFill>
          <a:ln w="25400" cap="flat" cmpd="sng">
            <a:solidFill>
              <a:srgbClr val="006254"/>
            </a:solidFill>
            <a:prstDash val="solid"/>
            <a:round/>
            <a:headEnd type="none" w="sm" len="sm"/>
            <a:tailEnd type="none" w="sm" len="sm"/>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FFFFFF"/>
                </a:solidFill>
                <a:effectLst/>
                <a:uLnTx/>
                <a:uFillTx/>
                <a:latin typeface="Arial"/>
                <a:cs typeface="Arial"/>
                <a:sym typeface="Arial"/>
              </a:rPr>
              <a:t>VM</a:t>
            </a:r>
            <a:endParaRPr kumimoji="0" sz="1400" b="0" i="0" u="none" strike="noStrike" kern="0" cap="none" spc="0" normalizeH="0" baseline="0" noProof="0">
              <a:ln>
                <a:noFill/>
              </a:ln>
              <a:solidFill>
                <a:srgbClr val="FFFFFF"/>
              </a:solidFill>
              <a:effectLst/>
              <a:uLnTx/>
              <a:uFillTx/>
              <a:latin typeface="Arial"/>
              <a:cs typeface="Arial"/>
              <a:sym typeface="Arial"/>
            </a:endParaRPr>
          </a:p>
        </p:txBody>
      </p:sp>
      <p:cxnSp>
        <p:nvCxnSpPr>
          <p:cNvPr id="222" name="Shape 222"/>
          <p:cNvCxnSpPr>
            <a:endCxn id="216" idx="0"/>
          </p:cNvCxnSpPr>
          <p:nvPr/>
        </p:nvCxnSpPr>
        <p:spPr>
          <a:xfrm flipH="1">
            <a:off x="2523933" y="2561592"/>
            <a:ext cx="1935450" cy="866475"/>
          </a:xfrm>
          <a:prstGeom prst="straightConnector1">
            <a:avLst/>
          </a:prstGeom>
          <a:noFill/>
          <a:ln w="44450" cap="flat" cmpd="sng">
            <a:solidFill>
              <a:srgbClr val="008673"/>
            </a:solidFill>
            <a:prstDash val="dot"/>
            <a:round/>
            <a:headEnd type="none" w="sm" len="sm"/>
            <a:tailEnd type="triangle" w="med" len="med"/>
          </a:ln>
        </p:spPr>
      </p:cxnSp>
      <p:cxnSp>
        <p:nvCxnSpPr>
          <p:cNvPr id="223" name="Shape 223"/>
          <p:cNvCxnSpPr>
            <a:stCxn id="213" idx="2"/>
            <a:endCxn id="217" idx="0"/>
          </p:cNvCxnSpPr>
          <p:nvPr/>
        </p:nvCxnSpPr>
        <p:spPr>
          <a:xfrm flipH="1">
            <a:off x="3638409" y="2543537"/>
            <a:ext cx="821025" cy="875925"/>
          </a:xfrm>
          <a:prstGeom prst="straightConnector1">
            <a:avLst/>
          </a:prstGeom>
          <a:noFill/>
          <a:ln w="44450" cap="flat" cmpd="sng">
            <a:solidFill>
              <a:srgbClr val="008673"/>
            </a:solidFill>
            <a:prstDash val="dot"/>
            <a:round/>
            <a:headEnd type="none" w="sm" len="sm"/>
            <a:tailEnd type="triangle" w="med" len="med"/>
          </a:ln>
        </p:spPr>
      </p:cxnSp>
      <p:cxnSp>
        <p:nvCxnSpPr>
          <p:cNvPr id="224" name="Shape 224"/>
          <p:cNvCxnSpPr>
            <a:stCxn id="213" idx="2"/>
            <a:endCxn id="218" idx="0"/>
          </p:cNvCxnSpPr>
          <p:nvPr/>
        </p:nvCxnSpPr>
        <p:spPr>
          <a:xfrm>
            <a:off x="4459434" y="2543537"/>
            <a:ext cx="293625" cy="869400"/>
          </a:xfrm>
          <a:prstGeom prst="straightConnector1">
            <a:avLst/>
          </a:prstGeom>
          <a:noFill/>
          <a:ln w="44450" cap="flat" cmpd="sng">
            <a:solidFill>
              <a:srgbClr val="008673"/>
            </a:solidFill>
            <a:prstDash val="dot"/>
            <a:round/>
            <a:headEnd type="none" w="sm" len="sm"/>
            <a:tailEnd type="triangle" w="med" len="med"/>
          </a:ln>
        </p:spPr>
      </p:cxnSp>
      <p:cxnSp>
        <p:nvCxnSpPr>
          <p:cNvPr id="225" name="Shape 225"/>
          <p:cNvCxnSpPr>
            <a:stCxn id="213" idx="2"/>
            <a:endCxn id="219" idx="0"/>
          </p:cNvCxnSpPr>
          <p:nvPr/>
        </p:nvCxnSpPr>
        <p:spPr>
          <a:xfrm>
            <a:off x="4459434" y="2543537"/>
            <a:ext cx="1408050" cy="861975"/>
          </a:xfrm>
          <a:prstGeom prst="straightConnector1">
            <a:avLst/>
          </a:prstGeom>
          <a:noFill/>
          <a:ln w="44450" cap="flat" cmpd="sng">
            <a:solidFill>
              <a:srgbClr val="008673"/>
            </a:solidFill>
            <a:prstDash val="dot"/>
            <a:round/>
            <a:headEnd type="none" w="sm" len="sm"/>
            <a:tailEnd type="triangle" w="med" len="med"/>
          </a:ln>
        </p:spPr>
      </p:cxnSp>
      <p:cxnSp>
        <p:nvCxnSpPr>
          <p:cNvPr id="226" name="Shape 226"/>
          <p:cNvCxnSpPr>
            <a:stCxn id="213" idx="2"/>
            <a:endCxn id="220" idx="0"/>
          </p:cNvCxnSpPr>
          <p:nvPr/>
        </p:nvCxnSpPr>
        <p:spPr>
          <a:xfrm>
            <a:off x="4459434" y="2543537"/>
            <a:ext cx="2522700" cy="851175"/>
          </a:xfrm>
          <a:prstGeom prst="straightConnector1">
            <a:avLst/>
          </a:prstGeom>
          <a:noFill/>
          <a:ln w="44450" cap="flat" cmpd="sng">
            <a:solidFill>
              <a:srgbClr val="008673"/>
            </a:solidFill>
            <a:prstDash val="dot"/>
            <a:round/>
            <a:headEnd type="none" w="sm" len="sm"/>
            <a:tailEnd type="triangle" w="med" len="med"/>
          </a:ln>
        </p:spPr>
      </p:cxnSp>
      <p:cxnSp>
        <p:nvCxnSpPr>
          <p:cNvPr id="227" name="Shape 227"/>
          <p:cNvCxnSpPr>
            <a:stCxn id="213" idx="2"/>
            <a:endCxn id="221" idx="0"/>
          </p:cNvCxnSpPr>
          <p:nvPr/>
        </p:nvCxnSpPr>
        <p:spPr>
          <a:xfrm>
            <a:off x="4459434" y="2543537"/>
            <a:ext cx="3637350" cy="851175"/>
          </a:xfrm>
          <a:prstGeom prst="straightConnector1">
            <a:avLst/>
          </a:prstGeom>
          <a:noFill/>
          <a:ln w="44450" cap="flat" cmpd="sng">
            <a:solidFill>
              <a:srgbClr val="008673"/>
            </a:solidFill>
            <a:prstDash val="dot"/>
            <a:round/>
            <a:headEnd type="none" w="sm" len="sm"/>
            <a:tailEnd type="triangle" w="med" len="med"/>
          </a:ln>
        </p:spPr>
      </p:cxnSp>
      <p:sp>
        <p:nvSpPr>
          <p:cNvPr id="228" name="Shape 228"/>
          <p:cNvSpPr txBox="1"/>
          <p:nvPr/>
        </p:nvSpPr>
        <p:spPr>
          <a:xfrm>
            <a:off x="5720784" y="1160158"/>
            <a:ext cx="3264120" cy="934871"/>
          </a:xfrm>
          <a:prstGeom prst="rect">
            <a:avLst/>
          </a:prstGeom>
          <a:noFill/>
          <a:ln>
            <a:noFill/>
          </a:ln>
        </p:spPr>
        <p:txBody>
          <a:bodyPr spcFirstLastPara="1" wrap="square" lIns="68569" tIns="34275" rIns="68569"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8774"/>
                </a:solidFill>
                <a:effectLst/>
                <a:uLnTx/>
                <a:uFillTx/>
                <a:latin typeface="Arial"/>
                <a:cs typeface="Arial"/>
                <a:sym typeface="Arial"/>
              </a:rPr>
              <a:t>Release 및 Stemcell을 사용하여 특정 구성으로 여러 대의 VM을 만들도록 지시</a:t>
            </a:r>
            <a:endParaRPr kumimoji="0" sz="1100" b="0" i="0" u="none" strike="noStrike" kern="0" cap="none" spc="0" normalizeH="0" baseline="0" noProof="0">
              <a:ln>
                <a:noFill/>
              </a:ln>
              <a:solidFill>
                <a:srgbClr val="008774"/>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8774"/>
                </a:solidFill>
                <a:effectLst/>
                <a:uLnTx/>
                <a:uFillTx/>
                <a:latin typeface="Arial"/>
                <a:cs typeface="Arial"/>
                <a:sym typeface="Arial"/>
              </a:rPr>
              <a:t>BOSH가 자동으로 생성</a:t>
            </a:r>
            <a:endParaRPr kumimoji="0" sz="1100" b="0" i="0" u="none" strike="noStrike" kern="0" cap="none" spc="0" normalizeH="0" baseline="0" noProof="0">
              <a:ln>
                <a:noFill/>
              </a:ln>
              <a:solidFill>
                <a:srgbClr val="008774"/>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008774"/>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a:ln>
                  <a:noFill/>
                </a:ln>
                <a:solidFill>
                  <a:srgbClr val="FC6135"/>
                </a:solidFill>
                <a:effectLst/>
                <a:uLnTx/>
                <a:uFillTx/>
                <a:latin typeface="Arial"/>
                <a:cs typeface="Arial"/>
                <a:sym typeface="Arial"/>
              </a:rPr>
              <a:t>VM 수동 생성 및 VM별 별도 작업 불필요</a:t>
            </a:r>
            <a:endParaRPr kumimoji="0" sz="1100" b="1" i="0" u="none" strike="noStrike" kern="0" cap="none" spc="0" normalizeH="0" baseline="0" noProof="0">
              <a:ln>
                <a:noFill/>
              </a:ln>
              <a:solidFill>
                <a:srgbClr val="FC6135"/>
              </a:solidFill>
              <a:effectLst/>
              <a:uLnTx/>
              <a:uFillTx/>
              <a:latin typeface="Arial"/>
              <a:cs typeface="Arial"/>
              <a:sym typeface="Arial"/>
            </a:endParaRPr>
          </a:p>
        </p:txBody>
      </p:sp>
      <p:sp>
        <p:nvSpPr>
          <p:cNvPr id="229" name="Shape 229"/>
          <p:cNvSpPr txBox="1"/>
          <p:nvPr/>
        </p:nvSpPr>
        <p:spPr>
          <a:xfrm>
            <a:off x="2888462" y="2793098"/>
            <a:ext cx="4037553" cy="392415"/>
          </a:xfrm>
          <a:prstGeom prst="rect">
            <a:avLst/>
          </a:prstGeom>
          <a:solidFill>
            <a:schemeClr val="lt1"/>
          </a:solidFill>
          <a:ln w="9525" cap="flat" cmpd="sng">
            <a:solidFill>
              <a:srgbClr val="008673"/>
            </a:solidFill>
            <a:prstDash val="solid"/>
            <a:round/>
            <a:headEnd type="none" w="sm" len="sm"/>
            <a:tailEnd type="none" w="sm" len="sm"/>
          </a:ln>
        </p:spPr>
        <p:txBody>
          <a:bodyPr spcFirstLastPara="1" wrap="square" lIns="68569" tIns="34275" rIns="68569"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100" b="0" i="0" u="none" strike="noStrike" kern="0" cap="none" spc="0" normalizeH="0" baseline="0" noProof="0" dirty="0">
                <a:ln>
                  <a:noFill/>
                </a:ln>
                <a:solidFill>
                  <a:srgbClr val="008774"/>
                </a:solidFill>
                <a:effectLst/>
                <a:uLnTx/>
                <a:uFillTx/>
                <a:latin typeface="Arial"/>
                <a:cs typeface="Arial"/>
                <a:sym typeface="Arial"/>
              </a:rPr>
              <a:t>새로운 </a:t>
            </a:r>
            <a:r>
              <a:rPr kumimoji="0" lang="en-US" altLang="ko-KR" sz="1100" b="0" i="0" u="none" strike="noStrike" kern="0" cap="none" spc="0" normalizeH="0" baseline="0" noProof="0" dirty="0" err="1">
                <a:ln>
                  <a:noFill/>
                </a:ln>
                <a:solidFill>
                  <a:srgbClr val="008774"/>
                </a:solidFill>
                <a:effectLst/>
                <a:uLnTx/>
                <a:uFillTx/>
                <a:latin typeface="Arial"/>
                <a:cs typeface="Arial"/>
                <a:sym typeface="Arial"/>
              </a:rPr>
              <a:t>Stemcell</a:t>
            </a:r>
            <a:r>
              <a:rPr kumimoji="0" lang="ko-KR" altLang="en-US" sz="1100" b="0" i="0" u="none" strike="noStrike" kern="0" cap="none" spc="0" normalizeH="0" baseline="0" noProof="0" dirty="0">
                <a:ln>
                  <a:noFill/>
                </a:ln>
                <a:solidFill>
                  <a:srgbClr val="008774"/>
                </a:solidFill>
                <a:effectLst/>
                <a:uLnTx/>
                <a:uFillTx/>
                <a:latin typeface="Arial"/>
                <a:cs typeface="Arial"/>
                <a:sym typeface="Arial"/>
              </a:rPr>
              <a:t>에서 </a:t>
            </a:r>
            <a:r>
              <a:rPr kumimoji="0" lang="en-US" altLang="ko-KR" sz="1100" b="0" i="0" u="none" strike="noStrike" kern="0" cap="none" spc="0" normalizeH="0" baseline="0" noProof="0" dirty="0">
                <a:ln>
                  <a:noFill/>
                </a:ln>
                <a:solidFill>
                  <a:srgbClr val="008774"/>
                </a:solidFill>
                <a:effectLst/>
                <a:uLnTx/>
                <a:uFillTx/>
                <a:latin typeface="Arial"/>
                <a:cs typeface="Arial"/>
                <a:sym typeface="Arial"/>
              </a:rPr>
              <a:t>VM</a:t>
            </a:r>
            <a:r>
              <a:rPr kumimoji="0" lang="ko-KR" altLang="en-US" sz="1100" b="0" i="0" u="none" strike="noStrike" kern="0" cap="none" spc="0" normalizeH="0" baseline="0" noProof="0" dirty="0">
                <a:ln>
                  <a:noFill/>
                </a:ln>
                <a:solidFill>
                  <a:srgbClr val="008774"/>
                </a:solidFill>
                <a:effectLst/>
                <a:uLnTx/>
                <a:uFillTx/>
                <a:latin typeface="Arial"/>
                <a:cs typeface="Arial"/>
                <a:sym typeface="Arial"/>
              </a:rPr>
              <a:t>을 다시 작성</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1100" b="0" i="0" u="none" strike="noStrike" kern="0" cap="none" spc="0" normalizeH="0" baseline="0" noProof="0" dirty="0">
                <a:ln>
                  <a:noFill/>
                </a:ln>
                <a:solidFill>
                  <a:srgbClr val="008774"/>
                </a:solidFill>
                <a:effectLst/>
                <a:uLnTx/>
                <a:uFillTx/>
                <a:latin typeface="Arial"/>
                <a:cs typeface="Arial"/>
                <a:sym typeface="Arial"/>
              </a:rPr>
              <a:t>새로운 </a:t>
            </a:r>
            <a:r>
              <a:rPr kumimoji="0" lang="en-US" altLang="ko-KR" sz="1100" b="0" i="0" u="none" strike="noStrike" kern="0" cap="none" spc="0" normalizeH="0" baseline="0" noProof="0" dirty="0">
                <a:ln>
                  <a:noFill/>
                </a:ln>
                <a:solidFill>
                  <a:srgbClr val="008774"/>
                </a:solidFill>
                <a:effectLst/>
                <a:uLnTx/>
                <a:uFillTx/>
                <a:latin typeface="Arial"/>
                <a:cs typeface="Arial"/>
                <a:sym typeface="Arial"/>
              </a:rPr>
              <a:t>Release </a:t>
            </a:r>
            <a:r>
              <a:rPr kumimoji="0" lang="ko-KR" altLang="en-US" sz="1100" b="0" i="0" u="none" strike="noStrike" kern="0" cap="none" spc="0" normalizeH="0" baseline="0" noProof="0" dirty="0">
                <a:ln>
                  <a:noFill/>
                </a:ln>
                <a:solidFill>
                  <a:srgbClr val="008774"/>
                </a:solidFill>
                <a:effectLst/>
                <a:uLnTx/>
                <a:uFillTx/>
                <a:latin typeface="Arial"/>
                <a:cs typeface="Arial"/>
                <a:sym typeface="Arial"/>
              </a:rPr>
              <a:t>설치 및 구성</a:t>
            </a:r>
          </a:p>
        </p:txBody>
      </p:sp>
      <p:pic>
        <p:nvPicPr>
          <p:cNvPr id="32" name="Shape 295"/>
          <p:cNvPicPr preferRelativeResize="0"/>
          <p:nvPr/>
        </p:nvPicPr>
        <p:blipFill rotWithShape="1">
          <a:blip r:embed="rId9">
            <a:alphaModFix/>
          </a:blip>
          <a:srcRect/>
          <a:stretch/>
        </p:blipFill>
        <p:spPr>
          <a:xfrm>
            <a:off x="6687280" y="2671453"/>
            <a:ext cx="656910" cy="582157"/>
          </a:xfrm>
          <a:prstGeom prst="rect">
            <a:avLst/>
          </a:prstGeom>
          <a:noFill/>
          <a:ln>
            <a:noFill/>
          </a:ln>
        </p:spPr>
      </p:pic>
    </p:spTree>
    <p:extLst>
      <p:ext uri="{BB962C8B-B14F-4D97-AF65-F5344CB8AC3E}">
        <p14:creationId xmlns:p14="http://schemas.microsoft.com/office/powerpoint/2010/main" val="4281846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Shape 95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folHlink"/>
              </a:buClr>
              <a:buSzPts val="1100"/>
              <a:buFont typeface="Arial"/>
              <a:buNone/>
            </a:pPr>
            <a:r>
              <a:rPr lang="en">
                <a:solidFill>
                  <a:srgbClr val="00253E"/>
                </a:solidFill>
              </a:rPr>
              <a:t>Pivotal Cloud Foundry의 운영 면에서의 장점</a:t>
            </a:r>
            <a:endParaRPr sz="2800" b="0">
              <a:solidFill>
                <a:srgbClr val="33928A"/>
              </a:solidFill>
              <a:latin typeface="Arial"/>
              <a:ea typeface="Arial"/>
              <a:cs typeface="Arial"/>
              <a:sym typeface="Arial"/>
            </a:endParaRPr>
          </a:p>
        </p:txBody>
      </p:sp>
      <p:grpSp>
        <p:nvGrpSpPr>
          <p:cNvPr id="951" name="Shape 951"/>
          <p:cNvGrpSpPr/>
          <p:nvPr/>
        </p:nvGrpSpPr>
        <p:grpSpPr>
          <a:xfrm>
            <a:off x="93693" y="217092"/>
            <a:ext cx="8958324" cy="4562630"/>
            <a:chOff x="93693" y="-285592"/>
            <a:chExt cx="8958324" cy="5042695"/>
          </a:xfrm>
        </p:grpSpPr>
        <p:sp>
          <p:nvSpPr>
            <p:cNvPr id="952" name="Shape 952"/>
            <p:cNvSpPr/>
            <p:nvPr/>
          </p:nvSpPr>
          <p:spPr>
            <a:xfrm>
              <a:off x="4715790" y="843149"/>
              <a:ext cx="4257600" cy="2109000"/>
            </a:xfrm>
            <a:prstGeom prst="roundRect">
              <a:avLst>
                <a:gd name="adj" fmla="val 7782"/>
              </a:avLst>
            </a:prstGeom>
            <a:solidFill>
              <a:schemeClr val="lt2"/>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53" name="Shape 953"/>
            <p:cNvSpPr txBox="1"/>
            <p:nvPr/>
          </p:nvSpPr>
          <p:spPr>
            <a:xfrm>
              <a:off x="2645217" y="-285592"/>
              <a:ext cx="6406800" cy="460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800" b="0" i="0" u="none" strike="noStrike" kern="0" cap="none" spc="0" normalizeH="0" baseline="0" noProof="0">
                <a:ln>
                  <a:noFill/>
                </a:ln>
                <a:solidFill>
                  <a:srgbClr val="33928A"/>
                </a:solidFill>
                <a:effectLst/>
                <a:uLnTx/>
                <a:uFillTx/>
                <a:latin typeface="Arial"/>
                <a:cs typeface="Arial"/>
                <a:sym typeface="Arial"/>
              </a:endParaRPr>
            </a:p>
          </p:txBody>
        </p:sp>
        <p:cxnSp>
          <p:nvCxnSpPr>
            <p:cNvPr id="954" name="Shape 954"/>
            <p:cNvCxnSpPr/>
            <p:nvPr/>
          </p:nvCxnSpPr>
          <p:spPr>
            <a:xfrm flipH="1">
              <a:off x="4523438" y="1004403"/>
              <a:ext cx="2100" cy="3752700"/>
            </a:xfrm>
            <a:prstGeom prst="straightConnector1">
              <a:avLst/>
            </a:prstGeom>
            <a:noFill/>
            <a:ln w="19050" cap="flat" cmpd="sng">
              <a:solidFill>
                <a:srgbClr val="B8B8B8"/>
              </a:solidFill>
              <a:prstDash val="solid"/>
              <a:round/>
              <a:headEnd type="none" w="sm" len="sm"/>
              <a:tailEnd type="none" w="sm" len="sm"/>
            </a:ln>
          </p:spPr>
        </p:cxnSp>
        <p:sp>
          <p:nvSpPr>
            <p:cNvPr id="955" name="Shape 955"/>
            <p:cNvSpPr/>
            <p:nvPr/>
          </p:nvSpPr>
          <p:spPr>
            <a:xfrm>
              <a:off x="208209" y="842759"/>
              <a:ext cx="853500" cy="936900"/>
            </a:xfrm>
            <a:prstGeom prst="roundRect">
              <a:avLst>
                <a:gd name="adj" fmla="val 16667"/>
              </a:avLst>
            </a:prstGeom>
            <a:solidFill>
              <a:srgbClr val="FFE599"/>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애플리케이션</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56" name="Shape 956"/>
            <p:cNvSpPr/>
            <p:nvPr/>
          </p:nvSpPr>
          <p:spPr>
            <a:xfrm>
              <a:off x="208206" y="1550593"/>
              <a:ext cx="853500" cy="385200"/>
            </a:xfrm>
            <a:prstGeom prst="roundRect">
              <a:avLst>
                <a:gd name="adj" fmla="val 16667"/>
              </a:avLst>
            </a:prstGeom>
            <a:solidFill>
              <a:srgbClr val="FFD966"/>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VM</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grpSp>
          <p:nvGrpSpPr>
            <p:cNvPr id="957" name="Shape 957"/>
            <p:cNvGrpSpPr/>
            <p:nvPr/>
          </p:nvGrpSpPr>
          <p:grpSpPr>
            <a:xfrm>
              <a:off x="322717" y="1988248"/>
              <a:ext cx="599192" cy="1598401"/>
              <a:chOff x="593377" y="2285561"/>
              <a:chExt cx="599192" cy="1301100"/>
            </a:xfrm>
          </p:grpSpPr>
          <p:cxnSp>
            <p:nvCxnSpPr>
              <p:cNvPr id="958" name="Shape 958"/>
              <p:cNvCxnSpPr/>
              <p:nvPr/>
            </p:nvCxnSpPr>
            <p:spPr>
              <a:xfrm rot="10800000">
                <a:off x="593377"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59" name="Shape 959"/>
              <p:cNvCxnSpPr/>
              <p:nvPr/>
            </p:nvCxnSpPr>
            <p:spPr>
              <a:xfrm rot="10800000">
                <a:off x="743175"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60" name="Shape 960"/>
              <p:cNvCxnSpPr/>
              <p:nvPr/>
            </p:nvCxnSpPr>
            <p:spPr>
              <a:xfrm rot="10800000">
                <a:off x="892973"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61" name="Shape 961"/>
              <p:cNvCxnSpPr/>
              <p:nvPr/>
            </p:nvCxnSpPr>
            <p:spPr>
              <a:xfrm rot="10800000">
                <a:off x="1042771"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62" name="Shape 962"/>
              <p:cNvCxnSpPr/>
              <p:nvPr/>
            </p:nvCxnSpPr>
            <p:spPr>
              <a:xfrm rot="10800000">
                <a:off x="1192569" y="2285561"/>
                <a:ext cx="0" cy="1301100"/>
              </a:xfrm>
              <a:prstGeom prst="straightConnector1">
                <a:avLst/>
              </a:prstGeom>
              <a:noFill/>
              <a:ln w="19050" cap="flat" cmpd="sng">
                <a:solidFill>
                  <a:schemeClr val="dk1"/>
                </a:solidFill>
                <a:prstDash val="solid"/>
                <a:round/>
                <a:headEnd type="none" w="sm" len="sm"/>
                <a:tailEnd type="stealth" w="med" len="med"/>
              </a:ln>
            </p:spPr>
          </p:cxnSp>
        </p:grpSp>
        <p:sp>
          <p:nvSpPr>
            <p:cNvPr id="963" name="Shape 963"/>
            <p:cNvSpPr/>
            <p:nvPr/>
          </p:nvSpPr>
          <p:spPr>
            <a:xfrm>
              <a:off x="93693" y="2154726"/>
              <a:ext cx="437100" cy="270600"/>
            </a:xfrm>
            <a:prstGeom prst="rect">
              <a:avLst/>
            </a:prstGeom>
            <a:solidFill>
              <a:srgbClr val="DBDBDB"/>
            </a:solidFill>
            <a:ln w="12700" cap="flat" cmpd="sng">
              <a:solidFill>
                <a:schemeClr val="dk1"/>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rPr>
                <a:t>구축</a:t>
              </a:r>
              <a:endParaRPr kumimoji="0"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endParaRPr>
            </a:p>
          </p:txBody>
        </p:sp>
        <p:sp>
          <p:nvSpPr>
            <p:cNvPr id="964" name="Shape 964"/>
            <p:cNvSpPr/>
            <p:nvPr/>
          </p:nvSpPr>
          <p:spPr>
            <a:xfrm>
              <a:off x="391835" y="2817182"/>
              <a:ext cx="437100" cy="270600"/>
            </a:xfrm>
            <a:prstGeom prst="rect">
              <a:avLst/>
            </a:prstGeom>
            <a:solidFill>
              <a:srgbClr val="DBDBDB"/>
            </a:solidFill>
            <a:ln w="12700" cap="flat" cmpd="sng">
              <a:solidFill>
                <a:schemeClr val="dk1"/>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rPr>
                <a:t>감시</a:t>
              </a:r>
              <a:endParaRPr kumimoji="0"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endParaRPr>
            </a:p>
          </p:txBody>
        </p:sp>
        <p:sp>
          <p:nvSpPr>
            <p:cNvPr id="965" name="Shape 965"/>
            <p:cNvSpPr/>
            <p:nvPr/>
          </p:nvSpPr>
          <p:spPr>
            <a:xfrm>
              <a:off x="252752" y="2480339"/>
              <a:ext cx="437100" cy="270600"/>
            </a:xfrm>
            <a:prstGeom prst="rect">
              <a:avLst/>
            </a:prstGeom>
            <a:solidFill>
              <a:srgbClr val="DBDBDB"/>
            </a:solidFill>
            <a:ln w="12700" cap="flat" cmpd="sng">
              <a:solidFill>
                <a:schemeClr val="dk1"/>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rPr>
                <a:t>설정</a:t>
              </a:r>
              <a:endParaRPr kumimoji="0"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endParaRPr>
            </a:p>
          </p:txBody>
        </p:sp>
        <p:sp>
          <p:nvSpPr>
            <p:cNvPr id="966" name="Shape 966"/>
            <p:cNvSpPr/>
            <p:nvPr/>
          </p:nvSpPr>
          <p:spPr>
            <a:xfrm>
              <a:off x="550893" y="3132385"/>
              <a:ext cx="437100" cy="270600"/>
            </a:xfrm>
            <a:prstGeom prst="rect">
              <a:avLst/>
            </a:prstGeom>
            <a:solidFill>
              <a:srgbClr val="DBDBDB"/>
            </a:solidFill>
            <a:ln w="12700" cap="flat" cmpd="sng">
              <a:solidFill>
                <a:schemeClr val="dk1"/>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rPr>
                <a:t>장애</a:t>
              </a:r>
              <a:endParaRPr kumimoji="0"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endParaRPr>
            </a:p>
          </p:txBody>
        </p:sp>
        <p:sp>
          <p:nvSpPr>
            <p:cNvPr id="967" name="Shape 967"/>
            <p:cNvSpPr/>
            <p:nvPr/>
          </p:nvSpPr>
          <p:spPr>
            <a:xfrm>
              <a:off x="703293" y="3440920"/>
              <a:ext cx="437100" cy="270600"/>
            </a:xfrm>
            <a:prstGeom prst="rect">
              <a:avLst/>
            </a:prstGeom>
            <a:solidFill>
              <a:srgbClr val="DBDBDB"/>
            </a:solidFill>
            <a:ln w="12700" cap="flat" cmpd="sng">
              <a:solidFill>
                <a:schemeClr val="dk1"/>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rPr>
                <a:t>갱신</a:t>
              </a:r>
              <a:endParaRPr kumimoji="0" sz="1100" b="0" i="0" u="none" strike="noStrike" kern="0" cap="none" spc="0" normalizeH="0" baseline="0" noProof="0">
                <a:ln>
                  <a:noFill/>
                </a:ln>
                <a:solidFill>
                  <a:srgbClr val="00253E"/>
                </a:solidFill>
                <a:effectLst/>
                <a:uLnTx/>
                <a:uFillTx/>
                <a:latin typeface="Helvetica Neue Light"/>
                <a:ea typeface="Helvetica Neue Light"/>
                <a:cs typeface="Helvetica Neue Light"/>
                <a:sym typeface="Helvetica Neue Light"/>
              </a:endParaRPr>
            </a:p>
          </p:txBody>
        </p:sp>
        <p:sp>
          <p:nvSpPr>
            <p:cNvPr id="968" name="Shape 968"/>
            <p:cNvSpPr/>
            <p:nvPr/>
          </p:nvSpPr>
          <p:spPr>
            <a:xfrm>
              <a:off x="1273230" y="842759"/>
              <a:ext cx="853500" cy="936900"/>
            </a:xfrm>
            <a:prstGeom prst="roundRect">
              <a:avLst>
                <a:gd name="adj" fmla="val 16667"/>
              </a:avLst>
            </a:prstGeom>
            <a:solidFill>
              <a:srgbClr val="FFE599"/>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애플리케이션</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69" name="Shape 969"/>
            <p:cNvSpPr/>
            <p:nvPr/>
          </p:nvSpPr>
          <p:spPr>
            <a:xfrm>
              <a:off x="1273227" y="1550593"/>
              <a:ext cx="853500" cy="385200"/>
            </a:xfrm>
            <a:prstGeom prst="roundRect">
              <a:avLst>
                <a:gd name="adj" fmla="val 16667"/>
              </a:avLst>
            </a:prstGeom>
            <a:solidFill>
              <a:srgbClr val="FFD966"/>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VM</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70" name="Shape 970"/>
            <p:cNvSpPr/>
            <p:nvPr/>
          </p:nvSpPr>
          <p:spPr>
            <a:xfrm>
              <a:off x="2338251" y="842759"/>
              <a:ext cx="853500" cy="936900"/>
            </a:xfrm>
            <a:prstGeom prst="roundRect">
              <a:avLst>
                <a:gd name="adj" fmla="val 16667"/>
              </a:avLst>
            </a:prstGeom>
            <a:solidFill>
              <a:srgbClr val="FFE599"/>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애플리케이션</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71" name="Shape 971"/>
            <p:cNvSpPr/>
            <p:nvPr/>
          </p:nvSpPr>
          <p:spPr>
            <a:xfrm>
              <a:off x="2338248" y="1550593"/>
              <a:ext cx="853500" cy="385200"/>
            </a:xfrm>
            <a:prstGeom prst="roundRect">
              <a:avLst>
                <a:gd name="adj" fmla="val 16667"/>
              </a:avLst>
            </a:prstGeom>
            <a:solidFill>
              <a:srgbClr val="FFD966"/>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VM</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72" name="Shape 972"/>
            <p:cNvSpPr/>
            <p:nvPr/>
          </p:nvSpPr>
          <p:spPr>
            <a:xfrm>
              <a:off x="3403273" y="842759"/>
              <a:ext cx="853500" cy="936900"/>
            </a:xfrm>
            <a:prstGeom prst="roundRect">
              <a:avLst>
                <a:gd name="adj" fmla="val 16667"/>
              </a:avLst>
            </a:prstGeom>
            <a:solidFill>
              <a:srgbClr val="FFE599"/>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애플리케이션</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73" name="Shape 973"/>
            <p:cNvSpPr/>
            <p:nvPr/>
          </p:nvSpPr>
          <p:spPr>
            <a:xfrm>
              <a:off x="3403270" y="1550593"/>
              <a:ext cx="853500" cy="385200"/>
            </a:xfrm>
            <a:prstGeom prst="roundRect">
              <a:avLst>
                <a:gd name="adj" fmla="val 16667"/>
              </a:avLst>
            </a:prstGeom>
            <a:solidFill>
              <a:srgbClr val="FFD966"/>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VM</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grpSp>
          <p:nvGrpSpPr>
            <p:cNvPr id="974" name="Shape 974"/>
            <p:cNvGrpSpPr/>
            <p:nvPr/>
          </p:nvGrpSpPr>
          <p:grpSpPr>
            <a:xfrm>
              <a:off x="1432849" y="1988248"/>
              <a:ext cx="599192" cy="1598401"/>
              <a:chOff x="593377" y="2285561"/>
              <a:chExt cx="599192" cy="1301100"/>
            </a:xfrm>
          </p:grpSpPr>
          <p:cxnSp>
            <p:nvCxnSpPr>
              <p:cNvPr id="975" name="Shape 975"/>
              <p:cNvCxnSpPr/>
              <p:nvPr/>
            </p:nvCxnSpPr>
            <p:spPr>
              <a:xfrm rot="10800000">
                <a:off x="593377"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76" name="Shape 976"/>
              <p:cNvCxnSpPr/>
              <p:nvPr/>
            </p:nvCxnSpPr>
            <p:spPr>
              <a:xfrm rot="10800000">
                <a:off x="743175"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77" name="Shape 977"/>
              <p:cNvCxnSpPr/>
              <p:nvPr/>
            </p:nvCxnSpPr>
            <p:spPr>
              <a:xfrm rot="10800000">
                <a:off x="892973"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78" name="Shape 978"/>
              <p:cNvCxnSpPr/>
              <p:nvPr/>
            </p:nvCxnSpPr>
            <p:spPr>
              <a:xfrm rot="10800000">
                <a:off x="1042771"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79" name="Shape 979"/>
              <p:cNvCxnSpPr/>
              <p:nvPr/>
            </p:nvCxnSpPr>
            <p:spPr>
              <a:xfrm rot="10800000">
                <a:off x="1192569" y="2285561"/>
                <a:ext cx="0" cy="1301100"/>
              </a:xfrm>
              <a:prstGeom prst="straightConnector1">
                <a:avLst/>
              </a:prstGeom>
              <a:noFill/>
              <a:ln w="19050" cap="flat" cmpd="sng">
                <a:solidFill>
                  <a:schemeClr val="dk1"/>
                </a:solidFill>
                <a:prstDash val="solid"/>
                <a:round/>
                <a:headEnd type="none" w="sm" len="sm"/>
                <a:tailEnd type="stealth" w="med" len="med"/>
              </a:ln>
            </p:spPr>
          </p:cxnSp>
        </p:grpSp>
        <p:grpSp>
          <p:nvGrpSpPr>
            <p:cNvPr id="980" name="Shape 980"/>
            <p:cNvGrpSpPr/>
            <p:nvPr/>
          </p:nvGrpSpPr>
          <p:grpSpPr>
            <a:xfrm>
              <a:off x="2511750" y="1988248"/>
              <a:ext cx="599192" cy="1598401"/>
              <a:chOff x="593377" y="2285561"/>
              <a:chExt cx="599192" cy="1301100"/>
            </a:xfrm>
          </p:grpSpPr>
          <p:cxnSp>
            <p:nvCxnSpPr>
              <p:cNvPr id="981" name="Shape 981"/>
              <p:cNvCxnSpPr/>
              <p:nvPr/>
            </p:nvCxnSpPr>
            <p:spPr>
              <a:xfrm rot="10800000">
                <a:off x="593377"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82" name="Shape 982"/>
              <p:cNvCxnSpPr/>
              <p:nvPr/>
            </p:nvCxnSpPr>
            <p:spPr>
              <a:xfrm rot="10800000">
                <a:off x="743175"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83" name="Shape 983"/>
              <p:cNvCxnSpPr/>
              <p:nvPr/>
            </p:nvCxnSpPr>
            <p:spPr>
              <a:xfrm rot="10800000">
                <a:off x="892973"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84" name="Shape 984"/>
              <p:cNvCxnSpPr/>
              <p:nvPr/>
            </p:nvCxnSpPr>
            <p:spPr>
              <a:xfrm rot="10800000">
                <a:off x="1042771"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85" name="Shape 985"/>
              <p:cNvCxnSpPr/>
              <p:nvPr/>
            </p:nvCxnSpPr>
            <p:spPr>
              <a:xfrm rot="10800000">
                <a:off x="1192569" y="2285561"/>
                <a:ext cx="0" cy="1301100"/>
              </a:xfrm>
              <a:prstGeom prst="straightConnector1">
                <a:avLst/>
              </a:prstGeom>
              <a:noFill/>
              <a:ln w="19050" cap="flat" cmpd="sng">
                <a:solidFill>
                  <a:schemeClr val="dk1"/>
                </a:solidFill>
                <a:prstDash val="solid"/>
                <a:round/>
                <a:headEnd type="none" w="sm" len="sm"/>
                <a:tailEnd type="stealth" w="med" len="med"/>
              </a:ln>
            </p:spPr>
          </p:cxnSp>
        </p:grpSp>
        <p:grpSp>
          <p:nvGrpSpPr>
            <p:cNvPr id="986" name="Shape 986"/>
            <p:cNvGrpSpPr/>
            <p:nvPr/>
          </p:nvGrpSpPr>
          <p:grpSpPr>
            <a:xfrm>
              <a:off x="3538601" y="1988248"/>
              <a:ext cx="599192" cy="1598401"/>
              <a:chOff x="593377" y="2285561"/>
              <a:chExt cx="599192" cy="1301100"/>
            </a:xfrm>
          </p:grpSpPr>
          <p:cxnSp>
            <p:nvCxnSpPr>
              <p:cNvPr id="987" name="Shape 987"/>
              <p:cNvCxnSpPr/>
              <p:nvPr/>
            </p:nvCxnSpPr>
            <p:spPr>
              <a:xfrm rot="10800000">
                <a:off x="593377"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88" name="Shape 988"/>
              <p:cNvCxnSpPr/>
              <p:nvPr/>
            </p:nvCxnSpPr>
            <p:spPr>
              <a:xfrm rot="10800000">
                <a:off x="743175"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89" name="Shape 989"/>
              <p:cNvCxnSpPr/>
              <p:nvPr/>
            </p:nvCxnSpPr>
            <p:spPr>
              <a:xfrm rot="10800000">
                <a:off x="892973"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90" name="Shape 990"/>
              <p:cNvCxnSpPr/>
              <p:nvPr/>
            </p:nvCxnSpPr>
            <p:spPr>
              <a:xfrm rot="10800000">
                <a:off x="1042771"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991" name="Shape 991"/>
              <p:cNvCxnSpPr/>
              <p:nvPr/>
            </p:nvCxnSpPr>
            <p:spPr>
              <a:xfrm rot="10800000">
                <a:off x="1192569" y="2285561"/>
                <a:ext cx="0" cy="1301100"/>
              </a:xfrm>
              <a:prstGeom prst="straightConnector1">
                <a:avLst/>
              </a:prstGeom>
              <a:noFill/>
              <a:ln w="19050" cap="flat" cmpd="sng">
                <a:solidFill>
                  <a:schemeClr val="dk1"/>
                </a:solidFill>
                <a:prstDash val="solid"/>
                <a:round/>
                <a:headEnd type="none" w="sm" len="sm"/>
                <a:tailEnd type="stealth" w="med" len="med"/>
              </a:ln>
            </p:spPr>
          </p:cxnSp>
        </p:grpSp>
        <p:sp>
          <p:nvSpPr>
            <p:cNvPr id="992" name="Shape 992"/>
            <p:cNvSpPr/>
            <p:nvPr/>
          </p:nvSpPr>
          <p:spPr>
            <a:xfrm>
              <a:off x="1009782" y="2290049"/>
              <a:ext cx="3227100" cy="864000"/>
            </a:xfrm>
            <a:prstGeom prst="rightArrow">
              <a:avLst>
                <a:gd name="adj1" fmla="val 50000"/>
                <a:gd name="adj2" fmla="val 50000"/>
              </a:avLst>
            </a:prstGeom>
            <a:solidFill>
              <a:srgbClr val="DBDBDB">
                <a:alpha val="80000"/>
              </a:srgbClr>
            </a:solidFill>
            <a:ln w="12700" cap="flat" cmpd="sng">
              <a:solidFill>
                <a:srgbClr val="4D4D4D"/>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50" b="0" i="0" u="none" strike="noStrike" kern="0" cap="none" spc="0" normalizeH="0" baseline="0" noProof="0">
                  <a:ln>
                    <a:noFill/>
                  </a:ln>
                  <a:solidFill>
                    <a:srgbClr val="F27062"/>
                  </a:solidFill>
                  <a:effectLst/>
                  <a:uLnTx/>
                  <a:uFillTx/>
                  <a:latin typeface="Helvetica Neue Light"/>
                  <a:ea typeface="Helvetica Neue Light"/>
                  <a:cs typeface="Helvetica Neue Light"/>
                  <a:sym typeface="Helvetica Neue Light"/>
                </a:rPr>
                <a:t>애플리케이션이나 VM 확장에 따라 </a:t>
              </a:r>
              <a:br>
                <a:rPr kumimoji="0" lang="en" sz="1050" b="0" i="0" u="none" strike="noStrike" kern="0" cap="none" spc="0" normalizeH="0" baseline="0" noProof="0">
                  <a:ln>
                    <a:noFill/>
                  </a:ln>
                  <a:solidFill>
                    <a:srgbClr val="F27062"/>
                  </a:solidFill>
                  <a:effectLst/>
                  <a:uLnTx/>
                  <a:uFillTx/>
                  <a:latin typeface="Helvetica Neue Light"/>
                  <a:ea typeface="Helvetica Neue Light"/>
                  <a:cs typeface="Helvetica Neue Light"/>
                  <a:sym typeface="Helvetica Neue Light"/>
                </a:rPr>
              </a:br>
              <a:r>
                <a:rPr kumimoji="0" lang="en" sz="1050" b="0" i="0" u="none" strike="noStrike" kern="0" cap="none" spc="0" normalizeH="0" baseline="0" noProof="0">
                  <a:ln>
                    <a:noFill/>
                  </a:ln>
                  <a:solidFill>
                    <a:srgbClr val="F27062"/>
                  </a:solidFill>
                  <a:effectLst/>
                  <a:uLnTx/>
                  <a:uFillTx/>
                  <a:latin typeface="Helvetica Neue Light"/>
                  <a:ea typeface="Helvetica Neue Light"/>
                  <a:cs typeface="Helvetica Neue Light"/>
                  <a:sym typeface="Helvetica Neue Light"/>
                </a:rPr>
                <a:t>운영 부담이 증가하고. 인원 확장 필요</a:t>
              </a:r>
              <a:endParaRPr kumimoji="0" sz="1050" b="0" i="0" u="none" strike="noStrike" kern="0" cap="none" spc="0" normalizeH="0" baseline="0" noProof="0">
                <a:ln>
                  <a:noFill/>
                </a:ln>
                <a:solidFill>
                  <a:srgbClr val="F27062"/>
                </a:solidFill>
                <a:effectLst/>
                <a:uLnTx/>
                <a:uFillTx/>
                <a:latin typeface="Helvetica Neue Light"/>
                <a:ea typeface="Helvetica Neue Light"/>
                <a:cs typeface="Helvetica Neue Light"/>
                <a:sym typeface="Helvetica Neue Light"/>
              </a:endParaRPr>
            </a:p>
          </p:txBody>
        </p:sp>
        <p:sp>
          <p:nvSpPr>
            <p:cNvPr id="993" name="Shape 993"/>
            <p:cNvSpPr/>
            <p:nvPr/>
          </p:nvSpPr>
          <p:spPr>
            <a:xfrm>
              <a:off x="4826556" y="1015972"/>
              <a:ext cx="853500" cy="936900"/>
            </a:xfrm>
            <a:prstGeom prst="roundRect">
              <a:avLst>
                <a:gd name="adj" fmla="val 16667"/>
              </a:avLst>
            </a:prstGeom>
            <a:solidFill>
              <a:srgbClr val="FFE599"/>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애플리케이션</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94" name="Shape 994"/>
            <p:cNvSpPr/>
            <p:nvPr/>
          </p:nvSpPr>
          <p:spPr>
            <a:xfrm>
              <a:off x="5891577" y="1015972"/>
              <a:ext cx="853500" cy="936900"/>
            </a:xfrm>
            <a:prstGeom prst="roundRect">
              <a:avLst>
                <a:gd name="adj" fmla="val 16667"/>
              </a:avLst>
            </a:prstGeom>
            <a:solidFill>
              <a:srgbClr val="FFE599"/>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애플리케이션</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95" name="Shape 995"/>
            <p:cNvSpPr/>
            <p:nvPr/>
          </p:nvSpPr>
          <p:spPr>
            <a:xfrm>
              <a:off x="6956598" y="1015972"/>
              <a:ext cx="853500" cy="936900"/>
            </a:xfrm>
            <a:prstGeom prst="roundRect">
              <a:avLst>
                <a:gd name="adj" fmla="val 16667"/>
              </a:avLst>
            </a:prstGeom>
            <a:solidFill>
              <a:srgbClr val="FFE599"/>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애플리케이션</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sp>
          <p:nvSpPr>
            <p:cNvPr id="996" name="Shape 996"/>
            <p:cNvSpPr/>
            <p:nvPr/>
          </p:nvSpPr>
          <p:spPr>
            <a:xfrm>
              <a:off x="8021620" y="1015972"/>
              <a:ext cx="853500" cy="936900"/>
            </a:xfrm>
            <a:prstGeom prst="roundRect">
              <a:avLst>
                <a:gd name="adj" fmla="val 16667"/>
              </a:avLst>
            </a:prstGeom>
            <a:solidFill>
              <a:srgbClr val="FFE599"/>
            </a:solid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애플리케이션</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pic>
          <p:nvPicPr>
            <p:cNvPr id="997" name="Shape 997" descr="PivotalCloudFoundry-Logo-Horizontal-OnTeal.png"/>
            <p:cNvPicPr preferRelativeResize="0"/>
            <p:nvPr/>
          </p:nvPicPr>
          <p:blipFill rotWithShape="1">
            <a:blip r:embed="rId3">
              <a:alphaModFix/>
            </a:blip>
            <a:srcRect r="70283"/>
            <a:stretch/>
          </p:blipFill>
          <p:spPr>
            <a:xfrm>
              <a:off x="5916289" y="2389724"/>
              <a:ext cx="735988" cy="530657"/>
            </a:xfrm>
            <a:prstGeom prst="rect">
              <a:avLst/>
            </a:prstGeom>
            <a:noFill/>
            <a:ln>
              <a:noFill/>
            </a:ln>
          </p:spPr>
        </p:pic>
        <p:grpSp>
          <p:nvGrpSpPr>
            <p:cNvPr id="998" name="Shape 998"/>
            <p:cNvGrpSpPr/>
            <p:nvPr/>
          </p:nvGrpSpPr>
          <p:grpSpPr>
            <a:xfrm>
              <a:off x="6543377" y="3035869"/>
              <a:ext cx="599192" cy="753207"/>
              <a:chOff x="593377" y="2285561"/>
              <a:chExt cx="599192" cy="1301100"/>
            </a:xfrm>
          </p:grpSpPr>
          <p:cxnSp>
            <p:nvCxnSpPr>
              <p:cNvPr id="999" name="Shape 999"/>
              <p:cNvCxnSpPr/>
              <p:nvPr/>
            </p:nvCxnSpPr>
            <p:spPr>
              <a:xfrm rot="10800000">
                <a:off x="593377"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00" name="Shape 1000"/>
              <p:cNvCxnSpPr/>
              <p:nvPr/>
            </p:nvCxnSpPr>
            <p:spPr>
              <a:xfrm rot="10800000">
                <a:off x="743175"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01" name="Shape 1001"/>
              <p:cNvCxnSpPr/>
              <p:nvPr/>
            </p:nvCxnSpPr>
            <p:spPr>
              <a:xfrm rot="10800000">
                <a:off x="892973"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02" name="Shape 1002"/>
              <p:cNvCxnSpPr/>
              <p:nvPr/>
            </p:nvCxnSpPr>
            <p:spPr>
              <a:xfrm rot="10800000">
                <a:off x="1042771"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03" name="Shape 1003"/>
              <p:cNvCxnSpPr/>
              <p:nvPr/>
            </p:nvCxnSpPr>
            <p:spPr>
              <a:xfrm rot="10800000">
                <a:off x="1192569" y="2285561"/>
                <a:ext cx="0" cy="1301100"/>
              </a:xfrm>
              <a:prstGeom prst="straightConnector1">
                <a:avLst/>
              </a:prstGeom>
              <a:noFill/>
              <a:ln w="19050" cap="flat" cmpd="sng">
                <a:solidFill>
                  <a:schemeClr val="dk1"/>
                </a:solidFill>
                <a:prstDash val="solid"/>
                <a:round/>
                <a:headEnd type="none" w="sm" len="sm"/>
                <a:tailEnd type="stealth" w="med" len="med"/>
              </a:ln>
            </p:spPr>
          </p:cxnSp>
        </p:grpSp>
        <p:sp>
          <p:nvSpPr>
            <p:cNvPr id="1004" name="Shape 1004"/>
            <p:cNvSpPr/>
            <p:nvPr/>
          </p:nvSpPr>
          <p:spPr>
            <a:xfrm>
              <a:off x="5253364" y="3237288"/>
              <a:ext cx="3227100" cy="426900"/>
            </a:xfrm>
            <a:prstGeom prst="rightArrow">
              <a:avLst>
                <a:gd name="adj1" fmla="val 100000"/>
                <a:gd name="adj2" fmla="val 0"/>
              </a:avLst>
            </a:prstGeom>
            <a:solidFill>
              <a:srgbClr val="DBDBDB">
                <a:alpha val="80000"/>
              </a:srgbClr>
            </a:solidFill>
            <a:ln w="12700" cap="flat" cmpd="sng">
              <a:solidFill>
                <a:srgbClr val="4D4D4D"/>
              </a:solidFill>
              <a:prstDash val="solid"/>
              <a:miter lim="400000"/>
              <a:headEnd type="none" w="sm" len="sm"/>
              <a:tailEnd type="none" w="sm" len="sm"/>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050" b="0" i="0" u="none" strike="noStrike" kern="0" cap="none" spc="0" normalizeH="0" baseline="0" noProof="0">
                  <a:ln>
                    <a:noFill/>
                  </a:ln>
                  <a:solidFill>
                    <a:srgbClr val="F27062"/>
                  </a:solidFill>
                  <a:effectLst/>
                  <a:uLnTx/>
                  <a:uFillTx/>
                  <a:latin typeface="Helvetica Neue Light"/>
                  <a:ea typeface="Helvetica Neue Light"/>
                  <a:cs typeface="Helvetica Neue Light"/>
                  <a:sym typeface="Helvetica Neue Light"/>
                </a:rPr>
                <a:t>개별 애플리케이션 컨테이너 관리 PCF에 위임하기 때문에 애플리케이션이 늘어도 운영 부담이 없음</a:t>
              </a:r>
              <a:endParaRPr kumimoji="0" sz="1050" b="0" i="0" u="none" strike="noStrike" kern="0" cap="none" spc="0" normalizeH="0" baseline="0" noProof="0">
                <a:ln>
                  <a:noFill/>
                </a:ln>
                <a:solidFill>
                  <a:srgbClr val="F27062"/>
                </a:solidFill>
                <a:effectLst/>
                <a:uLnTx/>
                <a:uFillTx/>
                <a:latin typeface="Helvetica Neue Light"/>
                <a:ea typeface="Helvetica Neue Light"/>
                <a:cs typeface="Helvetica Neue Light"/>
                <a:sym typeface="Helvetica Neue Light"/>
              </a:endParaRPr>
            </a:p>
          </p:txBody>
        </p:sp>
        <p:sp>
          <p:nvSpPr>
            <p:cNvPr id="1005" name="Shape 1005"/>
            <p:cNvSpPr/>
            <p:nvPr/>
          </p:nvSpPr>
          <p:spPr>
            <a:xfrm>
              <a:off x="4825669" y="1571615"/>
              <a:ext cx="1918500" cy="385200"/>
            </a:xfrm>
            <a:prstGeom prst="roundRect">
              <a:avLst>
                <a:gd name="adj" fmla="val 16667"/>
              </a:avLst>
            </a:prstGeom>
            <a:solidFill>
              <a:srgbClr val="FFD966"/>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VM</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grpSp>
          <p:nvGrpSpPr>
            <p:cNvPr id="1006" name="Shape 1006"/>
            <p:cNvGrpSpPr/>
            <p:nvPr/>
          </p:nvGrpSpPr>
          <p:grpSpPr>
            <a:xfrm rot="-1011075">
              <a:off x="5114308" y="1979343"/>
              <a:ext cx="599217" cy="472148"/>
              <a:chOff x="593377" y="2285561"/>
              <a:chExt cx="599192" cy="1301100"/>
            </a:xfrm>
          </p:grpSpPr>
          <p:cxnSp>
            <p:nvCxnSpPr>
              <p:cNvPr id="1007" name="Shape 1007"/>
              <p:cNvCxnSpPr/>
              <p:nvPr/>
            </p:nvCxnSpPr>
            <p:spPr>
              <a:xfrm rot="10800000">
                <a:off x="593377"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08" name="Shape 1008"/>
              <p:cNvCxnSpPr/>
              <p:nvPr/>
            </p:nvCxnSpPr>
            <p:spPr>
              <a:xfrm rot="10800000">
                <a:off x="743175"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09" name="Shape 1009"/>
              <p:cNvCxnSpPr/>
              <p:nvPr/>
            </p:nvCxnSpPr>
            <p:spPr>
              <a:xfrm rot="10800000">
                <a:off x="892973"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10" name="Shape 1010"/>
              <p:cNvCxnSpPr/>
              <p:nvPr/>
            </p:nvCxnSpPr>
            <p:spPr>
              <a:xfrm rot="10800000">
                <a:off x="1042771"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11" name="Shape 1011"/>
              <p:cNvCxnSpPr/>
              <p:nvPr/>
            </p:nvCxnSpPr>
            <p:spPr>
              <a:xfrm rot="10800000">
                <a:off x="1192569" y="2285561"/>
                <a:ext cx="0" cy="1301100"/>
              </a:xfrm>
              <a:prstGeom prst="straightConnector1">
                <a:avLst/>
              </a:prstGeom>
              <a:noFill/>
              <a:ln w="19050" cap="flat" cmpd="sng">
                <a:solidFill>
                  <a:schemeClr val="dk1"/>
                </a:solidFill>
                <a:prstDash val="solid"/>
                <a:round/>
                <a:headEnd type="none" w="sm" len="sm"/>
                <a:tailEnd type="stealth" w="med" len="med"/>
              </a:ln>
            </p:spPr>
          </p:cxnSp>
        </p:grpSp>
        <p:grpSp>
          <p:nvGrpSpPr>
            <p:cNvPr id="1012" name="Shape 1012"/>
            <p:cNvGrpSpPr/>
            <p:nvPr/>
          </p:nvGrpSpPr>
          <p:grpSpPr>
            <a:xfrm>
              <a:off x="5995393" y="1875272"/>
              <a:ext cx="599192" cy="472169"/>
              <a:chOff x="593377" y="2285561"/>
              <a:chExt cx="599192" cy="1301100"/>
            </a:xfrm>
          </p:grpSpPr>
          <p:cxnSp>
            <p:nvCxnSpPr>
              <p:cNvPr id="1013" name="Shape 1013"/>
              <p:cNvCxnSpPr/>
              <p:nvPr/>
            </p:nvCxnSpPr>
            <p:spPr>
              <a:xfrm rot="10800000">
                <a:off x="593377"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14" name="Shape 1014"/>
              <p:cNvCxnSpPr/>
              <p:nvPr/>
            </p:nvCxnSpPr>
            <p:spPr>
              <a:xfrm rot="10800000">
                <a:off x="743175"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15" name="Shape 1015"/>
              <p:cNvCxnSpPr/>
              <p:nvPr/>
            </p:nvCxnSpPr>
            <p:spPr>
              <a:xfrm rot="10800000">
                <a:off x="892973"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16" name="Shape 1016"/>
              <p:cNvCxnSpPr/>
              <p:nvPr/>
            </p:nvCxnSpPr>
            <p:spPr>
              <a:xfrm rot="10800000">
                <a:off x="1042771"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17" name="Shape 1017"/>
              <p:cNvCxnSpPr/>
              <p:nvPr/>
            </p:nvCxnSpPr>
            <p:spPr>
              <a:xfrm rot="10800000">
                <a:off x="1192569" y="2285561"/>
                <a:ext cx="0" cy="1301100"/>
              </a:xfrm>
              <a:prstGeom prst="straightConnector1">
                <a:avLst/>
              </a:prstGeom>
              <a:noFill/>
              <a:ln w="19050" cap="flat" cmpd="sng">
                <a:solidFill>
                  <a:schemeClr val="dk1"/>
                </a:solidFill>
                <a:prstDash val="solid"/>
                <a:round/>
                <a:headEnd type="none" w="sm" len="sm"/>
                <a:tailEnd type="stealth" w="med" len="med"/>
              </a:ln>
            </p:spPr>
          </p:cxnSp>
        </p:grpSp>
        <p:sp>
          <p:nvSpPr>
            <p:cNvPr id="1018" name="Shape 1018"/>
            <p:cNvSpPr/>
            <p:nvPr/>
          </p:nvSpPr>
          <p:spPr>
            <a:xfrm>
              <a:off x="6957517" y="1566360"/>
              <a:ext cx="1918500" cy="385200"/>
            </a:xfrm>
            <a:prstGeom prst="roundRect">
              <a:avLst>
                <a:gd name="adj" fmla="val 16667"/>
              </a:avLst>
            </a:prstGeom>
            <a:solidFill>
              <a:srgbClr val="FFD966"/>
            </a:solidFill>
            <a:ln>
              <a:noFill/>
            </a:ln>
          </p:spPr>
          <p:txBody>
            <a:bodyPr spcFirstLastPara="1" wrap="square" lIns="0" tIns="0" rIns="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rPr>
                <a:t>VM</a:t>
              </a:r>
              <a:endParaRPr kumimoji="0" sz="1100" b="0" i="0" u="none" strike="noStrike" kern="0" cap="none" spc="0" normalizeH="0" baseline="0" noProof="0">
                <a:ln>
                  <a:noFill/>
                </a:ln>
                <a:solidFill>
                  <a:srgbClr val="434343"/>
                </a:solidFill>
                <a:effectLst/>
                <a:uLnTx/>
                <a:uFillTx/>
                <a:latin typeface="Helvetica Neue Light"/>
                <a:ea typeface="Helvetica Neue Light"/>
                <a:cs typeface="Helvetica Neue Light"/>
                <a:sym typeface="Helvetica Neue Light"/>
              </a:endParaRPr>
            </a:p>
          </p:txBody>
        </p:sp>
        <p:grpSp>
          <p:nvGrpSpPr>
            <p:cNvPr id="1019" name="Shape 1019"/>
            <p:cNvGrpSpPr/>
            <p:nvPr/>
          </p:nvGrpSpPr>
          <p:grpSpPr>
            <a:xfrm>
              <a:off x="7063885" y="1875272"/>
              <a:ext cx="599192" cy="472169"/>
              <a:chOff x="593377" y="2285561"/>
              <a:chExt cx="599192" cy="1301100"/>
            </a:xfrm>
          </p:grpSpPr>
          <p:cxnSp>
            <p:nvCxnSpPr>
              <p:cNvPr id="1020" name="Shape 1020"/>
              <p:cNvCxnSpPr/>
              <p:nvPr/>
            </p:nvCxnSpPr>
            <p:spPr>
              <a:xfrm rot="10800000">
                <a:off x="593377"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21" name="Shape 1021"/>
              <p:cNvCxnSpPr/>
              <p:nvPr/>
            </p:nvCxnSpPr>
            <p:spPr>
              <a:xfrm rot="10800000">
                <a:off x="743175"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22" name="Shape 1022"/>
              <p:cNvCxnSpPr/>
              <p:nvPr/>
            </p:nvCxnSpPr>
            <p:spPr>
              <a:xfrm rot="10800000">
                <a:off x="892973"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23" name="Shape 1023"/>
              <p:cNvCxnSpPr/>
              <p:nvPr/>
            </p:nvCxnSpPr>
            <p:spPr>
              <a:xfrm rot="10800000">
                <a:off x="1042771"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24" name="Shape 1024"/>
              <p:cNvCxnSpPr/>
              <p:nvPr/>
            </p:nvCxnSpPr>
            <p:spPr>
              <a:xfrm rot="10800000">
                <a:off x="1192569" y="2285561"/>
                <a:ext cx="0" cy="1301100"/>
              </a:xfrm>
              <a:prstGeom prst="straightConnector1">
                <a:avLst/>
              </a:prstGeom>
              <a:noFill/>
              <a:ln w="19050" cap="flat" cmpd="sng">
                <a:solidFill>
                  <a:schemeClr val="dk1"/>
                </a:solidFill>
                <a:prstDash val="solid"/>
                <a:round/>
                <a:headEnd type="none" w="sm" len="sm"/>
                <a:tailEnd type="stealth" w="med" len="med"/>
              </a:ln>
            </p:spPr>
          </p:cxnSp>
        </p:grpSp>
        <p:grpSp>
          <p:nvGrpSpPr>
            <p:cNvPr id="1025" name="Shape 1025"/>
            <p:cNvGrpSpPr/>
            <p:nvPr/>
          </p:nvGrpSpPr>
          <p:grpSpPr>
            <a:xfrm rot="892120">
              <a:off x="7955459" y="1989645"/>
              <a:ext cx="599182" cy="472101"/>
              <a:chOff x="593377" y="2285561"/>
              <a:chExt cx="599192" cy="1301100"/>
            </a:xfrm>
          </p:grpSpPr>
          <p:cxnSp>
            <p:nvCxnSpPr>
              <p:cNvPr id="1026" name="Shape 1026"/>
              <p:cNvCxnSpPr/>
              <p:nvPr/>
            </p:nvCxnSpPr>
            <p:spPr>
              <a:xfrm rot="10800000">
                <a:off x="593377"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27" name="Shape 1027"/>
              <p:cNvCxnSpPr/>
              <p:nvPr/>
            </p:nvCxnSpPr>
            <p:spPr>
              <a:xfrm rot="10800000">
                <a:off x="743175"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28" name="Shape 1028"/>
              <p:cNvCxnSpPr/>
              <p:nvPr/>
            </p:nvCxnSpPr>
            <p:spPr>
              <a:xfrm rot="10800000">
                <a:off x="892973"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29" name="Shape 1029"/>
              <p:cNvCxnSpPr/>
              <p:nvPr/>
            </p:nvCxnSpPr>
            <p:spPr>
              <a:xfrm rot="10800000">
                <a:off x="1042771" y="2285561"/>
                <a:ext cx="0" cy="1301100"/>
              </a:xfrm>
              <a:prstGeom prst="straightConnector1">
                <a:avLst/>
              </a:prstGeom>
              <a:noFill/>
              <a:ln w="19050" cap="flat" cmpd="sng">
                <a:solidFill>
                  <a:schemeClr val="dk1"/>
                </a:solidFill>
                <a:prstDash val="solid"/>
                <a:round/>
                <a:headEnd type="none" w="sm" len="sm"/>
                <a:tailEnd type="stealth" w="med" len="med"/>
              </a:ln>
            </p:spPr>
          </p:cxnSp>
          <p:cxnSp>
            <p:nvCxnSpPr>
              <p:cNvPr id="1030" name="Shape 1030"/>
              <p:cNvCxnSpPr/>
              <p:nvPr/>
            </p:nvCxnSpPr>
            <p:spPr>
              <a:xfrm rot="10800000">
                <a:off x="1192569" y="2285561"/>
                <a:ext cx="0" cy="1301100"/>
              </a:xfrm>
              <a:prstGeom prst="straightConnector1">
                <a:avLst/>
              </a:prstGeom>
              <a:noFill/>
              <a:ln w="19050" cap="flat" cmpd="sng">
                <a:solidFill>
                  <a:schemeClr val="dk1"/>
                </a:solidFill>
                <a:prstDash val="solid"/>
                <a:round/>
                <a:headEnd type="none" w="sm" len="sm"/>
                <a:tailEnd type="stealth" w="med" len="med"/>
              </a:ln>
            </p:spPr>
          </p:cxnSp>
        </p:grpSp>
      </p:grpSp>
      <p:grpSp>
        <p:nvGrpSpPr>
          <p:cNvPr id="1031" name="Shape 1031"/>
          <p:cNvGrpSpPr/>
          <p:nvPr/>
        </p:nvGrpSpPr>
        <p:grpSpPr>
          <a:xfrm>
            <a:off x="303527" y="3962627"/>
            <a:ext cx="475050" cy="714758"/>
            <a:chOff x="2765325" y="1205750"/>
            <a:chExt cx="2095500" cy="3365150"/>
          </a:xfrm>
        </p:grpSpPr>
        <p:sp>
          <p:nvSpPr>
            <p:cNvPr id="1032" name="Shape 1032"/>
            <p:cNvSpPr/>
            <p:nvPr/>
          </p:nvSpPr>
          <p:spPr>
            <a:xfrm>
              <a:off x="2765325" y="2703400"/>
              <a:ext cx="2095500" cy="1867500"/>
            </a:xfrm>
            <a:custGeom>
              <a:avLst/>
              <a:gdLst/>
              <a:ahLst/>
              <a:cxnLst/>
              <a:rect l="0" t="0" r="0" b="0"/>
              <a:pathLst>
                <a:path w="120000" h="120000" extrusionOk="0">
                  <a:moveTo>
                    <a:pt x="29647" y="1"/>
                  </a:moveTo>
                  <a:cubicBezTo>
                    <a:pt x="12353" y="7129"/>
                    <a:pt x="0" y="25545"/>
                    <a:pt x="0" y="47326"/>
                  </a:cubicBezTo>
                  <a:lnTo>
                    <a:pt x="0" y="119998"/>
                  </a:lnTo>
                  <a:lnTo>
                    <a:pt x="119998" y="119998"/>
                  </a:lnTo>
                  <a:lnTo>
                    <a:pt x="119998" y="47326"/>
                  </a:lnTo>
                  <a:cubicBezTo>
                    <a:pt x="119998" y="25545"/>
                    <a:pt x="107646" y="7129"/>
                    <a:pt x="90352" y="1"/>
                  </a:cubicBezTo>
                  <a:cubicBezTo>
                    <a:pt x="81705" y="6734"/>
                    <a:pt x="71293" y="10693"/>
                    <a:pt x="59999" y="10693"/>
                  </a:cubicBezTo>
                  <a:cubicBezTo>
                    <a:pt x="48705" y="10693"/>
                    <a:pt x="38294" y="6734"/>
                    <a:pt x="29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sp>
          <p:nvSpPr>
            <p:cNvPr id="1033" name="Shape 1033"/>
            <p:cNvSpPr/>
            <p:nvPr/>
          </p:nvSpPr>
          <p:spPr>
            <a:xfrm>
              <a:off x="3088900" y="1205750"/>
              <a:ext cx="1448400" cy="1451400"/>
            </a:xfrm>
            <a:custGeom>
              <a:avLst/>
              <a:gdLst/>
              <a:ahLst/>
              <a:cxnLst/>
              <a:rect l="0" t="0" r="0" b="0"/>
              <a:pathLst>
                <a:path w="120000" h="120000" extrusionOk="0">
                  <a:moveTo>
                    <a:pt x="59998" y="0"/>
                  </a:moveTo>
                  <a:cubicBezTo>
                    <a:pt x="26808" y="0"/>
                    <a:pt x="0" y="27006"/>
                    <a:pt x="0" y="60128"/>
                  </a:cubicBezTo>
                  <a:cubicBezTo>
                    <a:pt x="0" y="93248"/>
                    <a:pt x="26808" y="120000"/>
                    <a:pt x="59998" y="120000"/>
                  </a:cubicBezTo>
                  <a:cubicBezTo>
                    <a:pt x="93191" y="120000"/>
                    <a:pt x="119997" y="93248"/>
                    <a:pt x="119997" y="60128"/>
                  </a:cubicBezTo>
                  <a:cubicBezTo>
                    <a:pt x="119997" y="27006"/>
                    <a:pt x="93191" y="0"/>
                    <a:pt x="59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grpSp>
      <p:grpSp>
        <p:nvGrpSpPr>
          <p:cNvPr id="1034" name="Shape 1034"/>
          <p:cNvGrpSpPr/>
          <p:nvPr/>
        </p:nvGrpSpPr>
        <p:grpSpPr>
          <a:xfrm>
            <a:off x="1430435" y="3962627"/>
            <a:ext cx="475050" cy="714758"/>
            <a:chOff x="2765325" y="1205750"/>
            <a:chExt cx="2095500" cy="3365150"/>
          </a:xfrm>
        </p:grpSpPr>
        <p:sp>
          <p:nvSpPr>
            <p:cNvPr id="1035" name="Shape 1035"/>
            <p:cNvSpPr/>
            <p:nvPr/>
          </p:nvSpPr>
          <p:spPr>
            <a:xfrm>
              <a:off x="2765325" y="2703400"/>
              <a:ext cx="2095500" cy="1867500"/>
            </a:xfrm>
            <a:custGeom>
              <a:avLst/>
              <a:gdLst/>
              <a:ahLst/>
              <a:cxnLst/>
              <a:rect l="0" t="0" r="0" b="0"/>
              <a:pathLst>
                <a:path w="120000" h="120000" extrusionOk="0">
                  <a:moveTo>
                    <a:pt x="29647" y="1"/>
                  </a:moveTo>
                  <a:cubicBezTo>
                    <a:pt x="12353" y="7129"/>
                    <a:pt x="0" y="25545"/>
                    <a:pt x="0" y="47326"/>
                  </a:cubicBezTo>
                  <a:lnTo>
                    <a:pt x="0" y="119998"/>
                  </a:lnTo>
                  <a:lnTo>
                    <a:pt x="119998" y="119998"/>
                  </a:lnTo>
                  <a:lnTo>
                    <a:pt x="119998" y="47326"/>
                  </a:lnTo>
                  <a:cubicBezTo>
                    <a:pt x="119998" y="25545"/>
                    <a:pt x="107646" y="7129"/>
                    <a:pt x="90352" y="1"/>
                  </a:cubicBezTo>
                  <a:cubicBezTo>
                    <a:pt x="81705" y="6734"/>
                    <a:pt x="71293" y="10693"/>
                    <a:pt x="59999" y="10693"/>
                  </a:cubicBezTo>
                  <a:cubicBezTo>
                    <a:pt x="48705" y="10693"/>
                    <a:pt x="38294" y="6734"/>
                    <a:pt x="29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sp>
          <p:nvSpPr>
            <p:cNvPr id="1036" name="Shape 1036"/>
            <p:cNvSpPr/>
            <p:nvPr/>
          </p:nvSpPr>
          <p:spPr>
            <a:xfrm>
              <a:off x="3088900" y="1205750"/>
              <a:ext cx="1448400" cy="1451400"/>
            </a:xfrm>
            <a:custGeom>
              <a:avLst/>
              <a:gdLst/>
              <a:ahLst/>
              <a:cxnLst/>
              <a:rect l="0" t="0" r="0" b="0"/>
              <a:pathLst>
                <a:path w="120000" h="120000" extrusionOk="0">
                  <a:moveTo>
                    <a:pt x="59998" y="0"/>
                  </a:moveTo>
                  <a:cubicBezTo>
                    <a:pt x="26808" y="0"/>
                    <a:pt x="0" y="27006"/>
                    <a:pt x="0" y="60128"/>
                  </a:cubicBezTo>
                  <a:cubicBezTo>
                    <a:pt x="0" y="93248"/>
                    <a:pt x="26808" y="120000"/>
                    <a:pt x="59998" y="120000"/>
                  </a:cubicBezTo>
                  <a:cubicBezTo>
                    <a:pt x="93191" y="120000"/>
                    <a:pt x="119997" y="93248"/>
                    <a:pt x="119997" y="60128"/>
                  </a:cubicBezTo>
                  <a:cubicBezTo>
                    <a:pt x="119997" y="27006"/>
                    <a:pt x="93191" y="0"/>
                    <a:pt x="59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grpSp>
      <p:grpSp>
        <p:nvGrpSpPr>
          <p:cNvPr id="1037" name="Shape 1037"/>
          <p:cNvGrpSpPr/>
          <p:nvPr/>
        </p:nvGrpSpPr>
        <p:grpSpPr>
          <a:xfrm>
            <a:off x="2572686" y="3962627"/>
            <a:ext cx="475050" cy="714758"/>
            <a:chOff x="2765325" y="1205750"/>
            <a:chExt cx="2095500" cy="3365150"/>
          </a:xfrm>
        </p:grpSpPr>
        <p:sp>
          <p:nvSpPr>
            <p:cNvPr id="1038" name="Shape 1038"/>
            <p:cNvSpPr/>
            <p:nvPr/>
          </p:nvSpPr>
          <p:spPr>
            <a:xfrm>
              <a:off x="2765325" y="2703400"/>
              <a:ext cx="2095500" cy="1867500"/>
            </a:xfrm>
            <a:custGeom>
              <a:avLst/>
              <a:gdLst/>
              <a:ahLst/>
              <a:cxnLst/>
              <a:rect l="0" t="0" r="0" b="0"/>
              <a:pathLst>
                <a:path w="120000" h="120000" extrusionOk="0">
                  <a:moveTo>
                    <a:pt x="29647" y="1"/>
                  </a:moveTo>
                  <a:cubicBezTo>
                    <a:pt x="12353" y="7129"/>
                    <a:pt x="0" y="25545"/>
                    <a:pt x="0" y="47326"/>
                  </a:cubicBezTo>
                  <a:lnTo>
                    <a:pt x="0" y="119998"/>
                  </a:lnTo>
                  <a:lnTo>
                    <a:pt x="119998" y="119998"/>
                  </a:lnTo>
                  <a:lnTo>
                    <a:pt x="119998" y="47326"/>
                  </a:lnTo>
                  <a:cubicBezTo>
                    <a:pt x="119998" y="25545"/>
                    <a:pt x="107646" y="7129"/>
                    <a:pt x="90352" y="1"/>
                  </a:cubicBezTo>
                  <a:cubicBezTo>
                    <a:pt x="81705" y="6734"/>
                    <a:pt x="71293" y="10693"/>
                    <a:pt x="59999" y="10693"/>
                  </a:cubicBezTo>
                  <a:cubicBezTo>
                    <a:pt x="48705" y="10693"/>
                    <a:pt x="38294" y="6734"/>
                    <a:pt x="29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sp>
          <p:nvSpPr>
            <p:cNvPr id="1039" name="Shape 1039"/>
            <p:cNvSpPr/>
            <p:nvPr/>
          </p:nvSpPr>
          <p:spPr>
            <a:xfrm>
              <a:off x="3088900" y="1205750"/>
              <a:ext cx="1448400" cy="1451400"/>
            </a:xfrm>
            <a:custGeom>
              <a:avLst/>
              <a:gdLst/>
              <a:ahLst/>
              <a:cxnLst/>
              <a:rect l="0" t="0" r="0" b="0"/>
              <a:pathLst>
                <a:path w="120000" h="120000" extrusionOk="0">
                  <a:moveTo>
                    <a:pt x="59998" y="0"/>
                  </a:moveTo>
                  <a:cubicBezTo>
                    <a:pt x="26808" y="0"/>
                    <a:pt x="0" y="27006"/>
                    <a:pt x="0" y="60128"/>
                  </a:cubicBezTo>
                  <a:cubicBezTo>
                    <a:pt x="0" y="93248"/>
                    <a:pt x="26808" y="120000"/>
                    <a:pt x="59998" y="120000"/>
                  </a:cubicBezTo>
                  <a:cubicBezTo>
                    <a:pt x="93191" y="120000"/>
                    <a:pt x="119997" y="93248"/>
                    <a:pt x="119997" y="60128"/>
                  </a:cubicBezTo>
                  <a:cubicBezTo>
                    <a:pt x="119997" y="27006"/>
                    <a:pt x="93191" y="0"/>
                    <a:pt x="59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grpSp>
      <p:grpSp>
        <p:nvGrpSpPr>
          <p:cNvPr id="1040" name="Shape 1040"/>
          <p:cNvGrpSpPr/>
          <p:nvPr/>
        </p:nvGrpSpPr>
        <p:grpSpPr>
          <a:xfrm>
            <a:off x="3611728" y="3962627"/>
            <a:ext cx="475050" cy="714758"/>
            <a:chOff x="2765325" y="1205750"/>
            <a:chExt cx="2095500" cy="3365150"/>
          </a:xfrm>
        </p:grpSpPr>
        <p:sp>
          <p:nvSpPr>
            <p:cNvPr id="1041" name="Shape 1041"/>
            <p:cNvSpPr/>
            <p:nvPr/>
          </p:nvSpPr>
          <p:spPr>
            <a:xfrm>
              <a:off x="2765325" y="2703400"/>
              <a:ext cx="2095500" cy="1867500"/>
            </a:xfrm>
            <a:custGeom>
              <a:avLst/>
              <a:gdLst/>
              <a:ahLst/>
              <a:cxnLst/>
              <a:rect l="0" t="0" r="0" b="0"/>
              <a:pathLst>
                <a:path w="120000" h="120000" extrusionOk="0">
                  <a:moveTo>
                    <a:pt x="29647" y="1"/>
                  </a:moveTo>
                  <a:cubicBezTo>
                    <a:pt x="12353" y="7129"/>
                    <a:pt x="0" y="25545"/>
                    <a:pt x="0" y="47326"/>
                  </a:cubicBezTo>
                  <a:lnTo>
                    <a:pt x="0" y="119998"/>
                  </a:lnTo>
                  <a:lnTo>
                    <a:pt x="119998" y="119998"/>
                  </a:lnTo>
                  <a:lnTo>
                    <a:pt x="119998" y="47326"/>
                  </a:lnTo>
                  <a:cubicBezTo>
                    <a:pt x="119998" y="25545"/>
                    <a:pt x="107646" y="7129"/>
                    <a:pt x="90352" y="1"/>
                  </a:cubicBezTo>
                  <a:cubicBezTo>
                    <a:pt x="81705" y="6734"/>
                    <a:pt x="71293" y="10693"/>
                    <a:pt x="59999" y="10693"/>
                  </a:cubicBezTo>
                  <a:cubicBezTo>
                    <a:pt x="48705" y="10693"/>
                    <a:pt x="38294" y="6734"/>
                    <a:pt x="29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sp>
          <p:nvSpPr>
            <p:cNvPr id="1042" name="Shape 1042"/>
            <p:cNvSpPr/>
            <p:nvPr/>
          </p:nvSpPr>
          <p:spPr>
            <a:xfrm>
              <a:off x="3088900" y="1205750"/>
              <a:ext cx="1448400" cy="1451400"/>
            </a:xfrm>
            <a:custGeom>
              <a:avLst/>
              <a:gdLst/>
              <a:ahLst/>
              <a:cxnLst/>
              <a:rect l="0" t="0" r="0" b="0"/>
              <a:pathLst>
                <a:path w="120000" h="120000" extrusionOk="0">
                  <a:moveTo>
                    <a:pt x="59998" y="0"/>
                  </a:moveTo>
                  <a:cubicBezTo>
                    <a:pt x="26808" y="0"/>
                    <a:pt x="0" y="27006"/>
                    <a:pt x="0" y="60128"/>
                  </a:cubicBezTo>
                  <a:cubicBezTo>
                    <a:pt x="0" y="93248"/>
                    <a:pt x="26808" y="120000"/>
                    <a:pt x="59998" y="120000"/>
                  </a:cubicBezTo>
                  <a:cubicBezTo>
                    <a:pt x="93191" y="120000"/>
                    <a:pt x="119997" y="93248"/>
                    <a:pt x="119997" y="60128"/>
                  </a:cubicBezTo>
                  <a:cubicBezTo>
                    <a:pt x="119997" y="27006"/>
                    <a:pt x="93191" y="0"/>
                    <a:pt x="59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grpSp>
      <p:grpSp>
        <p:nvGrpSpPr>
          <p:cNvPr id="1043" name="Shape 1043"/>
          <p:cNvGrpSpPr/>
          <p:nvPr/>
        </p:nvGrpSpPr>
        <p:grpSpPr>
          <a:xfrm>
            <a:off x="6599786" y="4091067"/>
            <a:ext cx="475050" cy="714758"/>
            <a:chOff x="2765325" y="1205750"/>
            <a:chExt cx="2095500" cy="3365150"/>
          </a:xfrm>
        </p:grpSpPr>
        <p:sp>
          <p:nvSpPr>
            <p:cNvPr id="1044" name="Shape 1044"/>
            <p:cNvSpPr/>
            <p:nvPr/>
          </p:nvSpPr>
          <p:spPr>
            <a:xfrm>
              <a:off x="2765325" y="2703400"/>
              <a:ext cx="2095500" cy="1867500"/>
            </a:xfrm>
            <a:custGeom>
              <a:avLst/>
              <a:gdLst/>
              <a:ahLst/>
              <a:cxnLst/>
              <a:rect l="0" t="0" r="0" b="0"/>
              <a:pathLst>
                <a:path w="120000" h="120000" extrusionOk="0">
                  <a:moveTo>
                    <a:pt x="29647" y="1"/>
                  </a:moveTo>
                  <a:cubicBezTo>
                    <a:pt x="12353" y="7129"/>
                    <a:pt x="0" y="25545"/>
                    <a:pt x="0" y="47326"/>
                  </a:cubicBezTo>
                  <a:lnTo>
                    <a:pt x="0" y="119998"/>
                  </a:lnTo>
                  <a:lnTo>
                    <a:pt x="119998" y="119998"/>
                  </a:lnTo>
                  <a:lnTo>
                    <a:pt x="119998" y="47326"/>
                  </a:lnTo>
                  <a:cubicBezTo>
                    <a:pt x="119998" y="25545"/>
                    <a:pt x="107646" y="7129"/>
                    <a:pt x="90352" y="1"/>
                  </a:cubicBezTo>
                  <a:cubicBezTo>
                    <a:pt x="81705" y="6734"/>
                    <a:pt x="71293" y="10693"/>
                    <a:pt x="59999" y="10693"/>
                  </a:cubicBezTo>
                  <a:cubicBezTo>
                    <a:pt x="48705" y="10693"/>
                    <a:pt x="38294" y="6734"/>
                    <a:pt x="2964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sp>
          <p:nvSpPr>
            <p:cNvPr id="1045" name="Shape 1045"/>
            <p:cNvSpPr/>
            <p:nvPr/>
          </p:nvSpPr>
          <p:spPr>
            <a:xfrm>
              <a:off x="3088900" y="1205750"/>
              <a:ext cx="1448400" cy="1451400"/>
            </a:xfrm>
            <a:custGeom>
              <a:avLst/>
              <a:gdLst/>
              <a:ahLst/>
              <a:cxnLst/>
              <a:rect l="0" t="0" r="0" b="0"/>
              <a:pathLst>
                <a:path w="120000" h="120000" extrusionOk="0">
                  <a:moveTo>
                    <a:pt x="59998" y="0"/>
                  </a:moveTo>
                  <a:cubicBezTo>
                    <a:pt x="26808" y="0"/>
                    <a:pt x="0" y="27006"/>
                    <a:pt x="0" y="60128"/>
                  </a:cubicBezTo>
                  <a:cubicBezTo>
                    <a:pt x="0" y="93248"/>
                    <a:pt x="26808" y="120000"/>
                    <a:pt x="59998" y="120000"/>
                  </a:cubicBezTo>
                  <a:cubicBezTo>
                    <a:pt x="93191" y="120000"/>
                    <a:pt x="119997" y="93248"/>
                    <a:pt x="119997" y="60128"/>
                  </a:cubicBezTo>
                  <a:cubicBezTo>
                    <a:pt x="119997" y="27006"/>
                    <a:pt x="93191" y="0"/>
                    <a:pt x="5999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253E"/>
                </a:buClr>
                <a:buSzTx/>
                <a:buFont typeface="Arial"/>
                <a:buNone/>
                <a:tabLst/>
                <a:defRPr/>
              </a:pPr>
              <a:endParaRPr kumimoji="0" sz="1800" b="0" i="0" u="none" strike="noStrike" kern="0" cap="none" spc="0" normalizeH="0" baseline="0" noProof="0">
                <a:ln>
                  <a:noFill/>
                </a:ln>
                <a:solidFill>
                  <a:srgbClr val="00253E"/>
                </a:solidFill>
                <a:effectLst/>
                <a:uLnTx/>
                <a:uFillTx/>
                <a:latin typeface="Arial"/>
                <a:cs typeface="Arial"/>
                <a:sym typeface="Arial"/>
              </a:endParaRPr>
            </a:p>
          </p:txBody>
        </p:sp>
      </p:grpSp>
      <p:pic>
        <p:nvPicPr>
          <p:cNvPr id="1046" name="Shape 1046"/>
          <p:cNvPicPr preferRelativeResize="0"/>
          <p:nvPr/>
        </p:nvPicPr>
        <p:blipFill rotWithShape="1">
          <a:blip r:embed="rId4">
            <a:alphaModFix/>
          </a:blip>
          <a:srcRect l="-2639" t="-8450" r="2639" b="8449"/>
          <a:stretch/>
        </p:blipFill>
        <p:spPr>
          <a:xfrm>
            <a:off x="6763825" y="2615350"/>
            <a:ext cx="1260675" cy="459350"/>
          </a:xfrm>
          <a:prstGeom prst="rect">
            <a:avLst/>
          </a:prstGeom>
          <a:noFill/>
          <a:ln>
            <a:noFill/>
          </a:ln>
        </p:spPr>
      </p:pic>
      <p:sp>
        <p:nvSpPr>
          <p:cNvPr id="1047" name="Shape 1047"/>
          <p:cNvSpPr/>
          <p:nvPr/>
        </p:nvSpPr>
        <p:spPr>
          <a:xfrm>
            <a:off x="419025" y="851450"/>
            <a:ext cx="16944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1AB9A5"/>
                </a:solidFill>
                <a:effectLst/>
                <a:uLnTx/>
                <a:uFillTx/>
                <a:latin typeface="Proxima Nova"/>
                <a:ea typeface="Proxima Nova"/>
                <a:cs typeface="Proxima Nova"/>
                <a:sym typeface="Proxima Nova"/>
              </a:rPr>
              <a:t>Before PCF</a:t>
            </a:r>
            <a:endParaRPr kumimoji="0" sz="1600" b="1" i="0" u="none" strike="noStrike" kern="0" cap="none" spc="0" normalizeH="0" baseline="0" noProof="0">
              <a:ln>
                <a:noFill/>
              </a:ln>
              <a:solidFill>
                <a:srgbClr val="1AB9A5"/>
              </a:solidFill>
              <a:effectLst/>
              <a:uLnTx/>
              <a:uFillTx/>
              <a:latin typeface="Proxima Nova"/>
              <a:ea typeface="Proxima Nova"/>
              <a:cs typeface="Proxima Nova"/>
              <a:sym typeface="Proxima Nova"/>
            </a:endParaRPr>
          </a:p>
        </p:txBody>
      </p:sp>
      <p:sp>
        <p:nvSpPr>
          <p:cNvPr id="1048" name="Shape 1048"/>
          <p:cNvSpPr/>
          <p:nvPr/>
        </p:nvSpPr>
        <p:spPr>
          <a:xfrm>
            <a:off x="4950850" y="851450"/>
            <a:ext cx="1648800" cy="3387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600" b="1" i="0" u="none" strike="noStrike" kern="0" cap="none" spc="0" normalizeH="0" baseline="0" noProof="0">
                <a:ln>
                  <a:noFill/>
                </a:ln>
                <a:solidFill>
                  <a:srgbClr val="1AB9A5"/>
                </a:solidFill>
                <a:effectLst/>
                <a:uLnTx/>
                <a:uFillTx/>
                <a:latin typeface="Proxima Nova"/>
                <a:ea typeface="Proxima Nova"/>
                <a:cs typeface="Proxima Nova"/>
                <a:sym typeface="Proxima Nova"/>
              </a:rPr>
              <a:t>After  PCF</a:t>
            </a:r>
            <a:endParaRPr kumimoji="0" sz="1600" b="1" i="0" u="none" strike="noStrike" kern="0" cap="none" spc="0" normalizeH="0" baseline="0" noProof="0">
              <a:ln>
                <a:noFill/>
              </a:ln>
              <a:solidFill>
                <a:srgbClr val="1AB9A5"/>
              </a:solidFill>
              <a:effectLst/>
              <a:uLnTx/>
              <a:uFillTx/>
              <a:latin typeface="Proxima Nova"/>
              <a:ea typeface="Proxima Nova"/>
              <a:cs typeface="Proxima Nova"/>
              <a:sym typeface="Proxima Nova"/>
            </a:endParaRPr>
          </a:p>
        </p:txBody>
      </p:sp>
    </p:spTree>
    <p:extLst>
      <p:ext uri="{BB962C8B-B14F-4D97-AF65-F5344CB8AC3E}">
        <p14:creationId xmlns:p14="http://schemas.microsoft.com/office/powerpoint/2010/main" val="216140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can deploy &amp; Manage any distributed system that runs on  Virtual Machines!</a:t>
            </a:r>
            <a:endParaRPr/>
          </a:p>
        </p:txBody>
      </p:sp>
      <p:sp>
        <p:nvSpPr>
          <p:cNvPr id="387" name="Shape 387"/>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What can BOSH Deploy &amp; Manage?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Pivotal Cloud Foundry</a:t>
            </a:r>
            <a:endParaRPr dirty="0"/>
          </a:p>
        </p:txBody>
      </p:sp>
      <p:sp>
        <p:nvSpPr>
          <p:cNvPr id="393" name="Shape 393"/>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BOSH Overview</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p:nvPr/>
        </p:nvSpPr>
        <p:spPr>
          <a:xfrm>
            <a:off x="3935604" y="1057821"/>
            <a:ext cx="2000100" cy="2253300"/>
          </a:xfrm>
          <a:prstGeom prst="roundRect">
            <a:avLst>
              <a:gd name="adj" fmla="val 2236"/>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endParaRPr sz="700" b="1">
              <a:solidFill>
                <a:srgbClr val="999999"/>
              </a:solidFill>
              <a:latin typeface="Proxima Nova"/>
              <a:ea typeface="Proxima Nova"/>
              <a:cs typeface="Proxima Nova"/>
              <a:sym typeface="Proxima Nova"/>
            </a:endParaRPr>
          </a:p>
        </p:txBody>
      </p:sp>
      <p:sp>
        <p:nvSpPr>
          <p:cNvPr id="493" name="Shape 493"/>
          <p:cNvSpPr/>
          <p:nvPr/>
        </p:nvSpPr>
        <p:spPr>
          <a:xfrm rot="10800000" flipH="1">
            <a:off x="241294" y="2362429"/>
            <a:ext cx="8844900" cy="1917600"/>
          </a:xfrm>
          <a:prstGeom prst="bentArrow">
            <a:avLst>
              <a:gd name="adj1" fmla="val 19995"/>
              <a:gd name="adj2" fmla="val 25348"/>
              <a:gd name="adj3" fmla="val 29898"/>
              <a:gd name="adj4" fmla="val 64198"/>
            </a:avLst>
          </a:prstGeom>
          <a:solidFill>
            <a:schemeClr val="accent1"/>
          </a:solidFill>
          <a:ln>
            <a:noFill/>
          </a:ln>
        </p:spPr>
        <p:txBody>
          <a:bodyPr spcFirstLastPara="1" wrap="square" lIns="91425" tIns="91425" rIns="91425" bIns="91425" anchor="ctr" anchorCtr="0">
            <a:noAutofit/>
          </a:bodyPr>
          <a:lstStyle/>
          <a:p>
            <a:endParaRPr/>
          </a:p>
        </p:txBody>
      </p:sp>
      <p:sp>
        <p:nvSpPr>
          <p:cNvPr id="494" name="Shape 494"/>
          <p:cNvSpPr/>
          <p:nvPr/>
        </p:nvSpPr>
        <p:spPr>
          <a:xfrm>
            <a:off x="1933675" y="1057821"/>
            <a:ext cx="2000100" cy="2253300"/>
          </a:xfrm>
          <a:prstGeom prst="roundRect">
            <a:avLst>
              <a:gd name="adj" fmla="val 2236"/>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endParaRPr sz="700" b="1">
              <a:solidFill>
                <a:srgbClr val="999999"/>
              </a:solidFill>
              <a:latin typeface="Proxima Nova"/>
              <a:ea typeface="Proxima Nova"/>
              <a:cs typeface="Proxima Nova"/>
              <a:sym typeface="Proxima Nova"/>
            </a:endParaRPr>
          </a:p>
        </p:txBody>
      </p:sp>
      <p:sp>
        <p:nvSpPr>
          <p:cNvPr id="495" name="Shape 495"/>
          <p:cNvSpPr/>
          <p:nvPr/>
        </p:nvSpPr>
        <p:spPr>
          <a:xfrm>
            <a:off x="1933669" y="3393879"/>
            <a:ext cx="5348700" cy="814800"/>
          </a:xfrm>
          <a:prstGeom prst="roundRect">
            <a:avLst>
              <a:gd name="adj" fmla="val 9424"/>
            </a:avLst>
          </a:prstGeom>
          <a:solidFill>
            <a:srgbClr val="EFEFEF"/>
          </a:solid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endParaRPr sz="700" b="1">
              <a:solidFill>
                <a:srgbClr val="999999"/>
              </a:solidFill>
              <a:latin typeface="Proxima Nova"/>
              <a:ea typeface="Proxima Nova"/>
              <a:cs typeface="Proxima Nova"/>
              <a:sym typeface="Proxima Nova"/>
            </a:endParaRPr>
          </a:p>
        </p:txBody>
      </p:sp>
      <p:cxnSp>
        <p:nvCxnSpPr>
          <p:cNvPr id="515" name="Shape 515"/>
          <p:cNvCxnSpPr/>
          <p:nvPr/>
        </p:nvCxnSpPr>
        <p:spPr>
          <a:xfrm>
            <a:off x="4945931" y="3563641"/>
            <a:ext cx="0" cy="472500"/>
          </a:xfrm>
          <a:prstGeom prst="straightConnector1">
            <a:avLst/>
          </a:prstGeom>
          <a:noFill/>
          <a:ln w="9525" cap="flat" cmpd="sng">
            <a:solidFill>
              <a:schemeClr val="dk2"/>
            </a:solidFill>
            <a:prstDash val="solid"/>
            <a:round/>
            <a:headEnd type="none" w="med" len="med"/>
            <a:tailEnd type="none" w="med" len="med"/>
          </a:ln>
        </p:spPr>
      </p:cxnSp>
      <p:sp>
        <p:nvSpPr>
          <p:cNvPr id="516" name="Shape 516"/>
          <p:cNvSpPr/>
          <p:nvPr/>
        </p:nvSpPr>
        <p:spPr>
          <a:xfrm>
            <a:off x="5073255" y="3614554"/>
            <a:ext cx="947700" cy="376800"/>
          </a:xfrm>
          <a:prstGeom prst="rect">
            <a:avLst/>
          </a:prstGeom>
          <a:noFill/>
          <a:ln>
            <a:noFill/>
          </a:ln>
        </p:spPr>
        <p:txBody>
          <a:bodyPr spcFirstLastPara="1" wrap="square" lIns="91425" tIns="45700" rIns="91425" bIns="45700" anchor="t" anchorCtr="0">
            <a:noAutofit/>
          </a:bodyPr>
          <a:lstStyle/>
          <a:p>
            <a:pPr algn="ctr"/>
            <a:r>
              <a:rPr lang="en-US" sz="800" b="1" dirty="0">
                <a:solidFill>
                  <a:srgbClr val="00253E"/>
                </a:solidFill>
                <a:latin typeface="Proxima Nova"/>
                <a:ea typeface="Proxima Nova"/>
                <a:cs typeface="Proxima Nova"/>
                <a:sym typeface="Proxima Nova"/>
              </a:rPr>
              <a:t>Embedded </a:t>
            </a:r>
            <a:r>
              <a:rPr lang="en-US" sz="1200" b="1" dirty="0">
                <a:solidFill>
                  <a:srgbClr val="00253E"/>
                </a:solidFill>
                <a:latin typeface="Proxima Nova"/>
                <a:ea typeface="Proxima Nova"/>
                <a:cs typeface="Proxima Nova"/>
                <a:sym typeface="Proxima Nova"/>
              </a:rPr>
              <a:t>OS</a:t>
            </a:r>
          </a:p>
          <a:p>
            <a:pPr algn="ctr"/>
            <a:r>
              <a:rPr lang="en-US" sz="600" dirty="0">
                <a:solidFill>
                  <a:srgbClr val="00253E"/>
                </a:solidFill>
                <a:latin typeface="Proxima Nova"/>
                <a:ea typeface="Proxima Nova"/>
                <a:cs typeface="Proxima Nova"/>
                <a:sym typeface="Proxima Nova"/>
              </a:rPr>
              <a:t>(Windows &amp; Linux)</a:t>
            </a:r>
          </a:p>
        </p:txBody>
      </p:sp>
      <p:sp>
        <p:nvSpPr>
          <p:cNvPr id="517" name="Shape 517"/>
          <p:cNvSpPr/>
          <p:nvPr/>
        </p:nvSpPr>
        <p:spPr>
          <a:xfrm>
            <a:off x="6256405" y="3679931"/>
            <a:ext cx="851100" cy="293400"/>
          </a:xfrm>
          <a:prstGeom prst="rect">
            <a:avLst/>
          </a:prstGeom>
          <a:noFill/>
          <a:ln>
            <a:noFill/>
          </a:ln>
        </p:spPr>
        <p:txBody>
          <a:bodyPr spcFirstLastPara="1" wrap="square" lIns="91425" tIns="45700" rIns="91425" bIns="45700" anchor="t" anchorCtr="0">
            <a:noAutofit/>
          </a:bodyPr>
          <a:lstStyle/>
          <a:p>
            <a:pPr algn="ctr"/>
            <a:r>
              <a:rPr lang="en" sz="900" b="1" dirty="0">
                <a:solidFill>
                  <a:srgbClr val="00253E"/>
                </a:solidFill>
                <a:latin typeface="Proxima Nova"/>
                <a:ea typeface="Proxima Nova"/>
                <a:cs typeface="Proxima Nova"/>
                <a:sym typeface="Proxima Nova"/>
              </a:rPr>
              <a:t>NSX-T</a:t>
            </a:r>
            <a:endParaRPr sz="900" b="1" dirty="0">
              <a:solidFill>
                <a:srgbClr val="00253E"/>
              </a:solidFill>
              <a:latin typeface="Proxima Nova"/>
              <a:ea typeface="Proxima Nova"/>
              <a:cs typeface="Proxima Nova"/>
              <a:sym typeface="Proxima Nova"/>
            </a:endParaRPr>
          </a:p>
        </p:txBody>
      </p:sp>
      <p:cxnSp>
        <p:nvCxnSpPr>
          <p:cNvPr id="518" name="Shape 518"/>
          <p:cNvCxnSpPr/>
          <p:nvPr/>
        </p:nvCxnSpPr>
        <p:spPr>
          <a:xfrm>
            <a:off x="6148269" y="3563641"/>
            <a:ext cx="0" cy="472500"/>
          </a:xfrm>
          <a:prstGeom prst="straightConnector1">
            <a:avLst/>
          </a:prstGeom>
          <a:noFill/>
          <a:ln w="9525" cap="flat" cmpd="sng">
            <a:solidFill>
              <a:schemeClr val="dk2"/>
            </a:solidFill>
            <a:prstDash val="solid"/>
            <a:round/>
            <a:headEnd type="none" w="med" len="med"/>
            <a:tailEnd type="none" w="med" len="med"/>
          </a:ln>
        </p:spPr>
      </p:cxnSp>
      <p:sp>
        <p:nvSpPr>
          <p:cNvPr id="519" name="Shape 519"/>
          <p:cNvSpPr/>
          <p:nvPr/>
        </p:nvSpPr>
        <p:spPr>
          <a:xfrm>
            <a:off x="1942415" y="4294779"/>
            <a:ext cx="53487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algn="ctr"/>
            <a:r>
              <a:rPr lang="en" sz="800" b="1">
                <a:solidFill>
                  <a:srgbClr val="0066AB"/>
                </a:solidFill>
                <a:latin typeface="Proxima Nova"/>
                <a:ea typeface="Proxima Nova"/>
                <a:cs typeface="Proxima Nova"/>
                <a:sym typeface="Proxima Nova"/>
              </a:rPr>
              <a:t>CPI  </a:t>
            </a:r>
            <a:r>
              <a:rPr lang="en" sz="800">
                <a:solidFill>
                  <a:srgbClr val="0066AB"/>
                </a:solidFill>
                <a:latin typeface="Proxima Nova"/>
                <a:ea typeface="Proxima Nova"/>
                <a:cs typeface="Proxima Nova"/>
                <a:sym typeface="Proxima Nova"/>
              </a:rPr>
              <a:t>(15 methods)</a:t>
            </a:r>
            <a:endParaRPr sz="800">
              <a:solidFill>
                <a:srgbClr val="0066AB"/>
              </a:solidFill>
              <a:latin typeface="Proxima Nova"/>
              <a:ea typeface="Proxima Nova"/>
              <a:cs typeface="Proxima Nova"/>
              <a:sym typeface="Proxima Nova"/>
            </a:endParaRPr>
          </a:p>
        </p:txBody>
      </p:sp>
      <p:sp>
        <p:nvSpPr>
          <p:cNvPr id="520" name="Shape 520"/>
          <p:cNvSpPr txBox="1"/>
          <p:nvPr/>
        </p:nvSpPr>
        <p:spPr>
          <a:xfrm>
            <a:off x="272094" y="2839504"/>
            <a:ext cx="388800" cy="153300"/>
          </a:xfrm>
          <a:prstGeom prst="rect">
            <a:avLst/>
          </a:prstGeom>
          <a:noFill/>
          <a:ln>
            <a:noFill/>
          </a:ln>
        </p:spPr>
        <p:txBody>
          <a:bodyPr spcFirstLastPara="1" wrap="square" lIns="91425" tIns="91425" rIns="91425" bIns="91425" anchor="ctr" anchorCtr="0">
            <a:noAutofit/>
          </a:bodyPr>
          <a:lstStyle/>
          <a:p>
            <a:pPr algn="ctr"/>
            <a:r>
              <a:rPr lang="en" sz="700">
                <a:solidFill>
                  <a:srgbClr val="1AB9A5"/>
                </a:solidFill>
                <a:latin typeface="Proxima Nova"/>
                <a:ea typeface="Proxima Nova"/>
                <a:cs typeface="Proxima Nova"/>
                <a:sym typeface="Proxima Nova"/>
              </a:rPr>
              <a:t>v1</a:t>
            </a:r>
            <a:endParaRPr sz="700">
              <a:solidFill>
                <a:srgbClr val="1AB9A5"/>
              </a:solidFill>
              <a:latin typeface="Proxima Nova"/>
              <a:ea typeface="Proxima Nova"/>
              <a:cs typeface="Proxima Nova"/>
              <a:sym typeface="Proxima Nova"/>
            </a:endParaRPr>
          </a:p>
        </p:txBody>
      </p:sp>
      <p:sp>
        <p:nvSpPr>
          <p:cNvPr id="521" name="Shape 521"/>
          <p:cNvSpPr txBox="1"/>
          <p:nvPr/>
        </p:nvSpPr>
        <p:spPr>
          <a:xfrm>
            <a:off x="486769" y="3354979"/>
            <a:ext cx="388800" cy="153300"/>
          </a:xfrm>
          <a:prstGeom prst="rect">
            <a:avLst/>
          </a:prstGeom>
          <a:noFill/>
          <a:ln>
            <a:noFill/>
          </a:ln>
        </p:spPr>
        <p:txBody>
          <a:bodyPr spcFirstLastPara="1" wrap="square" lIns="91425" tIns="91425" rIns="91425" bIns="91425" anchor="ctr" anchorCtr="0">
            <a:noAutofit/>
          </a:bodyPr>
          <a:lstStyle/>
          <a:p>
            <a:pPr algn="ctr"/>
            <a:r>
              <a:rPr lang="en" sz="700">
                <a:solidFill>
                  <a:srgbClr val="1AB9A5"/>
                </a:solidFill>
                <a:latin typeface="Proxima Nova"/>
                <a:ea typeface="Proxima Nova"/>
                <a:cs typeface="Proxima Nova"/>
                <a:sym typeface="Proxima Nova"/>
              </a:rPr>
              <a:t>v2</a:t>
            </a:r>
            <a:endParaRPr sz="700">
              <a:solidFill>
                <a:srgbClr val="1AB9A5"/>
              </a:solidFill>
              <a:latin typeface="Proxima Nova"/>
              <a:ea typeface="Proxima Nova"/>
              <a:cs typeface="Proxima Nova"/>
              <a:sym typeface="Proxima Nova"/>
            </a:endParaRPr>
          </a:p>
        </p:txBody>
      </p:sp>
      <p:sp>
        <p:nvSpPr>
          <p:cNvPr id="522" name="Shape 522"/>
          <p:cNvSpPr txBox="1"/>
          <p:nvPr/>
        </p:nvSpPr>
        <p:spPr>
          <a:xfrm>
            <a:off x="930169" y="3662925"/>
            <a:ext cx="388800" cy="153300"/>
          </a:xfrm>
          <a:prstGeom prst="rect">
            <a:avLst/>
          </a:prstGeom>
          <a:noFill/>
          <a:ln>
            <a:noFill/>
          </a:ln>
        </p:spPr>
        <p:txBody>
          <a:bodyPr spcFirstLastPara="1" wrap="square" lIns="91425" tIns="91425" rIns="91425" bIns="91425" anchor="ctr" anchorCtr="0">
            <a:noAutofit/>
          </a:bodyPr>
          <a:lstStyle/>
          <a:p>
            <a:pPr algn="ctr"/>
            <a:r>
              <a:rPr lang="en" sz="700">
                <a:solidFill>
                  <a:srgbClr val="1AB9A5"/>
                </a:solidFill>
                <a:latin typeface="Proxima Nova"/>
                <a:ea typeface="Proxima Nova"/>
                <a:cs typeface="Proxima Nova"/>
                <a:sym typeface="Proxima Nova"/>
              </a:rPr>
              <a:t>v3</a:t>
            </a:r>
            <a:endParaRPr sz="700">
              <a:solidFill>
                <a:srgbClr val="1AB9A5"/>
              </a:solidFill>
              <a:latin typeface="Proxima Nova"/>
              <a:ea typeface="Proxima Nova"/>
              <a:cs typeface="Proxima Nova"/>
              <a:sym typeface="Proxima Nova"/>
            </a:endParaRPr>
          </a:p>
        </p:txBody>
      </p:sp>
      <p:sp>
        <p:nvSpPr>
          <p:cNvPr id="523" name="Shape 523"/>
          <p:cNvSpPr txBox="1"/>
          <p:nvPr/>
        </p:nvSpPr>
        <p:spPr>
          <a:xfrm>
            <a:off x="1431919" y="3724429"/>
            <a:ext cx="388800" cy="153300"/>
          </a:xfrm>
          <a:prstGeom prst="rect">
            <a:avLst/>
          </a:prstGeom>
          <a:noFill/>
          <a:ln>
            <a:noFill/>
          </a:ln>
        </p:spPr>
        <p:txBody>
          <a:bodyPr spcFirstLastPara="1" wrap="square" lIns="91425" tIns="91425" rIns="91425" bIns="91425" anchor="ctr" anchorCtr="0">
            <a:noAutofit/>
          </a:bodyPr>
          <a:lstStyle/>
          <a:p>
            <a:pPr algn="ctr"/>
            <a:r>
              <a:rPr lang="en" sz="600" b="1">
                <a:solidFill>
                  <a:srgbClr val="1AB9A5"/>
                </a:solidFill>
                <a:latin typeface="Droid Sans Mono"/>
                <a:ea typeface="Droid Sans Mono"/>
                <a:cs typeface="Droid Sans Mono"/>
                <a:sym typeface="Droid Sans Mono"/>
              </a:rPr>
              <a:t>...</a:t>
            </a:r>
            <a:endParaRPr sz="600" b="1">
              <a:solidFill>
                <a:srgbClr val="1AB9A5"/>
              </a:solidFill>
              <a:latin typeface="Droid Sans Mono"/>
              <a:ea typeface="Droid Sans Mono"/>
              <a:cs typeface="Droid Sans Mono"/>
              <a:sym typeface="Droid Sans Mono"/>
            </a:endParaRPr>
          </a:p>
        </p:txBody>
      </p:sp>
      <p:sp>
        <p:nvSpPr>
          <p:cNvPr id="524" name="Shape 524"/>
          <p:cNvSpPr txBox="1"/>
          <p:nvPr/>
        </p:nvSpPr>
        <p:spPr>
          <a:xfrm>
            <a:off x="758719" y="3060479"/>
            <a:ext cx="1108200" cy="153300"/>
          </a:xfrm>
          <a:prstGeom prst="rect">
            <a:avLst/>
          </a:prstGeom>
          <a:noFill/>
          <a:ln>
            <a:noFill/>
          </a:ln>
        </p:spPr>
        <p:txBody>
          <a:bodyPr spcFirstLastPara="1" wrap="square" lIns="91425" tIns="91425" rIns="91425" bIns="91425" anchor="ctr" anchorCtr="0">
            <a:noAutofit/>
          </a:bodyPr>
          <a:lstStyle/>
          <a:p>
            <a:r>
              <a:rPr lang="en" sz="700" b="1" dirty="0">
                <a:solidFill>
                  <a:srgbClr val="1AB9A5"/>
                </a:solidFill>
                <a:latin typeface="Proxima Nova"/>
                <a:ea typeface="Proxima Nova"/>
                <a:cs typeface="Proxima Nova"/>
                <a:sym typeface="Proxima Nova"/>
              </a:rPr>
              <a:t>CVEs</a:t>
            </a:r>
            <a:endParaRPr sz="700" b="1" dirty="0">
              <a:solidFill>
                <a:srgbClr val="1AB9A5"/>
              </a:solidFill>
              <a:latin typeface="Proxima Nova"/>
              <a:ea typeface="Proxima Nova"/>
              <a:cs typeface="Proxima Nova"/>
              <a:sym typeface="Proxima Nova"/>
            </a:endParaRPr>
          </a:p>
          <a:p>
            <a:pPr>
              <a:spcBef>
                <a:spcPts val="200"/>
              </a:spcBef>
              <a:spcAft>
                <a:spcPts val="200"/>
              </a:spcAft>
            </a:pPr>
            <a:r>
              <a:rPr lang="en" sz="700" b="1" dirty="0">
                <a:solidFill>
                  <a:srgbClr val="1AB9A5"/>
                </a:solidFill>
                <a:latin typeface="Proxima Nova"/>
                <a:ea typeface="Proxima Nova"/>
                <a:cs typeface="Proxima Nova"/>
                <a:sym typeface="Proxima Nova"/>
              </a:rPr>
              <a:t>Product Updates</a:t>
            </a:r>
            <a:endParaRPr sz="700" b="1" dirty="0">
              <a:solidFill>
                <a:srgbClr val="1AB9A5"/>
              </a:solidFill>
              <a:latin typeface="Proxima Nova"/>
              <a:ea typeface="Proxima Nova"/>
              <a:cs typeface="Proxima Nova"/>
              <a:sym typeface="Proxima Nova"/>
            </a:endParaRPr>
          </a:p>
        </p:txBody>
      </p:sp>
      <p:sp>
        <p:nvSpPr>
          <p:cNvPr id="525" name="Shape 525"/>
          <p:cNvSpPr/>
          <p:nvPr/>
        </p:nvSpPr>
        <p:spPr>
          <a:xfrm>
            <a:off x="1994014" y="3028521"/>
            <a:ext cx="18930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algn="ctr"/>
            <a:r>
              <a:rPr lang="en" sz="600">
                <a:solidFill>
                  <a:srgbClr val="0066AB"/>
                </a:solidFill>
                <a:latin typeface="Proxima Nova"/>
                <a:ea typeface="Proxima Nova"/>
                <a:cs typeface="Proxima Nova"/>
                <a:sym typeface="Proxima Nova"/>
              </a:rPr>
              <a:t>Java  |  .NET  |  NodeJS  </a:t>
            </a:r>
            <a:endParaRPr sz="600">
              <a:solidFill>
                <a:srgbClr val="0066AB"/>
              </a:solidFill>
              <a:latin typeface="Proxima Nova"/>
              <a:ea typeface="Proxima Nova"/>
              <a:cs typeface="Proxima Nova"/>
              <a:sym typeface="Proxima Nova"/>
            </a:endParaRPr>
          </a:p>
        </p:txBody>
      </p:sp>
      <p:grpSp>
        <p:nvGrpSpPr>
          <p:cNvPr id="526" name="Shape 526"/>
          <p:cNvGrpSpPr/>
          <p:nvPr/>
        </p:nvGrpSpPr>
        <p:grpSpPr>
          <a:xfrm>
            <a:off x="2727143" y="1775073"/>
            <a:ext cx="425774" cy="472575"/>
            <a:chOff x="916875" y="2528475"/>
            <a:chExt cx="585900" cy="650750"/>
          </a:xfrm>
        </p:grpSpPr>
        <p:sp>
          <p:nvSpPr>
            <p:cNvPr id="527" name="Shape 527"/>
            <p:cNvSpPr/>
            <p:nvPr/>
          </p:nvSpPr>
          <p:spPr>
            <a:xfrm>
              <a:off x="980225" y="2777200"/>
              <a:ext cx="349725" cy="271700"/>
            </a:xfrm>
            <a:custGeom>
              <a:avLst/>
              <a:gdLst/>
              <a:ahLst/>
              <a:cxnLst/>
              <a:rect l="0" t="0" r="0" b="0"/>
              <a:pathLst>
                <a:path w="13989" h="10868" extrusionOk="0">
                  <a:moveTo>
                    <a:pt x="13989" y="0"/>
                  </a:moveTo>
                  <a:lnTo>
                    <a:pt x="1" y="7306"/>
                  </a:lnTo>
                  <a:lnTo>
                    <a:pt x="1" y="10868"/>
                  </a:lnTo>
                  <a:lnTo>
                    <a:pt x="13989" y="3552"/>
                  </a:lnTo>
                  <a:lnTo>
                    <a:pt x="13989" y="0"/>
                  </a:lnTo>
                  <a:close/>
                </a:path>
              </a:pathLst>
            </a:custGeom>
            <a:solidFill>
              <a:srgbClr val="0863A2"/>
            </a:solidFill>
            <a:ln>
              <a:noFill/>
            </a:ln>
          </p:spPr>
          <p:txBody>
            <a:bodyPr spcFirstLastPara="1" wrap="square" lIns="91425" tIns="91425" rIns="91425" bIns="91425" anchor="ctr" anchorCtr="0">
              <a:noAutofit/>
            </a:bodyPr>
            <a:lstStyle/>
            <a:p>
              <a:endParaRPr/>
            </a:p>
          </p:txBody>
        </p:sp>
        <p:sp>
          <p:nvSpPr>
            <p:cNvPr id="528" name="Shape 528"/>
            <p:cNvSpPr/>
            <p:nvPr/>
          </p:nvSpPr>
          <p:spPr>
            <a:xfrm>
              <a:off x="955750" y="2561175"/>
              <a:ext cx="312525" cy="450775"/>
            </a:xfrm>
            <a:custGeom>
              <a:avLst/>
              <a:gdLst/>
              <a:ahLst/>
              <a:cxnLst/>
              <a:rect l="0" t="0" r="0" b="0"/>
              <a:pathLst>
                <a:path w="12501" h="18031" extrusionOk="0">
                  <a:moveTo>
                    <a:pt x="9726" y="1"/>
                  </a:moveTo>
                  <a:lnTo>
                    <a:pt x="1" y="16456"/>
                  </a:lnTo>
                  <a:lnTo>
                    <a:pt x="2775" y="18030"/>
                  </a:lnTo>
                  <a:lnTo>
                    <a:pt x="12500" y="1585"/>
                  </a:lnTo>
                  <a:lnTo>
                    <a:pt x="9726" y="1"/>
                  </a:ln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29" name="Shape 529"/>
            <p:cNvSpPr/>
            <p:nvPr/>
          </p:nvSpPr>
          <p:spPr>
            <a:xfrm>
              <a:off x="916875" y="2673025"/>
              <a:ext cx="293075" cy="506200"/>
            </a:xfrm>
            <a:custGeom>
              <a:avLst/>
              <a:gdLst/>
              <a:ahLst/>
              <a:cxnLst/>
              <a:rect l="0" t="0" r="0" b="0"/>
              <a:pathLst>
                <a:path w="11723" h="20248" extrusionOk="0">
                  <a:moveTo>
                    <a:pt x="0" y="1"/>
                  </a:moveTo>
                  <a:lnTo>
                    <a:pt x="0" y="12961"/>
                  </a:lnTo>
                  <a:cubicBezTo>
                    <a:pt x="0" y="13595"/>
                    <a:pt x="461" y="14353"/>
                    <a:pt x="1028" y="14651"/>
                  </a:cubicBezTo>
                  <a:lnTo>
                    <a:pt x="11723" y="20248"/>
                  </a:lnTo>
                  <a:lnTo>
                    <a:pt x="11723" y="16648"/>
                  </a:lnTo>
                  <a:lnTo>
                    <a:pt x="2957" y="12059"/>
                  </a:lnTo>
                  <a:lnTo>
                    <a:pt x="2957" y="1546"/>
                  </a:lnTo>
                  <a:lnTo>
                    <a:pt x="0" y="1"/>
                  </a:lnTo>
                  <a:close/>
                </a:path>
              </a:pathLst>
            </a:custGeom>
            <a:solidFill>
              <a:srgbClr val="0863A2"/>
            </a:solidFill>
            <a:ln>
              <a:noFill/>
            </a:ln>
          </p:spPr>
          <p:txBody>
            <a:bodyPr spcFirstLastPara="1" wrap="square" lIns="91425" tIns="91425" rIns="91425" bIns="91425" anchor="ctr" anchorCtr="0">
              <a:noAutofit/>
            </a:bodyPr>
            <a:lstStyle/>
            <a:p>
              <a:endParaRPr/>
            </a:p>
          </p:txBody>
        </p:sp>
        <p:sp>
          <p:nvSpPr>
            <p:cNvPr id="530" name="Shape 530"/>
            <p:cNvSpPr/>
            <p:nvPr/>
          </p:nvSpPr>
          <p:spPr>
            <a:xfrm>
              <a:off x="1151350" y="2561175"/>
              <a:ext cx="351425" cy="618050"/>
            </a:xfrm>
            <a:custGeom>
              <a:avLst/>
              <a:gdLst/>
              <a:ahLst/>
              <a:cxnLst/>
              <a:rect l="0" t="0" r="0" b="0"/>
              <a:pathLst>
                <a:path w="14057" h="24722" extrusionOk="0">
                  <a:moveTo>
                    <a:pt x="2785" y="1"/>
                  </a:moveTo>
                  <a:lnTo>
                    <a:pt x="1" y="1585"/>
                  </a:lnTo>
                  <a:lnTo>
                    <a:pt x="9381" y="17435"/>
                  </a:lnTo>
                  <a:lnTo>
                    <a:pt x="2344" y="21122"/>
                  </a:lnTo>
                  <a:lnTo>
                    <a:pt x="2344" y="24722"/>
                  </a:lnTo>
                  <a:lnTo>
                    <a:pt x="13039" y="19125"/>
                  </a:lnTo>
                  <a:cubicBezTo>
                    <a:pt x="13605" y="18827"/>
                    <a:pt x="14056" y="18069"/>
                    <a:pt x="14056" y="17435"/>
                  </a:cubicBezTo>
                  <a:lnTo>
                    <a:pt x="14056" y="4475"/>
                  </a:lnTo>
                  <a:lnTo>
                    <a:pt x="11109" y="6020"/>
                  </a:lnTo>
                  <a:lnTo>
                    <a:pt x="11109" y="14085"/>
                  </a:lnTo>
                  <a:lnTo>
                    <a:pt x="2785" y="1"/>
                  </a:lnTo>
                  <a:close/>
                </a:path>
              </a:pathLst>
            </a:custGeom>
            <a:solidFill>
              <a:srgbClr val="00AF9E"/>
            </a:solidFill>
            <a:ln>
              <a:noFill/>
            </a:ln>
          </p:spPr>
          <p:txBody>
            <a:bodyPr spcFirstLastPara="1" wrap="square" lIns="91425" tIns="91425" rIns="91425" bIns="91425" anchor="ctr" anchorCtr="0">
              <a:noAutofit/>
            </a:bodyPr>
            <a:lstStyle/>
            <a:p>
              <a:endParaRPr/>
            </a:p>
          </p:txBody>
        </p:sp>
        <p:sp>
          <p:nvSpPr>
            <p:cNvPr id="531" name="Shape 531"/>
            <p:cNvSpPr/>
            <p:nvPr/>
          </p:nvSpPr>
          <p:spPr>
            <a:xfrm>
              <a:off x="916875" y="2528475"/>
              <a:ext cx="585900" cy="183225"/>
            </a:xfrm>
            <a:custGeom>
              <a:avLst/>
              <a:gdLst/>
              <a:ahLst/>
              <a:cxnLst/>
              <a:rect l="0" t="0" r="0" b="0"/>
              <a:pathLst>
                <a:path w="23436" h="7329" extrusionOk="0">
                  <a:moveTo>
                    <a:pt x="11723" y="1"/>
                  </a:moveTo>
                  <a:cubicBezTo>
                    <a:pt x="11298" y="1"/>
                    <a:pt x="10873" y="85"/>
                    <a:pt x="10551" y="253"/>
                  </a:cubicBezTo>
                  <a:lnTo>
                    <a:pt x="0" y="5783"/>
                  </a:lnTo>
                  <a:lnTo>
                    <a:pt x="2957" y="7328"/>
                  </a:lnTo>
                  <a:lnTo>
                    <a:pt x="11723" y="2739"/>
                  </a:lnTo>
                  <a:lnTo>
                    <a:pt x="20488" y="7328"/>
                  </a:lnTo>
                  <a:lnTo>
                    <a:pt x="23435" y="5783"/>
                  </a:lnTo>
                  <a:lnTo>
                    <a:pt x="12894" y="253"/>
                  </a:lnTo>
                  <a:cubicBezTo>
                    <a:pt x="12572" y="85"/>
                    <a:pt x="12147" y="1"/>
                    <a:pt x="11723" y="1"/>
                  </a:cubicBezTo>
                  <a:close/>
                </a:path>
              </a:pathLst>
            </a:custGeom>
            <a:solidFill>
              <a:srgbClr val="1C97D1"/>
            </a:solidFill>
            <a:ln>
              <a:noFill/>
            </a:ln>
          </p:spPr>
          <p:txBody>
            <a:bodyPr spcFirstLastPara="1" wrap="square" lIns="91425" tIns="91425" rIns="91425" bIns="91425" anchor="ctr" anchorCtr="0">
              <a:noAutofit/>
            </a:bodyPr>
            <a:lstStyle/>
            <a:p>
              <a:endParaRPr/>
            </a:p>
          </p:txBody>
        </p:sp>
      </p:grpSp>
      <p:sp>
        <p:nvSpPr>
          <p:cNvPr id="532" name="Shape 532"/>
          <p:cNvSpPr txBox="1"/>
          <p:nvPr/>
        </p:nvSpPr>
        <p:spPr>
          <a:xfrm>
            <a:off x="2174665" y="2361584"/>
            <a:ext cx="1551000" cy="227400"/>
          </a:xfrm>
          <a:prstGeom prst="rect">
            <a:avLst/>
          </a:prstGeom>
          <a:noFill/>
          <a:ln>
            <a:noFill/>
          </a:ln>
        </p:spPr>
        <p:txBody>
          <a:bodyPr spcFirstLastPara="1" wrap="square" lIns="91425" tIns="91425" rIns="91425" bIns="91425" anchor="ctr" anchorCtr="0">
            <a:noAutofit/>
          </a:bodyPr>
          <a:lstStyle/>
          <a:p>
            <a:pPr algn="ctr"/>
            <a:r>
              <a:rPr lang="en" sz="1100" b="1" dirty="0">
                <a:solidFill>
                  <a:srgbClr val="00253E"/>
                </a:solidFill>
                <a:latin typeface="Proxima Nova"/>
                <a:ea typeface="Proxima Nova"/>
                <a:cs typeface="Proxima Nova"/>
                <a:sym typeface="Proxima Nova"/>
              </a:rPr>
              <a:t>Pivotal Application Service (PAS)</a:t>
            </a:r>
            <a:endParaRPr sz="1100" dirty="0"/>
          </a:p>
        </p:txBody>
      </p:sp>
      <p:sp>
        <p:nvSpPr>
          <p:cNvPr id="533" name="Shape 533"/>
          <p:cNvSpPr/>
          <p:nvPr/>
        </p:nvSpPr>
        <p:spPr>
          <a:xfrm>
            <a:off x="1987413" y="1113971"/>
            <a:ext cx="1893000" cy="5199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algn="ctr">
              <a:lnSpc>
                <a:spcPct val="115000"/>
              </a:lnSpc>
            </a:pPr>
            <a:r>
              <a:rPr lang="en" sz="800" b="1">
                <a:solidFill>
                  <a:srgbClr val="0066AB"/>
                </a:solidFill>
                <a:latin typeface="Proxima Nova"/>
                <a:ea typeface="Proxima Nova"/>
                <a:cs typeface="Proxima Nova"/>
                <a:sym typeface="Proxima Nova"/>
              </a:rPr>
              <a:t>Application Code &amp; Frameworks</a:t>
            </a:r>
            <a:r>
              <a:rPr lang="en" sz="700">
                <a:solidFill>
                  <a:srgbClr val="0066AB"/>
                </a:solidFill>
                <a:latin typeface="Proxima Nova"/>
                <a:ea typeface="Proxima Nova"/>
                <a:cs typeface="Proxima Nova"/>
                <a:sym typeface="Proxima Nova"/>
              </a:rPr>
              <a:t> </a:t>
            </a:r>
            <a:endParaRPr sz="700">
              <a:solidFill>
                <a:srgbClr val="0066AB"/>
              </a:solidFill>
              <a:latin typeface="Proxima Nova"/>
              <a:ea typeface="Proxima Nova"/>
              <a:cs typeface="Proxima Nova"/>
              <a:sym typeface="Proxima Nova"/>
            </a:endParaRPr>
          </a:p>
          <a:p>
            <a:pPr algn="ctr">
              <a:lnSpc>
                <a:spcPct val="115000"/>
              </a:lnSpc>
            </a:pPr>
            <a:r>
              <a:rPr lang="en" sz="600">
                <a:solidFill>
                  <a:srgbClr val="0066AB"/>
                </a:solidFill>
                <a:latin typeface="Proxima Nova"/>
                <a:ea typeface="Proxima Nova"/>
                <a:cs typeface="Proxima Nova"/>
                <a:sym typeface="Proxima Nova"/>
              </a:rPr>
              <a:t>Buildpacks  |  Spring Boot  |  Spring Cloud  |  Steeltoe</a:t>
            </a:r>
            <a:endParaRPr sz="600">
              <a:solidFill>
                <a:srgbClr val="0066AB"/>
              </a:solidFill>
              <a:latin typeface="Proxima Nova"/>
              <a:ea typeface="Proxima Nova"/>
              <a:cs typeface="Proxima Nova"/>
              <a:sym typeface="Proxima Nova"/>
            </a:endParaRPr>
          </a:p>
        </p:txBody>
      </p:sp>
      <p:sp>
        <p:nvSpPr>
          <p:cNvPr id="534" name="Shape 534"/>
          <p:cNvSpPr/>
          <p:nvPr/>
        </p:nvSpPr>
        <p:spPr>
          <a:xfrm>
            <a:off x="3991852" y="3028521"/>
            <a:ext cx="18930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algn="ctr"/>
            <a:r>
              <a:rPr lang="en" sz="600">
                <a:solidFill>
                  <a:srgbClr val="0066AB"/>
                </a:solidFill>
                <a:latin typeface="Proxima Nova"/>
                <a:ea typeface="Proxima Nova"/>
                <a:cs typeface="Proxima Nova"/>
                <a:sym typeface="Proxima Nova"/>
              </a:rPr>
              <a:t>Elastic  |  Packaged Software  |  Spark</a:t>
            </a:r>
            <a:endParaRPr sz="600">
              <a:solidFill>
                <a:srgbClr val="0066AB"/>
              </a:solidFill>
              <a:latin typeface="Proxima Nova"/>
              <a:ea typeface="Proxima Nova"/>
              <a:cs typeface="Proxima Nova"/>
              <a:sym typeface="Proxima Nova"/>
            </a:endParaRPr>
          </a:p>
        </p:txBody>
      </p:sp>
      <p:grpSp>
        <p:nvGrpSpPr>
          <p:cNvPr id="4" name="Group 3">
            <a:extLst>
              <a:ext uri="{FF2B5EF4-FFF2-40B4-BE49-F238E27FC236}">
                <a16:creationId xmlns:a16="http://schemas.microsoft.com/office/drawing/2014/main" id="{89E152DB-2E03-BE44-B1A4-C3547896CBC8}"/>
              </a:ext>
            </a:extLst>
          </p:cNvPr>
          <p:cNvGrpSpPr/>
          <p:nvPr/>
        </p:nvGrpSpPr>
        <p:grpSpPr>
          <a:xfrm>
            <a:off x="4152992" y="1771431"/>
            <a:ext cx="1551000" cy="817553"/>
            <a:chOff x="4152992" y="1771431"/>
            <a:chExt cx="1551000" cy="817553"/>
          </a:xfrm>
        </p:grpSpPr>
        <p:grpSp>
          <p:nvGrpSpPr>
            <p:cNvPr id="535" name="Shape 535"/>
            <p:cNvGrpSpPr/>
            <p:nvPr/>
          </p:nvGrpSpPr>
          <p:grpSpPr>
            <a:xfrm>
              <a:off x="4697114" y="1771431"/>
              <a:ext cx="458307" cy="470146"/>
              <a:chOff x="2157725" y="2501875"/>
              <a:chExt cx="663925" cy="681075"/>
            </a:xfrm>
          </p:grpSpPr>
          <p:sp>
            <p:nvSpPr>
              <p:cNvPr id="536" name="Shape 536"/>
              <p:cNvSpPr/>
              <p:nvPr/>
            </p:nvSpPr>
            <p:spPr>
              <a:xfrm>
                <a:off x="2499750" y="2502875"/>
                <a:ext cx="318525" cy="462525"/>
              </a:xfrm>
              <a:custGeom>
                <a:avLst/>
                <a:gdLst/>
                <a:ahLst/>
                <a:cxnLst/>
                <a:rect l="0" t="0" r="0" b="0"/>
                <a:pathLst>
                  <a:path w="12741" h="18501" extrusionOk="0">
                    <a:moveTo>
                      <a:pt x="2857" y="0"/>
                    </a:moveTo>
                    <a:cubicBezTo>
                      <a:pt x="2815" y="0"/>
                      <a:pt x="2768" y="15"/>
                      <a:pt x="2718" y="48"/>
                    </a:cubicBezTo>
                    <a:lnTo>
                      <a:pt x="308" y="1584"/>
                    </a:lnTo>
                    <a:cubicBezTo>
                      <a:pt x="135" y="1689"/>
                      <a:pt x="1" y="1929"/>
                      <a:pt x="1" y="2131"/>
                    </a:cubicBezTo>
                    <a:lnTo>
                      <a:pt x="1" y="13133"/>
                    </a:lnTo>
                    <a:cubicBezTo>
                      <a:pt x="1" y="13335"/>
                      <a:pt x="145" y="13575"/>
                      <a:pt x="318" y="13661"/>
                    </a:cubicBezTo>
                    <a:lnTo>
                      <a:pt x="9544" y="18442"/>
                    </a:lnTo>
                    <a:cubicBezTo>
                      <a:pt x="9621" y="18481"/>
                      <a:pt x="9721" y="18501"/>
                      <a:pt x="9822" y="18501"/>
                    </a:cubicBezTo>
                    <a:cubicBezTo>
                      <a:pt x="9946" y="18501"/>
                      <a:pt x="10073" y="18472"/>
                      <a:pt x="10168" y="18414"/>
                    </a:cubicBezTo>
                    <a:lnTo>
                      <a:pt x="12577" y="16887"/>
                    </a:lnTo>
                    <a:cubicBezTo>
                      <a:pt x="12741" y="16781"/>
                      <a:pt x="12731" y="16618"/>
                      <a:pt x="12558" y="16522"/>
                    </a:cubicBezTo>
                    <a:lnTo>
                      <a:pt x="3332" y="11741"/>
                    </a:lnTo>
                    <a:cubicBezTo>
                      <a:pt x="3159" y="11655"/>
                      <a:pt x="3015" y="11415"/>
                      <a:pt x="3015" y="11223"/>
                    </a:cubicBezTo>
                    <a:lnTo>
                      <a:pt x="3015" y="211"/>
                    </a:lnTo>
                    <a:cubicBezTo>
                      <a:pt x="3015" y="78"/>
                      <a:pt x="2951" y="0"/>
                      <a:pt x="2857"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37" name="Shape 537"/>
              <p:cNvSpPr/>
              <p:nvPr/>
            </p:nvSpPr>
            <p:spPr>
              <a:xfrm>
                <a:off x="2499750" y="2501875"/>
                <a:ext cx="321900" cy="463525"/>
              </a:xfrm>
              <a:custGeom>
                <a:avLst/>
                <a:gdLst/>
                <a:ahLst/>
                <a:cxnLst/>
                <a:rect l="0" t="0" r="0" b="0"/>
                <a:pathLst>
                  <a:path w="12876" h="18541" extrusionOk="0">
                    <a:moveTo>
                      <a:pt x="3055" y="1"/>
                    </a:moveTo>
                    <a:cubicBezTo>
                      <a:pt x="2932" y="1"/>
                      <a:pt x="2807" y="30"/>
                      <a:pt x="2718" y="88"/>
                    </a:cubicBezTo>
                    <a:lnTo>
                      <a:pt x="308" y="1624"/>
                    </a:lnTo>
                    <a:cubicBezTo>
                      <a:pt x="135" y="1729"/>
                      <a:pt x="1" y="1969"/>
                      <a:pt x="1" y="2171"/>
                    </a:cubicBezTo>
                    <a:lnTo>
                      <a:pt x="1" y="2296"/>
                    </a:lnTo>
                    <a:cubicBezTo>
                      <a:pt x="1" y="2133"/>
                      <a:pt x="135" y="1998"/>
                      <a:pt x="298" y="1998"/>
                    </a:cubicBezTo>
                    <a:cubicBezTo>
                      <a:pt x="366" y="1998"/>
                      <a:pt x="442" y="2037"/>
                      <a:pt x="442" y="2037"/>
                    </a:cubicBezTo>
                    <a:lnTo>
                      <a:pt x="9544" y="6760"/>
                    </a:lnTo>
                    <a:cubicBezTo>
                      <a:pt x="9716" y="6847"/>
                      <a:pt x="9860" y="7087"/>
                      <a:pt x="9860" y="7279"/>
                    </a:cubicBezTo>
                    <a:lnTo>
                      <a:pt x="9860" y="18166"/>
                    </a:lnTo>
                    <a:cubicBezTo>
                      <a:pt x="9860" y="18329"/>
                      <a:pt x="9736" y="18463"/>
                      <a:pt x="9572" y="18463"/>
                    </a:cubicBezTo>
                    <a:cubicBezTo>
                      <a:pt x="9524" y="18463"/>
                      <a:pt x="9476" y="18444"/>
                      <a:pt x="9428" y="18425"/>
                    </a:cubicBezTo>
                    <a:lnTo>
                      <a:pt x="9428" y="18425"/>
                    </a:lnTo>
                    <a:lnTo>
                      <a:pt x="9544" y="18482"/>
                    </a:lnTo>
                    <a:cubicBezTo>
                      <a:pt x="9621" y="18521"/>
                      <a:pt x="9721" y="18541"/>
                      <a:pt x="9822" y="18541"/>
                    </a:cubicBezTo>
                    <a:cubicBezTo>
                      <a:pt x="9946" y="18541"/>
                      <a:pt x="10073" y="18512"/>
                      <a:pt x="10168" y="18454"/>
                    </a:cubicBezTo>
                    <a:lnTo>
                      <a:pt x="12577" y="16927"/>
                    </a:lnTo>
                    <a:cubicBezTo>
                      <a:pt x="12741" y="16821"/>
                      <a:pt x="12875" y="16572"/>
                      <a:pt x="12875" y="16370"/>
                    </a:cubicBezTo>
                    <a:lnTo>
                      <a:pt x="12875" y="5368"/>
                    </a:lnTo>
                    <a:cubicBezTo>
                      <a:pt x="12875" y="5166"/>
                      <a:pt x="12731" y="4936"/>
                      <a:pt x="12558" y="4840"/>
                    </a:cubicBezTo>
                    <a:lnTo>
                      <a:pt x="3332" y="59"/>
                    </a:lnTo>
                    <a:cubicBezTo>
                      <a:pt x="3254" y="20"/>
                      <a:pt x="3155" y="1"/>
                      <a:pt x="3055" y="1"/>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38" name="Shape 538"/>
              <p:cNvSpPr/>
              <p:nvPr/>
            </p:nvSpPr>
            <p:spPr>
              <a:xfrm>
                <a:off x="2328875" y="2611600"/>
                <a:ext cx="318525" cy="462525"/>
              </a:xfrm>
              <a:custGeom>
                <a:avLst/>
                <a:gdLst/>
                <a:ahLst/>
                <a:cxnLst/>
                <a:rect l="0" t="0" r="0" b="0"/>
                <a:pathLst>
                  <a:path w="12741" h="18501" extrusionOk="0">
                    <a:moveTo>
                      <a:pt x="2853" y="0"/>
                    </a:moveTo>
                    <a:cubicBezTo>
                      <a:pt x="2810" y="0"/>
                      <a:pt x="2761" y="15"/>
                      <a:pt x="2708" y="48"/>
                    </a:cubicBezTo>
                    <a:lnTo>
                      <a:pt x="298" y="1574"/>
                    </a:lnTo>
                    <a:cubicBezTo>
                      <a:pt x="135" y="1680"/>
                      <a:pt x="0" y="1929"/>
                      <a:pt x="0" y="2131"/>
                    </a:cubicBezTo>
                    <a:lnTo>
                      <a:pt x="0" y="13133"/>
                    </a:lnTo>
                    <a:cubicBezTo>
                      <a:pt x="0" y="13335"/>
                      <a:pt x="144" y="13565"/>
                      <a:pt x="317" y="13661"/>
                    </a:cubicBezTo>
                    <a:lnTo>
                      <a:pt x="9543" y="18442"/>
                    </a:lnTo>
                    <a:cubicBezTo>
                      <a:pt x="9621" y="18481"/>
                      <a:pt x="9720" y="18501"/>
                      <a:pt x="9820" y="18501"/>
                    </a:cubicBezTo>
                    <a:cubicBezTo>
                      <a:pt x="9943" y="18501"/>
                      <a:pt x="10068" y="18472"/>
                      <a:pt x="10158" y="18414"/>
                    </a:cubicBezTo>
                    <a:lnTo>
                      <a:pt x="12567" y="16877"/>
                    </a:lnTo>
                    <a:cubicBezTo>
                      <a:pt x="12740" y="16772"/>
                      <a:pt x="12730" y="16618"/>
                      <a:pt x="12558" y="16522"/>
                    </a:cubicBezTo>
                    <a:lnTo>
                      <a:pt x="3332" y="11741"/>
                    </a:lnTo>
                    <a:cubicBezTo>
                      <a:pt x="3159" y="11655"/>
                      <a:pt x="3015" y="11415"/>
                      <a:pt x="3015" y="11223"/>
                    </a:cubicBezTo>
                    <a:lnTo>
                      <a:pt x="3015" y="211"/>
                    </a:lnTo>
                    <a:cubicBezTo>
                      <a:pt x="3015" y="78"/>
                      <a:pt x="2950" y="0"/>
                      <a:pt x="2853"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39" name="Shape 539"/>
              <p:cNvSpPr/>
              <p:nvPr/>
            </p:nvSpPr>
            <p:spPr>
              <a:xfrm>
                <a:off x="2328875" y="2610600"/>
                <a:ext cx="321875" cy="463525"/>
              </a:xfrm>
              <a:custGeom>
                <a:avLst/>
                <a:gdLst/>
                <a:ahLst/>
                <a:cxnLst/>
                <a:rect l="0" t="0" r="0" b="0"/>
                <a:pathLst>
                  <a:path w="12875" h="18541" extrusionOk="0">
                    <a:moveTo>
                      <a:pt x="3053" y="1"/>
                    </a:moveTo>
                    <a:cubicBezTo>
                      <a:pt x="2930" y="1"/>
                      <a:pt x="2803" y="30"/>
                      <a:pt x="2708" y="88"/>
                    </a:cubicBezTo>
                    <a:lnTo>
                      <a:pt x="298" y="1614"/>
                    </a:lnTo>
                    <a:cubicBezTo>
                      <a:pt x="135" y="1720"/>
                      <a:pt x="0" y="1969"/>
                      <a:pt x="0" y="2171"/>
                    </a:cubicBezTo>
                    <a:lnTo>
                      <a:pt x="0" y="2286"/>
                    </a:lnTo>
                    <a:cubicBezTo>
                      <a:pt x="0" y="2133"/>
                      <a:pt x="135" y="1998"/>
                      <a:pt x="288" y="1998"/>
                    </a:cubicBezTo>
                    <a:cubicBezTo>
                      <a:pt x="365" y="1998"/>
                      <a:pt x="442" y="2037"/>
                      <a:pt x="442" y="2037"/>
                    </a:cubicBezTo>
                    <a:lnTo>
                      <a:pt x="9543" y="6760"/>
                    </a:lnTo>
                    <a:cubicBezTo>
                      <a:pt x="9716" y="6847"/>
                      <a:pt x="9860" y="7087"/>
                      <a:pt x="9860" y="7279"/>
                    </a:cubicBezTo>
                    <a:lnTo>
                      <a:pt x="9860" y="18166"/>
                    </a:lnTo>
                    <a:cubicBezTo>
                      <a:pt x="9860" y="18329"/>
                      <a:pt x="9726" y="18463"/>
                      <a:pt x="9572" y="18463"/>
                    </a:cubicBezTo>
                    <a:cubicBezTo>
                      <a:pt x="9514" y="18463"/>
                      <a:pt x="9466" y="18444"/>
                      <a:pt x="9428" y="18425"/>
                    </a:cubicBezTo>
                    <a:lnTo>
                      <a:pt x="9428" y="18425"/>
                    </a:lnTo>
                    <a:lnTo>
                      <a:pt x="9543" y="18482"/>
                    </a:lnTo>
                    <a:cubicBezTo>
                      <a:pt x="9621" y="18521"/>
                      <a:pt x="9720" y="18541"/>
                      <a:pt x="9820" y="18541"/>
                    </a:cubicBezTo>
                    <a:cubicBezTo>
                      <a:pt x="9943" y="18541"/>
                      <a:pt x="10068" y="18512"/>
                      <a:pt x="10158" y="18454"/>
                    </a:cubicBezTo>
                    <a:lnTo>
                      <a:pt x="12567" y="16917"/>
                    </a:lnTo>
                    <a:cubicBezTo>
                      <a:pt x="12740" y="16812"/>
                      <a:pt x="12874" y="16572"/>
                      <a:pt x="12874" y="16370"/>
                    </a:cubicBezTo>
                    <a:lnTo>
                      <a:pt x="12874" y="5368"/>
                    </a:lnTo>
                    <a:cubicBezTo>
                      <a:pt x="12874" y="5166"/>
                      <a:pt x="12730" y="4936"/>
                      <a:pt x="12558" y="4840"/>
                    </a:cubicBezTo>
                    <a:lnTo>
                      <a:pt x="3332" y="59"/>
                    </a:lnTo>
                    <a:cubicBezTo>
                      <a:pt x="3254" y="20"/>
                      <a:pt x="3155" y="1"/>
                      <a:pt x="3053" y="1"/>
                    </a:cubicBezTo>
                    <a:close/>
                  </a:path>
                </a:pathLst>
              </a:custGeom>
              <a:solidFill>
                <a:srgbClr val="00AF9E"/>
              </a:solidFill>
              <a:ln>
                <a:noFill/>
              </a:ln>
            </p:spPr>
            <p:txBody>
              <a:bodyPr spcFirstLastPara="1" wrap="square" lIns="91425" tIns="91425" rIns="91425" bIns="91425" anchor="ctr" anchorCtr="0">
                <a:noAutofit/>
              </a:bodyPr>
              <a:lstStyle/>
              <a:p>
                <a:endParaRPr/>
              </a:p>
            </p:txBody>
          </p:sp>
          <p:sp>
            <p:nvSpPr>
              <p:cNvPr id="540" name="Shape 540"/>
              <p:cNvSpPr/>
              <p:nvPr/>
            </p:nvSpPr>
            <p:spPr>
              <a:xfrm>
                <a:off x="2157725" y="2720325"/>
                <a:ext cx="318525" cy="462625"/>
              </a:xfrm>
              <a:custGeom>
                <a:avLst/>
                <a:gdLst/>
                <a:ahLst/>
                <a:cxnLst/>
                <a:rect l="0" t="0" r="0" b="0"/>
                <a:pathLst>
                  <a:path w="12741" h="18505" extrusionOk="0">
                    <a:moveTo>
                      <a:pt x="2853" y="0"/>
                    </a:moveTo>
                    <a:cubicBezTo>
                      <a:pt x="2810" y="0"/>
                      <a:pt x="2761" y="16"/>
                      <a:pt x="2708" y="48"/>
                    </a:cubicBezTo>
                    <a:lnTo>
                      <a:pt x="299" y="1584"/>
                    </a:lnTo>
                    <a:cubicBezTo>
                      <a:pt x="135" y="1690"/>
                      <a:pt x="1" y="1939"/>
                      <a:pt x="1" y="2131"/>
                    </a:cubicBezTo>
                    <a:lnTo>
                      <a:pt x="1" y="13143"/>
                    </a:lnTo>
                    <a:cubicBezTo>
                      <a:pt x="1" y="13335"/>
                      <a:pt x="145" y="13575"/>
                      <a:pt x="318" y="13661"/>
                    </a:cubicBezTo>
                    <a:lnTo>
                      <a:pt x="9544" y="18442"/>
                    </a:lnTo>
                    <a:cubicBezTo>
                      <a:pt x="9620" y="18485"/>
                      <a:pt x="9717" y="18505"/>
                      <a:pt x="9815" y="18505"/>
                    </a:cubicBezTo>
                    <a:cubicBezTo>
                      <a:pt x="9940" y="18505"/>
                      <a:pt x="10067" y="18473"/>
                      <a:pt x="10158" y="18414"/>
                    </a:cubicBezTo>
                    <a:lnTo>
                      <a:pt x="12568" y="16887"/>
                    </a:lnTo>
                    <a:cubicBezTo>
                      <a:pt x="12741" y="16781"/>
                      <a:pt x="12731" y="16618"/>
                      <a:pt x="12558" y="16532"/>
                    </a:cubicBezTo>
                    <a:lnTo>
                      <a:pt x="3332" y="11751"/>
                    </a:lnTo>
                    <a:cubicBezTo>
                      <a:pt x="3160" y="11655"/>
                      <a:pt x="3016" y="11424"/>
                      <a:pt x="3016" y="11223"/>
                    </a:cubicBezTo>
                    <a:lnTo>
                      <a:pt x="3016" y="221"/>
                    </a:lnTo>
                    <a:cubicBezTo>
                      <a:pt x="3016" y="80"/>
                      <a:pt x="2950" y="0"/>
                      <a:pt x="2853" y="0"/>
                    </a:cubicBezTo>
                    <a:close/>
                  </a:path>
                </a:pathLst>
              </a:custGeom>
              <a:solidFill>
                <a:srgbClr val="0863A2"/>
              </a:solidFill>
              <a:ln>
                <a:noFill/>
              </a:ln>
            </p:spPr>
            <p:txBody>
              <a:bodyPr spcFirstLastPara="1" wrap="square" lIns="91425" tIns="91425" rIns="91425" bIns="91425" anchor="ctr" anchorCtr="0">
                <a:noAutofit/>
              </a:bodyPr>
              <a:lstStyle/>
              <a:p>
                <a:endParaRPr/>
              </a:p>
            </p:txBody>
          </p:sp>
          <p:sp>
            <p:nvSpPr>
              <p:cNvPr id="541" name="Shape 541"/>
              <p:cNvSpPr/>
              <p:nvPr/>
            </p:nvSpPr>
            <p:spPr>
              <a:xfrm>
                <a:off x="2157725" y="2719325"/>
                <a:ext cx="321900" cy="463625"/>
              </a:xfrm>
              <a:custGeom>
                <a:avLst/>
                <a:gdLst/>
                <a:ahLst/>
                <a:cxnLst/>
                <a:rect l="0" t="0" r="0" b="0"/>
                <a:pathLst>
                  <a:path w="12876" h="18545" extrusionOk="0">
                    <a:moveTo>
                      <a:pt x="3054" y="1"/>
                    </a:moveTo>
                    <a:cubicBezTo>
                      <a:pt x="2930" y="1"/>
                      <a:pt x="2803" y="30"/>
                      <a:pt x="2708" y="88"/>
                    </a:cubicBezTo>
                    <a:lnTo>
                      <a:pt x="299" y="1624"/>
                    </a:lnTo>
                    <a:cubicBezTo>
                      <a:pt x="135" y="1730"/>
                      <a:pt x="1" y="1979"/>
                      <a:pt x="1" y="2171"/>
                    </a:cubicBezTo>
                    <a:lnTo>
                      <a:pt x="1" y="2296"/>
                    </a:lnTo>
                    <a:cubicBezTo>
                      <a:pt x="1" y="2133"/>
                      <a:pt x="126" y="2008"/>
                      <a:pt x="289" y="2008"/>
                    </a:cubicBezTo>
                    <a:cubicBezTo>
                      <a:pt x="366" y="2008"/>
                      <a:pt x="443" y="2046"/>
                      <a:pt x="443" y="2046"/>
                    </a:cubicBezTo>
                    <a:lnTo>
                      <a:pt x="9544" y="6760"/>
                    </a:lnTo>
                    <a:cubicBezTo>
                      <a:pt x="9717" y="6847"/>
                      <a:pt x="9861" y="7087"/>
                      <a:pt x="9861" y="7288"/>
                    </a:cubicBezTo>
                    <a:lnTo>
                      <a:pt x="9861" y="18175"/>
                    </a:lnTo>
                    <a:cubicBezTo>
                      <a:pt x="9861" y="18329"/>
                      <a:pt x="9726" y="18463"/>
                      <a:pt x="9563" y="18463"/>
                    </a:cubicBezTo>
                    <a:cubicBezTo>
                      <a:pt x="9515" y="18463"/>
                      <a:pt x="9467" y="18444"/>
                      <a:pt x="9429" y="18425"/>
                    </a:cubicBezTo>
                    <a:lnTo>
                      <a:pt x="9429" y="18425"/>
                    </a:lnTo>
                    <a:lnTo>
                      <a:pt x="9544" y="18482"/>
                    </a:lnTo>
                    <a:cubicBezTo>
                      <a:pt x="9620" y="18525"/>
                      <a:pt x="9717" y="18545"/>
                      <a:pt x="9815" y="18545"/>
                    </a:cubicBezTo>
                    <a:cubicBezTo>
                      <a:pt x="9940" y="18545"/>
                      <a:pt x="10067" y="18513"/>
                      <a:pt x="10158" y="18454"/>
                    </a:cubicBezTo>
                    <a:lnTo>
                      <a:pt x="12568" y="16927"/>
                    </a:lnTo>
                    <a:cubicBezTo>
                      <a:pt x="12741" y="16821"/>
                      <a:pt x="12875" y="16572"/>
                      <a:pt x="12875" y="16370"/>
                    </a:cubicBezTo>
                    <a:lnTo>
                      <a:pt x="12875" y="5368"/>
                    </a:lnTo>
                    <a:cubicBezTo>
                      <a:pt x="12875" y="5166"/>
                      <a:pt x="12731" y="4936"/>
                      <a:pt x="12558" y="4840"/>
                    </a:cubicBezTo>
                    <a:lnTo>
                      <a:pt x="3332" y="59"/>
                    </a:lnTo>
                    <a:cubicBezTo>
                      <a:pt x="3255" y="20"/>
                      <a:pt x="3155" y="1"/>
                      <a:pt x="3054" y="1"/>
                    </a:cubicBezTo>
                    <a:close/>
                  </a:path>
                </a:pathLst>
              </a:custGeom>
              <a:solidFill>
                <a:srgbClr val="1C97D1"/>
              </a:solidFill>
              <a:ln>
                <a:noFill/>
              </a:ln>
            </p:spPr>
            <p:txBody>
              <a:bodyPr spcFirstLastPara="1" wrap="square" lIns="91425" tIns="91425" rIns="91425" bIns="91425" anchor="ctr" anchorCtr="0">
                <a:noAutofit/>
              </a:bodyPr>
              <a:lstStyle/>
              <a:p>
                <a:endParaRPr/>
              </a:p>
            </p:txBody>
          </p:sp>
        </p:grpSp>
        <p:sp>
          <p:nvSpPr>
            <p:cNvPr id="542" name="Shape 542"/>
            <p:cNvSpPr txBox="1"/>
            <p:nvPr/>
          </p:nvSpPr>
          <p:spPr>
            <a:xfrm>
              <a:off x="4152992" y="2361584"/>
              <a:ext cx="1551000" cy="227400"/>
            </a:xfrm>
            <a:prstGeom prst="rect">
              <a:avLst/>
            </a:prstGeom>
            <a:noFill/>
            <a:ln>
              <a:noFill/>
            </a:ln>
          </p:spPr>
          <p:txBody>
            <a:bodyPr spcFirstLastPara="1" wrap="square" lIns="91425" tIns="91425" rIns="91425" bIns="91425" anchor="ctr" anchorCtr="0">
              <a:noAutofit/>
            </a:bodyPr>
            <a:lstStyle/>
            <a:p>
              <a:pPr algn="ctr"/>
              <a:r>
                <a:rPr lang="en" sz="1100" b="1">
                  <a:solidFill>
                    <a:srgbClr val="00253E"/>
                  </a:solidFill>
                  <a:latin typeface="Proxima Nova"/>
                  <a:ea typeface="Proxima Nova"/>
                  <a:cs typeface="Proxima Nova"/>
                  <a:sym typeface="Proxima Nova"/>
                </a:rPr>
                <a:t>Pivotal Container Service (PKS)</a:t>
              </a:r>
              <a:endParaRPr sz="1100"/>
            </a:p>
          </p:txBody>
        </p:sp>
      </p:grpSp>
      <p:sp>
        <p:nvSpPr>
          <p:cNvPr id="543" name="Shape 543"/>
          <p:cNvSpPr txBox="1"/>
          <p:nvPr/>
        </p:nvSpPr>
        <p:spPr>
          <a:xfrm>
            <a:off x="2628165" y="2629888"/>
            <a:ext cx="623700" cy="227400"/>
          </a:xfrm>
          <a:prstGeom prst="rect">
            <a:avLst/>
          </a:prstGeom>
          <a:noFill/>
          <a:ln>
            <a:noFill/>
          </a:ln>
        </p:spPr>
        <p:txBody>
          <a:bodyPr spcFirstLastPara="1" wrap="square" lIns="91425" tIns="91425" rIns="91425" bIns="91425" anchor="t" anchorCtr="0">
            <a:noAutofit/>
          </a:bodyPr>
          <a:lstStyle/>
          <a:p>
            <a:r>
              <a:rPr lang="en" sz="600">
                <a:solidFill>
                  <a:srgbClr val="999999"/>
                </a:solidFill>
                <a:latin typeface="Droid Sans Mono"/>
                <a:ea typeface="Droid Sans Mono"/>
                <a:cs typeface="Droid Sans Mono"/>
                <a:sym typeface="Droid Sans Mono"/>
              </a:rPr>
              <a:t>&gt;cf push</a:t>
            </a:r>
            <a:endParaRPr sz="600">
              <a:solidFill>
                <a:srgbClr val="999999"/>
              </a:solidFill>
              <a:latin typeface="Droid Sans Mono"/>
              <a:ea typeface="Droid Sans Mono"/>
              <a:cs typeface="Droid Sans Mono"/>
              <a:sym typeface="Droid Sans Mono"/>
            </a:endParaRPr>
          </a:p>
        </p:txBody>
      </p:sp>
      <p:sp>
        <p:nvSpPr>
          <p:cNvPr id="544" name="Shape 544"/>
          <p:cNvSpPr txBox="1"/>
          <p:nvPr/>
        </p:nvSpPr>
        <p:spPr>
          <a:xfrm>
            <a:off x="4542116" y="2629888"/>
            <a:ext cx="768300" cy="227400"/>
          </a:xfrm>
          <a:prstGeom prst="rect">
            <a:avLst/>
          </a:prstGeom>
          <a:noFill/>
          <a:ln>
            <a:noFill/>
          </a:ln>
        </p:spPr>
        <p:txBody>
          <a:bodyPr spcFirstLastPara="1" wrap="square" lIns="91425" tIns="91425" rIns="91425" bIns="91425" anchor="t" anchorCtr="0">
            <a:noAutofit/>
          </a:bodyPr>
          <a:lstStyle/>
          <a:p>
            <a:r>
              <a:rPr lang="en" sz="600">
                <a:solidFill>
                  <a:srgbClr val="999999"/>
                </a:solidFill>
                <a:latin typeface="Droid Sans Mono"/>
                <a:ea typeface="Droid Sans Mono"/>
                <a:cs typeface="Droid Sans Mono"/>
                <a:sym typeface="Droid Sans Mono"/>
              </a:rPr>
              <a:t>&gt;kubectl run</a:t>
            </a:r>
            <a:endParaRPr sz="600">
              <a:solidFill>
                <a:srgbClr val="999999"/>
              </a:solidFill>
              <a:latin typeface="Droid Sans Mono"/>
              <a:ea typeface="Droid Sans Mono"/>
              <a:cs typeface="Droid Sans Mono"/>
              <a:sym typeface="Droid Sans Mono"/>
            </a:endParaRPr>
          </a:p>
        </p:txBody>
      </p:sp>
      <p:grpSp>
        <p:nvGrpSpPr>
          <p:cNvPr id="547" name="Shape 547"/>
          <p:cNvGrpSpPr/>
          <p:nvPr/>
        </p:nvGrpSpPr>
        <p:grpSpPr>
          <a:xfrm>
            <a:off x="2684029" y="4598871"/>
            <a:ext cx="3929230" cy="394819"/>
            <a:chOff x="2484335" y="4443866"/>
            <a:chExt cx="3929230" cy="394819"/>
          </a:xfrm>
        </p:grpSpPr>
        <p:sp>
          <p:nvSpPr>
            <p:cNvPr id="548" name="Shape 548"/>
            <p:cNvSpPr/>
            <p:nvPr/>
          </p:nvSpPr>
          <p:spPr>
            <a:xfrm>
              <a:off x="2484335"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algn="ctr"/>
              <a:r>
                <a:rPr lang="en" sz="600">
                  <a:solidFill>
                    <a:srgbClr val="00253E"/>
                  </a:solidFill>
                  <a:latin typeface="Proxima Nova"/>
                  <a:ea typeface="Proxima Nova"/>
                  <a:cs typeface="Proxima Nova"/>
                  <a:sym typeface="Proxima Nova"/>
                </a:rPr>
                <a:t>vSphere</a:t>
              </a:r>
              <a:endParaRPr sz="600">
                <a:solidFill>
                  <a:srgbClr val="00253E"/>
                </a:solidFill>
                <a:latin typeface="Proxima Nova"/>
                <a:ea typeface="Proxima Nova"/>
                <a:cs typeface="Proxima Nova"/>
                <a:sym typeface="Proxima Nova"/>
              </a:endParaRPr>
            </a:p>
          </p:txBody>
        </p:sp>
        <p:sp>
          <p:nvSpPr>
            <p:cNvPr id="549" name="Shape 549"/>
            <p:cNvSpPr/>
            <p:nvPr/>
          </p:nvSpPr>
          <p:spPr>
            <a:xfrm>
              <a:off x="5734035"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algn="ctr"/>
              <a:r>
                <a:rPr lang="en" sz="600">
                  <a:solidFill>
                    <a:srgbClr val="00253E"/>
                  </a:solidFill>
                  <a:latin typeface="Proxima Nova"/>
                  <a:ea typeface="Proxima Nova"/>
                  <a:cs typeface="Proxima Nova"/>
                  <a:sym typeface="Proxima Nova"/>
                </a:rPr>
                <a:t>Azure &amp; </a:t>
              </a:r>
              <a:br>
                <a:rPr lang="en" sz="600">
                  <a:solidFill>
                    <a:srgbClr val="00253E"/>
                  </a:solidFill>
                  <a:latin typeface="Proxima Nova"/>
                  <a:ea typeface="Proxima Nova"/>
                  <a:cs typeface="Proxima Nova"/>
                  <a:sym typeface="Proxima Nova"/>
                </a:rPr>
              </a:br>
              <a:r>
                <a:rPr lang="en" sz="600">
                  <a:solidFill>
                    <a:srgbClr val="00253E"/>
                  </a:solidFill>
                  <a:latin typeface="Proxima Nova"/>
                  <a:ea typeface="Proxima Nova"/>
                  <a:cs typeface="Proxima Nova"/>
                  <a:sym typeface="Proxima Nova"/>
                </a:rPr>
                <a:t>Azure Stack</a:t>
              </a:r>
              <a:endParaRPr sz="600">
                <a:solidFill>
                  <a:srgbClr val="00253E"/>
                </a:solidFill>
                <a:latin typeface="Proxima Nova"/>
                <a:ea typeface="Proxima Nova"/>
                <a:cs typeface="Proxima Nova"/>
                <a:sym typeface="Proxima Nova"/>
              </a:endParaRPr>
            </a:p>
          </p:txBody>
        </p:sp>
        <p:sp>
          <p:nvSpPr>
            <p:cNvPr id="550" name="Shape 550"/>
            <p:cNvSpPr/>
            <p:nvPr/>
          </p:nvSpPr>
          <p:spPr>
            <a:xfrm>
              <a:off x="4921610"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algn="ctr"/>
              <a:r>
                <a:rPr lang="en" sz="600">
                  <a:solidFill>
                    <a:srgbClr val="00253E"/>
                  </a:solidFill>
                  <a:latin typeface="Proxima Nova"/>
                  <a:ea typeface="Proxima Nova"/>
                  <a:cs typeface="Proxima Nova"/>
                  <a:sym typeface="Proxima Nova"/>
                </a:rPr>
                <a:t>Google Cloud</a:t>
              </a:r>
              <a:endParaRPr sz="600">
                <a:solidFill>
                  <a:srgbClr val="00253E"/>
                </a:solidFill>
                <a:latin typeface="Proxima Nova"/>
                <a:ea typeface="Proxima Nova"/>
                <a:cs typeface="Proxima Nova"/>
                <a:sym typeface="Proxima Nova"/>
              </a:endParaRPr>
            </a:p>
          </p:txBody>
        </p:sp>
        <p:sp>
          <p:nvSpPr>
            <p:cNvPr id="551" name="Shape 551"/>
            <p:cNvSpPr/>
            <p:nvPr/>
          </p:nvSpPr>
          <p:spPr>
            <a:xfrm>
              <a:off x="4109185"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algn="ctr"/>
              <a:r>
                <a:rPr lang="en" sz="600">
                  <a:solidFill>
                    <a:srgbClr val="00253E"/>
                  </a:solidFill>
                  <a:latin typeface="Proxima Nova"/>
                  <a:ea typeface="Proxima Nova"/>
                  <a:cs typeface="Proxima Nova"/>
                  <a:sym typeface="Proxima Nova"/>
                </a:rPr>
                <a:t>AWS</a:t>
              </a:r>
              <a:endParaRPr sz="600">
                <a:solidFill>
                  <a:srgbClr val="00253E"/>
                </a:solidFill>
                <a:latin typeface="Proxima Nova"/>
                <a:ea typeface="Proxima Nova"/>
                <a:cs typeface="Proxima Nova"/>
                <a:sym typeface="Proxima Nova"/>
              </a:endParaRPr>
            </a:p>
          </p:txBody>
        </p:sp>
        <p:sp>
          <p:nvSpPr>
            <p:cNvPr id="552" name="Shape 552"/>
            <p:cNvSpPr/>
            <p:nvPr/>
          </p:nvSpPr>
          <p:spPr>
            <a:xfrm>
              <a:off x="3296760" y="4443866"/>
              <a:ext cx="679530" cy="394819"/>
            </a:xfrm>
            <a:custGeom>
              <a:avLst/>
              <a:gdLst/>
              <a:ahLst/>
              <a:cxnLst/>
              <a:rect l="0" t="0" r="0" b="0"/>
              <a:pathLst>
                <a:path w="225945" h="131278" extrusionOk="0">
                  <a:moveTo>
                    <a:pt x="97010" y="1"/>
                  </a:moveTo>
                  <a:cubicBezTo>
                    <a:pt x="67303" y="1"/>
                    <a:pt x="42650" y="22065"/>
                    <a:pt x="38583" y="50663"/>
                  </a:cubicBezTo>
                  <a:cubicBezTo>
                    <a:pt x="16272" y="56703"/>
                    <a:pt x="1" y="76918"/>
                    <a:pt x="1" y="100955"/>
                  </a:cubicBezTo>
                  <a:cubicBezTo>
                    <a:pt x="1" y="112295"/>
                    <a:pt x="3576" y="122773"/>
                    <a:pt x="9739" y="131278"/>
                  </a:cubicBezTo>
                  <a:lnTo>
                    <a:pt x="216700" y="131278"/>
                  </a:lnTo>
                  <a:cubicBezTo>
                    <a:pt x="222493" y="123759"/>
                    <a:pt x="225944" y="114391"/>
                    <a:pt x="225944" y="104160"/>
                  </a:cubicBezTo>
                  <a:cubicBezTo>
                    <a:pt x="225944" y="83821"/>
                    <a:pt x="212262" y="66810"/>
                    <a:pt x="193526" y="61633"/>
                  </a:cubicBezTo>
                  <a:cubicBezTo>
                    <a:pt x="193772" y="60154"/>
                    <a:pt x="193896" y="58798"/>
                    <a:pt x="193896" y="57319"/>
                  </a:cubicBezTo>
                  <a:cubicBezTo>
                    <a:pt x="193896" y="38213"/>
                    <a:pt x="178364" y="22682"/>
                    <a:pt x="159135" y="22682"/>
                  </a:cubicBezTo>
                  <a:cubicBezTo>
                    <a:pt x="154328" y="22682"/>
                    <a:pt x="149767" y="23668"/>
                    <a:pt x="145576" y="25394"/>
                  </a:cubicBezTo>
                  <a:cubicBezTo>
                    <a:pt x="134852" y="10109"/>
                    <a:pt x="117102" y="1"/>
                    <a:pt x="97010" y="1"/>
                  </a:cubicBezTo>
                  <a:close/>
                </a:path>
              </a:pathLst>
            </a:custGeom>
            <a:solidFill>
              <a:srgbClr val="CFD5DD"/>
            </a:solidFill>
            <a:ln>
              <a:noFill/>
            </a:ln>
          </p:spPr>
          <p:txBody>
            <a:bodyPr spcFirstLastPara="1" wrap="square" lIns="91425" tIns="91425" rIns="91425" bIns="91425" anchor="b" anchorCtr="0">
              <a:noAutofit/>
            </a:bodyPr>
            <a:lstStyle/>
            <a:p>
              <a:pPr algn="ctr"/>
              <a:r>
                <a:rPr lang="en" sz="600">
                  <a:solidFill>
                    <a:srgbClr val="00253E"/>
                  </a:solidFill>
                  <a:latin typeface="Proxima Nova"/>
                  <a:ea typeface="Proxima Nova"/>
                  <a:cs typeface="Proxima Nova"/>
                  <a:sym typeface="Proxima Nova"/>
                </a:rPr>
                <a:t>Openstack</a:t>
              </a:r>
              <a:endParaRPr sz="600">
                <a:solidFill>
                  <a:srgbClr val="00253E"/>
                </a:solidFill>
                <a:latin typeface="Proxima Nova"/>
                <a:ea typeface="Proxima Nova"/>
                <a:cs typeface="Proxima Nova"/>
                <a:sym typeface="Proxima Nova"/>
              </a:endParaRPr>
            </a:p>
          </p:txBody>
        </p:sp>
      </p:grpSp>
      <p:sp>
        <p:nvSpPr>
          <p:cNvPr id="553" name="Shape 553"/>
          <p:cNvSpPr txBox="1"/>
          <p:nvPr/>
        </p:nvSpPr>
        <p:spPr>
          <a:xfrm>
            <a:off x="182007" y="2153647"/>
            <a:ext cx="623700" cy="153300"/>
          </a:xfrm>
          <a:prstGeom prst="rect">
            <a:avLst/>
          </a:prstGeom>
          <a:noFill/>
          <a:ln>
            <a:noFill/>
          </a:ln>
        </p:spPr>
        <p:txBody>
          <a:bodyPr spcFirstLastPara="1" wrap="square" lIns="91425" tIns="91425" rIns="91425" bIns="91425" anchor="ctr" anchorCtr="0">
            <a:noAutofit/>
          </a:bodyPr>
          <a:lstStyle/>
          <a:p>
            <a:r>
              <a:rPr lang="en" sz="800" b="1" dirty="0">
                <a:solidFill>
                  <a:srgbClr val="00253E"/>
                </a:solidFill>
                <a:latin typeface="Proxima Nova"/>
                <a:ea typeface="Proxima Nova"/>
                <a:cs typeface="Proxima Nova"/>
                <a:sym typeface="Proxima Nova"/>
              </a:rPr>
              <a:t>Pivotal</a:t>
            </a:r>
            <a:br>
              <a:rPr lang="en" sz="800" b="1" dirty="0">
                <a:solidFill>
                  <a:srgbClr val="00253E"/>
                </a:solidFill>
                <a:latin typeface="Proxima Nova"/>
                <a:ea typeface="Proxima Nova"/>
                <a:cs typeface="Proxima Nova"/>
                <a:sym typeface="Proxima Nova"/>
              </a:rPr>
            </a:br>
            <a:r>
              <a:rPr lang="en" sz="800" b="1" dirty="0">
                <a:solidFill>
                  <a:srgbClr val="00253E"/>
                </a:solidFill>
                <a:latin typeface="Proxima Nova"/>
                <a:ea typeface="Proxima Nova"/>
                <a:cs typeface="Proxima Nova"/>
                <a:sym typeface="Proxima Nova"/>
              </a:rPr>
              <a:t>Network</a:t>
            </a:r>
            <a:endParaRPr sz="800" b="1" dirty="0">
              <a:solidFill>
                <a:srgbClr val="00253E"/>
              </a:solidFill>
              <a:latin typeface="Proxima Nova"/>
              <a:ea typeface="Proxima Nova"/>
              <a:cs typeface="Proxima Nova"/>
              <a:sym typeface="Proxima Nova"/>
            </a:endParaRPr>
          </a:p>
        </p:txBody>
      </p:sp>
      <p:sp>
        <p:nvSpPr>
          <p:cNvPr id="555" name="Shape 555"/>
          <p:cNvSpPr txBox="1"/>
          <p:nvPr/>
        </p:nvSpPr>
        <p:spPr>
          <a:xfrm>
            <a:off x="7698544" y="3393876"/>
            <a:ext cx="623700" cy="153300"/>
          </a:xfrm>
          <a:prstGeom prst="rect">
            <a:avLst/>
          </a:prstGeom>
          <a:noFill/>
          <a:ln>
            <a:noFill/>
          </a:ln>
        </p:spPr>
        <p:txBody>
          <a:bodyPr spcFirstLastPara="1" wrap="square" lIns="91425" tIns="91425" rIns="91425" bIns="91425" anchor="ctr" anchorCtr="0">
            <a:noAutofit/>
          </a:bodyPr>
          <a:lstStyle/>
          <a:p>
            <a:pPr algn="ctr"/>
            <a:r>
              <a:rPr lang="en" sz="800" b="1">
                <a:solidFill>
                  <a:srgbClr val="1AB9A5"/>
                </a:solidFill>
                <a:latin typeface="Proxima Nova"/>
                <a:ea typeface="Proxima Nova"/>
                <a:cs typeface="Proxima Nova"/>
                <a:sym typeface="Proxima Nova"/>
              </a:rPr>
              <a:t>“3Rs”</a:t>
            </a:r>
            <a:endParaRPr sz="800" b="1">
              <a:solidFill>
                <a:srgbClr val="1AB9A5"/>
              </a:solidFill>
              <a:latin typeface="Proxima Nova"/>
              <a:ea typeface="Proxima Nova"/>
              <a:cs typeface="Proxima Nova"/>
              <a:sym typeface="Proxima Nova"/>
            </a:endParaRPr>
          </a:p>
        </p:txBody>
      </p:sp>
      <p:grpSp>
        <p:nvGrpSpPr>
          <p:cNvPr id="556" name="Shape 556"/>
          <p:cNvGrpSpPr/>
          <p:nvPr/>
        </p:nvGrpSpPr>
        <p:grpSpPr>
          <a:xfrm>
            <a:off x="1321860" y="3906778"/>
            <a:ext cx="195889" cy="193960"/>
            <a:chOff x="2730200" y="1792625"/>
            <a:chExt cx="2152625" cy="2131425"/>
          </a:xfrm>
        </p:grpSpPr>
        <p:sp>
          <p:nvSpPr>
            <p:cNvPr id="557" name="Shape 557"/>
            <p:cNvSpPr/>
            <p:nvPr/>
          </p:nvSpPr>
          <p:spPr>
            <a:xfrm>
              <a:off x="3798200" y="2757825"/>
              <a:ext cx="310900" cy="298900"/>
            </a:xfrm>
            <a:custGeom>
              <a:avLst/>
              <a:gdLst/>
              <a:ahLst/>
              <a:cxnLst/>
              <a:rect l="0" t="0" r="0" b="0"/>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58" name="Shape 558"/>
            <p:cNvSpPr/>
            <p:nvPr/>
          </p:nvSpPr>
          <p:spPr>
            <a:xfrm>
              <a:off x="3217475" y="3054400"/>
              <a:ext cx="1496800" cy="869650"/>
            </a:xfrm>
            <a:custGeom>
              <a:avLst/>
              <a:gdLst/>
              <a:ahLst/>
              <a:cxnLst/>
              <a:rect l="0" t="0" r="0" b="0"/>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59" name="Shape 559"/>
            <p:cNvSpPr/>
            <p:nvPr/>
          </p:nvSpPr>
          <p:spPr>
            <a:xfrm>
              <a:off x="2730200" y="2010475"/>
              <a:ext cx="1178050" cy="1104400"/>
            </a:xfrm>
            <a:custGeom>
              <a:avLst/>
              <a:gdLst/>
              <a:ahLst/>
              <a:cxnLst/>
              <a:rect l="0" t="0" r="0" b="0"/>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60" name="Shape 560"/>
            <p:cNvSpPr/>
            <p:nvPr/>
          </p:nvSpPr>
          <p:spPr>
            <a:xfrm>
              <a:off x="3984200" y="1792625"/>
              <a:ext cx="898625" cy="1501075"/>
            </a:xfrm>
            <a:custGeom>
              <a:avLst/>
              <a:gdLst/>
              <a:ahLst/>
              <a:cxnLst/>
              <a:rect l="0" t="0" r="0" b="0"/>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grpSp>
      <p:sp>
        <p:nvSpPr>
          <p:cNvPr id="561" name="Shape 561"/>
          <p:cNvSpPr/>
          <p:nvPr/>
        </p:nvSpPr>
        <p:spPr>
          <a:xfrm rot="10800000" flipH="1">
            <a:off x="1165519" y="1695854"/>
            <a:ext cx="768300" cy="844800"/>
          </a:xfrm>
          <a:prstGeom prst="bentArrow">
            <a:avLst>
              <a:gd name="adj1" fmla="val 16300"/>
              <a:gd name="adj2" fmla="val 14522"/>
              <a:gd name="adj3" fmla="val 21152"/>
              <a:gd name="adj4" fmla="val 57058"/>
            </a:avLst>
          </a:prstGeom>
          <a:solidFill>
            <a:srgbClr val="D9D9D9"/>
          </a:solidFill>
          <a:ln>
            <a:noFill/>
          </a:ln>
        </p:spPr>
        <p:txBody>
          <a:bodyPr spcFirstLastPara="1" wrap="square" lIns="91425" tIns="91425" rIns="91425" bIns="91425" anchor="ctr" anchorCtr="0">
            <a:noAutofit/>
          </a:bodyPr>
          <a:lstStyle/>
          <a:p>
            <a:endParaRPr/>
          </a:p>
        </p:txBody>
      </p:sp>
      <p:sp>
        <p:nvSpPr>
          <p:cNvPr id="562" name="Shape 562"/>
          <p:cNvSpPr txBox="1"/>
          <p:nvPr/>
        </p:nvSpPr>
        <p:spPr>
          <a:xfrm>
            <a:off x="939633" y="1521246"/>
            <a:ext cx="580800" cy="153300"/>
          </a:xfrm>
          <a:prstGeom prst="rect">
            <a:avLst/>
          </a:prstGeom>
          <a:noFill/>
          <a:ln>
            <a:noFill/>
          </a:ln>
        </p:spPr>
        <p:txBody>
          <a:bodyPr spcFirstLastPara="1" wrap="square" lIns="91425" tIns="91425" rIns="91425" bIns="91425" anchor="ctr" anchorCtr="0">
            <a:noAutofit/>
          </a:bodyPr>
          <a:lstStyle/>
          <a:p>
            <a:pPr algn="ctr"/>
            <a:r>
              <a:rPr lang="en" sz="800" b="1">
                <a:solidFill>
                  <a:srgbClr val="00253E"/>
                </a:solidFill>
                <a:latin typeface="Proxima Nova"/>
                <a:ea typeface="Proxima Nova"/>
                <a:cs typeface="Proxima Nova"/>
                <a:sym typeface="Proxima Nova"/>
              </a:rPr>
              <a:t>Github</a:t>
            </a:r>
            <a:endParaRPr sz="800" b="1">
              <a:solidFill>
                <a:srgbClr val="00253E"/>
              </a:solidFill>
              <a:latin typeface="Proxima Nova"/>
              <a:ea typeface="Proxima Nova"/>
              <a:cs typeface="Proxima Nova"/>
              <a:sym typeface="Proxima Nova"/>
            </a:endParaRPr>
          </a:p>
        </p:txBody>
      </p:sp>
      <p:sp>
        <p:nvSpPr>
          <p:cNvPr id="563" name="Shape 563"/>
          <p:cNvSpPr txBox="1"/>
          <p:nvPr/>
        </p:nvSpPr>
        <p:spPr>
          <a:xfrm>
            <a:off x="1123755" y="4052185"/>
            <a:ext cx="580800" cy="227400"/>
          </a:xfrm>
          <a:prstGeom prst="rect">
            <a:avLst/>
          </a:prstGeom>
          <a:noFill/>
          <a:ln>
            <a:noFill/>
          </a:ln>
        </p:spPr>
        <p:txBody>
          <a:bodyPr spcFirstLastPara="1" wrap="square" lIns="91425" tIns="91425" rIns="91425" bIns="91425" anchor="ctr" anchorCtr="0">
            <a:noAutofit/>
          </a:bodyPr>
          <a:lstStyle/>
          <a:p>
            <a:pPr algn="ctr"/>
            <a:r>
              <a:rPr lang="en" sz="600" b="1">
                <a:solidFill>
                  <a:srgbClr val="00253E"/>
                </a:solidFill>
                <a:latin typeface="Proxima Nova"/>
                <a:ea typeface="Proxima Nova"/>
                <a:cs typeface="Proxima Nova"/>
                <a:sym typeface="Proxima Nova"/>
              </a:rPr>
              <a:t>Concourse</a:t>
            </a:r>
            <a:endParaRPr sz="600"/>
          </a:p>
        </p:txBody>
      </p:sp>
      <p:grpSp>
        <p:nvGrpSpPr>
          <p:cNvPr id="564" name="Shape 564"/>
          <p:cNvGrpSpPr/>
          <p:nvPr/>
        </p:nvGrpSpPr>
        <p:grpSpPr>
          <a:xfrm>
            <a:off x="1321860" y="2361978"/>
            <a:ext cx="195889" cy="193960"/>
            <a:chOff x="2730200" y="1792625"/>
            <a:chExt cx="2152625" cy="2131425"/>
          </a:xfrm>
        </p:grpSpPr>
        <p:sp>
          <p:nvSpPr>
            <p:cNvPr id="565" name="Shape 565"/>
            <p:cNvSpPr/>
            <p:nvPr/>
          </p:nvSpPr>
          <p:spPr>
            <a:xfrm>
              <a:off x="3798200" y="2757825"/>
              <a:ext cx="310900" cy="298900"/>
            </a:xfrm>
            <a:custGeom>
              <a:avLst/>
              <a:gdLst/>
              <a:ahLst/>
              <a:cxnLst/>
              <a:rect l="0" t="0" r="0" b="0"/>
              <a:pathLst>
                <a:path w="12436" h="11956" extrusionOk="0">
                  <a:moveTo>
                    <a:pt x="6240" y="1"/>
                  </a:moveTo>
                  <a:cubicBezTo>
                    <a:pt x="6071" y="1"/>
                    <a:pt x="5901" y="8"/>
                    <a:pt x="5729" y="22"/>
                  </a:cubicBezTo>
                  <a:cubicBezTo>
                    <a:pt x="2446" y="302"/>
                    <a:pt x="0" y="3166"/>
                    <a:pt x="245" y="6485"/>
                  </a:cubicBezTo>
                  <a:cubicBezTo>
                    <a:pt x="510" y="9597"/>
                    <a:pt x="3128" y="11956"/>
                    <a:pt x="6196" y="11956"/>
                  </a:cubicBezTo>
                  <a:cubicBezTo>
                    <a:pt x="6365" y="11956"/>
                    <a:pt x="6536" y="11948"/>
                    <a:pt x="6707" y="11934"/>
                  </a:cubicBezTo>
                  <a:cubicBezTo>
                    <a:pt x="9991" y="11654"/>
                    <a:pt x="12436" y="8790"/>
                    <a:pt x="12191" y="5472"/>
                  </a:cubicBezTo>
                  <a:cubicBezTo>
                    <a:pt x="11926" y="2360"/>
                    <a:pt x="9308" y="1"/>
                    <a:pt x="6240"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66" name="Shape 566"/>
            <p:cNvSpPr/>
            <p:nvPr/>
          </p:nvSpPr>
          <p:spPr>
            <a:xfrm>
              <a:off x="3217475" y="3054400"/>
              <a:ext cx="1496800" cy="869650"/>
            </a:xfrm>
            <a:custGeom>
              <a:avLst/>
              <a:gdLst/>
              <a:ahLst/>
              <a:cxnLst/>
              <a:rect l="0" t="0" r="0" b="0"/>
              <a:pathLst>
                <a:path w="59872" h="34786" extrusionOk="0">
                  <a:moveTo>
                    <a:pt x="36922" y="1"/>
                  </a:moveTo>
                  <a:cubicBezTo>
                    <a:pt x="35630" y="1398"/>
                    <a:pt x="34023" y="2516"/>
                    <a:pt x="32242" y="3249"/>
                  </a:cubicBezTo>
                  <a:lnTo>
                    <a:pt x="32242" y="3284"/>
                  </a:lnTo>
                  <a:cubicBezTo>
                    <a:pt x="33674" y="8803"/>
                    <a:pt x="35944" y="14043"/>
                    <a:pt x="38983" y="18794"/>
                  </a:cubicBezTo>
                  <a:cubicBezTo>
                    <a:pt x="37551" y="19492"/>
                    <a:pt x="35909" y="20156"/>
                    <a:pt x="34058" y="20610"/>
                  </a:cubicBezTo>
                  <a:cubicBezTo>
                    <a:pt x="32975" y="20855"/>
                    <a:pt x="31822" y="21064"/>
                    <a:pt x="30635" y="21169"/>
                  </a:cubicBezTo>
                  <a:cubicBezTo>
                    <a:pt x="30111" y="21239"/>
                    <a:pt x="29447" y="21239"/>
                    <a:pt x="28818" y="21274"/>
                  </a:cubicBezTo>
                  <a:cubicBezTo>
                    <a:pt x="28521" y="21274"/>
                    <a:pt x="28233" y="21283"/>
                    <a:pt x="27941" y="21283"/>
                  </a:cubicBezTo>
                  <a:cubicBezTo>
                    <a:pt x="27648" y="21283"/>
                    <a:pt x="27351" y="21274"/>
                    <a:pt x="27037" y="21239"/>
                  </a:cubicBezTo>
                  <a:cubicBezTo>
                    <a:pt x="25849" y="21204"/>
                    <a:pt x="24627" y="21029"/>
                    <a:pt x="23439" y="20785"/>
                  </a:cubicBezTo>
                  <a:cubicBezTo>
                    <a:pt x="22286" y="20540"/>
                    <a:pt x="21134" y="20226"/>
                    <a:pt x="20051" y="19842"/>
                  </a:cubicBezTo>
                  <a:cubicBezTo>
                    <a:pt x="18968" y="19457"/>
                    <a:pt x="17955" y="19003"/>
                    <a:pt x="17012" y="18514"/>
                  </a:cubicBezTo>
                  <a:cubicBezTo>
                    <a:pt x="16069" y="18025"/>
                    <a:pt x="15195" y="17501"/>
                    <a:pt x="14427" y="16977"/>
                  </a:cubicBezTo>
                  <a:cubicBezTo>
                    <a:pt x="13658" y="16453"/>
                    <a:pt x="12960" y="15964"/>
                    <a:pt x="12401" y="15440"/>
                  </a:cubicBezTo>
                  <a:cubicBezTo>
                    <a:pt x="11807" y="14986"/>
                    <a:pt x="11353" y="14497"/>
                    <a:pt x="10934" y="14148"/>
                  </a:cubicBezTo>
                  <a:cubicBezTo>
                    <a:pt x="10166" y="13345"/>
                    <a:pt x="9746" y="12891"/>
                    <a:pt x="9746" y="12890"/>
                  </a:cubicBezTo>
                  <a:lnTo>
                    <a:pt x="9746" y="12890"/>
                  </a:lnTo>
                  <a:cubicBezTo>
                    <a:pt x="9746" y="12891"/>
                    <a:pt x="10131" y="13380"/>
                    <a:pt x="10829" y="14218"/>
                  </a:cubicBezTo>
                  <a:cubicBezTo>
                    <a:pt x="11213" y="14637"/>
                    <a:pt x="11632" y="15161"/>
                    <a:pt x="12191" y="15685"/>
                  </a:cubicBezTo>
                  <a:cubicBezTo>
                    <a:pt x="12750" y="16244"/>
                    <a:pt x="13379" y="16803"/>
                    <a:pt x="14112" y="17396"/>
                  </a:cubicBezTo>
                  <a:cubicBezTo>
                    <a:pt x="14881" y="17990"/>
                    <a:pt x="15684" y="18619"/>
                    <a:pt x="16628" y="19178"/>
                  </a:cubicBezTo>
                  <a:cubicBezTo>
                    <a:pt x="17536" y="19737"/>
                    <a:pt x="18549" y="20331"/>
                    <a:pt x="19666" y="20785"/>
                  </a:cubicBezTo>
                  <a:cubicBezTo>
                    <a:pt x="20749" y="21309"/>
                    <a:pt x="21902" y="21728"/>
                    <a:pt x="23125" y="22077"/>
                  </a:cubicBezTo>
                  <a:cubicBezTo>
                    <a:pt x="24347" y="22426"/>
                    <a:pt x="25605" y="22706"/>
                    <a:pt x="26897" y="22881"/>
                  </a:cubicBezTo>
                  <a:cubicBezTo>
                    <a:pt x="27526" y="22985"/>
                    <a:pt x="28190" y="22985"/>
                    <a:pt x="28853" y="23055"/>
                  </a:cubicBezTo>
                  <a:cubicBezTo>
                    <a:pt x="29298" y="23080"/>
                    <a:pt x="29708" y="23105"/>
                    <a:pt x="30156" y="23105"/>
                  </a:cubicBezTo>
                  <a:cubicBezTo>
                    <a:pt x="30342" y="23105"/>
                    <a:pt x="30535" y="23100"/>
                    <a:pt x="30740" y="23090"/>
                  </a:cubicBezTo>
                  <a:cubicBezTo>
                    <a:pt x="32032" y="23090"/>
                    <a:pt x="33290" y="22985"/>
                    <a:pt x="34512" y="22776"/>
                  </a:cubicBezTo>
                  <a:cubicBezTo>
                    <a:pt x="36748" y="22426"/>
                    <a:pt x="38774" y="21798"/>
                    <a:pt x="40520" y="21064"/>
                  </a:cubicBezTo>
                  <a:cubicBezTo>
                    <a:pt x="41638" y="22671"/>
                    <a:pt x="42895" y="24243"/>
                    <a:pt x="44223" y="25745"/>
                  </a:cubicBezTo>
                  <a:cubicBezTo>
                    <a:pt x="44118" y="25780"/>
                    <a:pt x="44013" y="25850"/>
                    <a:pt x="43908" y="25920"/>
                  </a:cubicBezTo>
                  <a:cubicBezTo>
                    <a:pt x="43594" y="26094"/>
                    <a:pt x="43245" y="26304"/>
                    <a:pt x="42861" y="26513"/>
                  </a:cubicBezTo>
                  <a:lnTo>
                    <a:pt x="42721" y="26618"/>
                  </a:lnTo>
                  <a:lnTo>
                    <a:pt x="42686" y="26618"/>
                  </a:lnTo>
                  <a:cubicBezTo>
                    <a:pt x="42581" y="26688"/>
                    <a:pt x="42476" y="26723"/>
                    <a:pt x="42372" y="26793"/>
                  </a:cubicBezTo>
                  <a:cubicBezTo>
                    <a:pt x="42162" y="26898"/>
                    <a:pt x="41917" y="27002"/>
                    <a:pt x="41708" y="27107"/>
                  </a:cubicBezTo>
                  <a:cubicBezTo>
                    <a:pt x="41498" y="27212"/>
                    <a:pt x="41289" y="27317"/>
                    <a:pt x="41079" y="27422"/>
                  </a:cubicBezTo>
                  <a:cubicBezTo>
                    <a:pt x="40835" y="27526"/>
                    <a:pt x="40555" y="27631"/>
                    <a:pt x="40311" y="27736"/>
                  </a:cubicBezTo>
                  <a:cubicBezTo>
                    <a:pt x="40031" y="27841"/>
                    <a:pt x="39752" y="27946"/>
                    <a:pt x="39507" y="28085"/>
                  </a:cubicBezTo>
                  <a:cubicBezTo>
                    <a:pt x="39333" y="28155"/>
                    <a:pt x="38948" y="28260"/>
                    <a:pt x="38704" y="28365"/>
                  </a:cubicBezTo>
                  <a:cubicBezTo>
                    <a:pt x="36468" y="29168"/>
                    <a:pt x="33674" y="29867"/>
                    <a:pt x="30670" y="30146"/>
                  </a:cubicBezTo>
                  <a:cubicBezTo>
                    <a:pt x="29760" y="30231"/>
                    <a:pt x="28825" y="30277"/>
                    <a:pt x="27880" y="30277"/>
                  </a:cubicBezTo>
                  <a:cubicBezTo>
                    <a:pt x="27264" y="30277"/>
                    <a:pt x="26644" y="30257"/>
                    <a:pt x="26024" y="30216"/>
                  </a:cubicBezTo>
                  <a:cubicBezTo>
                    <a:pt x="25290" y="30181"/>
                    <a:pt x="24382" y="30076"/>
                    <a:pt x="23579" y="30006"/>
                  </a:cubicBezTo>
                  <a:cubicBezTo>
                    <a:pt x="22810" y="29867"/>
                    <a:pt x="22007" y="29797"/>
                    <a:pt x="21203" y="29587"/>
                  </a:cubicBezTo>
                  <a:cubicBezTo>
                    <a:pt x="19632" y="29273"/>
                    <a:pt x="18060" y="28819"/>
                    <a:pt x="16523" y="28260"/>
                  </a:cubicBezTo>
                  <a:cubicBezTo>
                    <a:pt x="15021" y="27701"/>
                    <a:pt x="13589" y="27072"/>
                    <a:pt x="12226" y="26339"/>
                  </a:cubicBezTo>
                  <a:cubicBezTo>
                    <a:pt x="11528" y="25955"/>
                    <a:pt x="10899" y="25605"/>
                    <a:pt x="10270" y="25186"/>
                  </a:cubicBezTo>
                  <a:cubicBezTo>
                    <a:pt x="9606" y="24802"/>
                    <a:pt x="9048" y="24383"/>
                    <a:pt x="8454" y="23963"/>
                  </a:cubicBezTo>
                  <a:cubicBezTo>
                    <a:pt x="7301" y="23160"/>
                    <a:pt x="6288" y="22287"/>
                    <a:pt x="5345" y="21448"/>
                  </a:cubicBezTo>
                  <a:cubicBezTo>
                    <a:pt x="4472" y="20575"/>
                    <a:pt x="3633" y="19772"/>
                    <a:pt x="3004" y="19003"/>
                  </a:cubicBezTo>
                  <a:cubicBezTo>
                    <a:pt x="2306" y="18270"/>
                    <a:pt x="1782" y="17536"/>
                    <a:pt x="1328" y="16977"/>
                  </a:cubicBezTo>
                  <a:cubicBezTo>
                    <a:pt x="874" y="16418"/>
                    <a:pt x="594" y="15929"/>
                    <a:pt x="350" y="15615"/>
                  </a:cubicBezTo>
                  <a:cubicBezTo>
                    <a:pt x="140" y="15266"/>
                    <a:pt x="1" y="15091"/>
                    <a:pt x="0" y="15091"/>
                  </a:cubicBezTo>
                  <a:lnTo>
                    <a:pt x="0" y="15091"/>
                  </a:lnTo>
                  <a:cubicBezTo>
                    <a:pt x="1" y="15091"/>
                    <a:pt x="140" y="15301"/>
                    <a:pt x="315" y="15615"/>
                  </a:cubicBezTo>
                  <a:cubicBezTo>
                    <a:pt x="524" y="15964"/>
                    <a:pt x="804" y="16453"/>
                    <a:pt x="1223" y="17047"/>
                  </a:cubicBezTo>
                  <a:cubicBezTo>
                    <a:pt x="1642" y="17676"/>
                    <a:pt x="2131" y="18409"/>
                    <a:pt x="2760" y="19213"/>
                  </a:cubicBezTo>
                  <a:cubicBezTo>
                    <a:pt x="3389" y="20016"/>
                    <a:pt x="4122" y="20890"/>
                    <a:pt x="4996" y="21798"/>
                  </a:cubicBezTo>
                  <a:cubicBezTo>
                    <a:pt x="5869" y="22706"/>
                    <a:pt x="6882" y="23649"/>
                    <a:pt x="8000" y="24557"/>
                  </a:cubicBezTo>
                  <a:cubicBezTo>
                    <a:pt x="8558" y="25011"/>
                    <a:pt x="9117" y="25500"/>
                    <a:pt x="9746" y="25920"/>
                  </a:cubicBezTo>
                  <a:cubicBezTo>
                    <a:pt x="10375" y="26374"/>
                    <a:pt x="11039" y="26828"/>
                    <a:pt x="11702" y="27212"/>
                  </a:cubicBezTo>
                  <a:cubicBezTo>
                    <a:pt x="13065" y="28085"/>
                    <a:pt x="14532" y="28819"/>
                    <a:pt x="16034" y="29517"/>
                  </a:cubicBezTo>
                  <a:cubicBezTo>
                    <a:pt x="17571" y="30146"/>
                    <a:pt x="19177" y="30740"/>
                    <a:pt x="20854" y="31194"/>
                  </a:cubicBezTo>
                  <a:cubicBezTo>
                    <a:pt x="21658" y="31439"/>
                    <a:pt x="22531" y="31578"/>
                    <a:pt x="23369" y="31753"/>
                  </a:cubicBezTo>
                  <a:cubicBezTo>
                    <a:pt x="24208" y="31893"/>
                    <a:pt x="24941" y="32067"/>
                    <a:pt x="25849" y="32137"/>
                  </a:cubicBezTo>
                  <a:cubicBezTo>
                    <a:pt x="27254" y="32313"/>
                    <a:pt x="28658" y="32390"/>
                    <a:pt x="30022" y="32390"/>
                  </a:cubicBezTo>
                  <a:cubicBezTo>
                    <a:pt x="30286" y="32390"/>
                    <a:pt x="30549" y="32387"/>
                    <a:pt x="30809" y="32382"/>
                  </a:cubicBezTo>
                  <a:cubicBezTo>
                    <a:pt x="34058" y="32277"/>
                    <a:pt x="37027" y="31718"/>
                    <a:pt x="39542" y="30985"/>
                  </a:cubicBezTo>
                  <a:cubicBezTo>
                    <a:pt x="39891" y="30880"/>
                    <a:pt x="40101" y="30845"/>
                    <a:pt x="40485" y="30705"/>
                  </a:cubicBezTo>
                  <a:cubicBezTo>
                    <a:pt x="40765" y="30600"/>
                    <a:pt x="41044" y="30496"/>
                    <a:pt x="41324" y="30391"/>
                  </a:cubicBezTo>
                  <a:cubicBezTo>
                    <a:pt x="41603" y="30321"/>
                    <a:pt x="41848" y="30216"/>
                    <a:pt x="42092" y="30146"/>
                  </a:cubicBezTo>
                  <a:cubicBezTo>
                    <a:pt x="42372" y="30041"/>
                    <a:pt x="42651" y="29902"/>
                    <a:pt x="42895" y="29797"/>
                  </a:cubicBezTo>
                  <a:cubicBezTo>
                    <a:pt x="43140" y="29727"/>
                    <a:pt x="43385" y="29622"/>
                    <a:pt x="43594" y="29517"/>
                  </a:cubicBezTo>
                  <a:cubicBezTo>
                    <a:pt x="43699" y="29483"/>
                    <a:pt x="43804" y="29448"/>
                    <a:pt x="43908" y="29413"/>
                  </a:cubicBezTo>
                  <a:lnTo>
                    <a:pt x="43978" y="29378"/>
                  </a:lnTo>
                  <a:lnTo>
                    <a:pt x="44188" y="29273"/>
                  </a:lnTo>
                  <a:lnTo>
                    <a:pt x="44328" y="29203"/>
                  </a:lnTo>
                  <a:cubicBezTo>
                    <a:pt x="44712" y="28993"/>
                    <a:pt x="45096" y="28819"/>
                    <a:pt x="45411" y="28644"/>
                  </a:cubicBezTo>
                  <a:cubicBezTo>
                    <a:pt x="45830" y="28435"/>
                    <a:pt x="46179" y="28260"/>
                    <a:pt x="46458" y="28120"/>
                  </a:cubicBezTo>
                  <a:cubicBezTo>
                    <a:pt x="47646" y="29273"/>
                    <a:pt x="48869" y="30391"/>
                    <a:pt x="50126" y="31474"/>
                  </a:cubicBezTo>
                  <a:cubicBezTo>
                    <a:pt x="50126" y="31474"/>
                    <a:pt x="53366" y="34785"/>
                    <a:pt x="55946" y="34785"/>
                  </a:cubicBezTo>
                  <a:cubicBezTo>
                    <a:pt x="56479" y="34785"/>
                    <a:pt x="56984" y="34644"/>
                    <a:pt x="57427" y="34303"/>
                  </a:cubicBezTo>
                  <a:cubicBezTo>
                    <a:pt x="59872" y="32452"/>
                    <a:pt x="57077" y="26548"/>
                    <a:pt x="57077" y="26548"/>
                  </a:cubicBezTo>
                  <a:cubicBezTo>
                    <a:pt x="53305" y="15860"/>
                    <a:pt x="46284" y="6568"/>
                    <a:pt x="36922" y="1"/>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67" name="Shape 567"/>
            <p:cNvSpPr/>
            <p:nvPr/>
          </p:nvSpPr>
          <p:spPr>
            <a:xfrm>
              <a:off x="2730200" y="2010475"/>
              <a:ext cx="1178050" cy="1104400"/>
            </a:xfrm>
            <a:custGeom>
              <a:avLst/>
              <a:gdLst/>
              <a:ahLst/>
              <a:cxnLst/>
              <a:rect l="0" t="0" r="0" b="0"/>
              <a:pathLst>
                <a:path w="47122" h="44176" extrusionOk="0">
                  <a:moveTo>
                    <a:pt x="45493" y="0"/>
                  </a:moveTo>
                  <a:cubicBezTo>
                    <a:pt x="45286" y="0"/>
                    <a:pt x="45061" y="4"/>
                    <a:pt x="44816" y="16"/>
                  </a:cubicBezTo>
                  <a:cubicBezTo>
                    <a:pt x="44083" y="51"/>
                    <a:pt x="43209" y="51"/>
                    <a:pt x="42196" y="190"/>
                  </a:cubicBezTo>
                  <a:cubicBezTo>
                    <a:pt x="41149" y="260"/>
                    <a:pt x="40031" y="470"/>
                    <a:pt x="38773" y="714"/>
                  </a:cubicBezTo>
                  <a:cubicBezTo>
                    <a:pt x="37551" y="959"/>
                    <a:pt x="36223" y="1308"/>
                    <a:pt x="34861" y="1762"/>
                  </a:cubicBezTo>
                  <a:cubicBezTo>
                    <a:pt x="34162" y="2007"/>
                    <a:pt x="33464" y="2251"/>
                    <a:pt x="32765" y="2566"/>
                  </a:cubicBezTo>
                  <a:cubicBezTo>
                    <a:pt x="32067" y="2845"/>
                    <a:pt x="31368" y="3159"/>
                    <a:pt x="30634" y="3509"/>
                  </a:cubicBezTo>
                  <a:cubicBezTo>
                    <a:pt x="29202" y="4207"/>
                    <a:pt x="27805" y="5046"/>
                    <a:pt x="26408" y="5989"/>
                  </a:cubicBezTo>
                  <a:cubicBezTo>
                    <a:pt x="25045" y="6967"/>
                    <a:pt x="23683" y="8015"/>
                    <a:pt x="22461" y="9167"/>
                  </a:cubicBezTo>
                  <a:cubicBezTo>
                    <a:pt x="21797" y="9726"/>
                    <a:pt x="21238" y="10390"/>
                    <a:pt x="20609" y="10984"/>
                  </a:cubicBezTo>
                  <a:cubicBezTo>
                    <a:pt x="20050" y="11648"/>
                    <a:pt x="19526" y="12206"/>
                    <a:pt x="18967" y="12905"/>
                  </a:cubicBezTo>
                  <a:cubicBezTo>
                    <a:pt x="17920" y="14232"/>
                    <a:pt x="16976" y="15630"/>
                    <a:pt x="16173" y="16992"/>
                  </a:cubicBezTo>
                  <a:cubicBezTo>
                    <a:pt x="14531" y="19786"/>
                    <a:pt x="13413" y="22616"/>
                    <a:pt x="12715" y="25166"/>
                  </a:cubicBezTo>
                  <a:cubicBezTo>
                    <a:pt x="12610" y="25480"/>
                    <a:pt x="12540" y="25690"/>
                    <a:pt x="12435" y="26109"/>
                  </a:cubicBezTo>
                  <a:cubicBezTo>
                    <a:pt x="12366" y="26388"/>
                    <a:pt x="12331" y="26668"/>
                    <a:pt x="12261" y="26947"/>
                  </a:cubicBezTo>
                  <a:cubicBezTo>
                    <a:pt x="12191" y="27227"/>
                    <a:pt x="12121" y="27506"/>
                    <a:pt x="12051" y="27751"/>
                  </a:cubicBezTo>
                  <a:cubicBezTo>
                    <a:pt x="12016" y="28065"/>
                    <a:pt x="11981" y="28344"/>
                    <a:pt x="11911" y="28624"/>
                  </a:cubicBezTo>
                  <a:cubicBezTo>
                    <a:pt x="11877" y="28868"/>
                    <a:pt x="11842" y="29113"/>
                    <a:pt x="11807" y="29357"/>
                  </a:cubicBezTo>
                  <a:cubicBezTo>
                    <a:pt x="11772" y="29462"/>
                    <a:pt x="11737" y="29567"/>
                    <a:pt x="11737" y="29672"/>
                  </a:cubicBezTo>
                  <a:lnTo>
                    <a:pt x="11737" y="29777"/>
                  </a:lnTo>
                  <a:lnTo>
                    <a:pt x="11702" y="29986"/>
                  </a:lnTo>
                  <a:lnTo>
                    <a:pt x="11667" y="30161"/>
                  </a:lnTo>
                  <a:cubicBezTo>
                    <a:pt x="11632" y="30580"/>
                    <a:pt x="11597" y="30999"/>
                    <a:pt x="11597" y="31349"/>
                  </a:cubicBezTo>
                  <a:cubicBezTo>
                    <a:pt x="11527" y="32152"/>
                    <a:pt x="11457" y="32746"/>
                    <a:pt x="11422" y="33165"/>
                  </a:cubicBezTo>
                  <a:cubicBezTo>
                    <a:pt x="9781" y="33549"/>
                    <a:pt x="8174" y="34038"/>
                    <a:pt x="6602" y="34597"/>
                  </a:cubicBezTo>
                  <a:cubicBezTo>
                    <a:pt x="6602" y="34597"/>
                    <a:pt x="0" y="36134"/>
                    <a:pt x="384" y="39383"/>
                  </a:cubicBezTo>
                  <a:cubicBezTo>
                    <a:pt x="734" y="42422"/>
                    <a:pt x="7231" y="43050"/>
                    <a:pt x="7231" y="43050"/>
                  </a:cubicBezTo>
                  <a:cubicBezTo>
                    <a:pt x="10842" y="43802"/>
                    <a:pt x="14513" y="44175"/>
                    <a:pt x="18182" y="44175"/>
                  </a:cubicBezTo>
                  <a:cubicBezTo>
                    <a:pt x="25765" y="44175"/>
                    <a:pt x="33342" y="42583"/>
                    <a:pt x="40380" y="39452"/>
                  </a:cubicBezTo>
                  <a:cubicBezTo>
                    <a:pt x="39821" y="37636"/>
                    <a:pt x="39681" y="35680"/>
                    <a:pt x="39996" y="33794"/>
                  </a:cubicBezTo>
                  <a:lnTo>
                    <a:pt x="39961" y="33759"/>
                  </a:lnTo>
                  <a:cubicBezTo>
                    <a:pt x="34948" y="32280"/>
                    <a:pt x="29816" y="31541"/>
                    <a:pt x="24675" y="31541"/>
                  </a:cubicBezTo>
                  <a:cubicBezTo>
                    <a:pt x="24228" y="31541"/>
                    <a:pt x="23781" y="31547"/>
                    <a:pt x="23334" y="31558"/>
                  </a:cubicBezTo>
                  <a:cubicBezTo>
                    <a:pt x="23474" y="29881"/>
                    <a:pt x="23788" y="27995"/>
                    <a:pt x="24417" y="26074"/>
                  </a:cubicBezTo>
                  <a:cubicBezTo>
                    <a:pt x="24801" y="24991"/>
                    <a:pt x="25220" y="23908"/>
                    <a:pt x="25744" y="22860"/>
                  </a:cubicBezTo>
                  <a:cubicBezTo>
                    <a:pt x="25989" y="22371"/>
                    <a:pt x="26338" y="21777"/>
                    <a:pt x="26617" y="21254"/>
                  </a:cubicBezTo>
                  <a:cubicBezTo>
                    <a:pt x="26932" y="20764"/>
                    <a:pt x="27246" y="20241"/>
                    <a:pt x="27595" y="19751"/>
                  </a:cubicBezTo>
                  <a:cubicBezTo>
                    <a:pt x="28294" y="18773"/>
                    <a:pt x="29062" y="17830"/>
                    <a:pt x="29901" y="16957"/>
                  </a:cubicBezTo>
                  <a:cubicBezTo>
                    <a:pt x="30704" y="16084"/>
                    <a:pt x="31578" y="15280"/>
                    <a:pt x="32486" y="14582"/>
                  </a:cubicBezTo>
                  <a:cubicBezTo>
                    <a:pt x="33394" y="13848"/>
                    <a:pt x="34337" y="13219"/>
                    <a:pt x="35245" y="12695"/>
                  </a:cubicBezTo>
                  <a:cubicBezTo>
                    <a:pt x="36153" y="12137"/>
                    <a:pt x="37027" y="11682"/>
                    <a:pt x="37900" y="11333"/>
                  </a:cubicBezTo>
                  <a:cubicBezTo>
                    <a:pt x="38738" y="10949"/>
                    <a:pt x="39542" y="10635"/>
                    <a:pt x="40275" y="10425"/>
                  </a:cubicBezTo>
                  <a:cubicBezTo>
                    <a:pt x="40974" y="10180"/>
                    <a:pt x="41638" y="10006"/>
                    <a:pt x="42162" y="9866"/>
                  </a:cubicBezTo>
                  <a:cubicBezTo>
                    <a:pt x="43209" y="9656"/>
                    <a:pt x="43838" y="9517"/>
                    <a:pt x="43838" y="9517"/>
                  </a:cubicBezTo>
                  <a:lnTo>
                    <a:pt x="43838" y="9517"/>
                  </a:lnTo>
                  <a:cubicBezTo>
                    <a:pt x="43838" y="9517"/>
                    <a:pt x="43209" y="9587"/>
                    <a:pt x="42127" y="9726"/>
                  </a:cubicBezTo>
                  <a:cubicBezTo>
                    <a:pt x="41603" y="9831"/>
                    <a:pt x="40939" y="9936"/>
                    <a:pt x="40170" y="10111"/>
                  </a:cubicBezTo>
                  <a:cubicBezTo>
                    <a:pt x="39437" y="10285"/>
                    <a:pt x="38599" y="10530"/>
                    <a:pt x="37690" y="10844"/>
                  </a:cubicBezTo>
                  <a:cubicBezTo>
                    <a:pt x="36817" y="11159"/>
                    <a:pt x="35839" y="11543"/>
                    <a:pt x="34861" y="12032"/>
                  </a:cubicBezTo>
                  <a:cubicBezTo>
                    <a:pt x="33883" y="12521"/>
                    <a:pt x="32870" y="13080"/>
                    <a:pt x="31892" y="13743"/>
                  </a:cubicBezTo>
                  <a:cubicBezTo>
                    <a:pt x="30879" y="14407"/>
                    <a:pt x="29901" y="15176"/>
                    <a:pt x="28958" y="16014"/>
                  </a:cubicBezTo>
                  <a:cubicBezTo>
                    <a:pt x="28015" y="16852"/>
                    <a:pt x="27106" y="17760"/>
                    <a:pt x="26303" y="18773"/>
                  </a:cubicBezTo>
                  <a:cubicBezTo>
                    <a:pt x="25884" y="19262"/>
                    <a:pt x="25500" y="19821"/>
                    <a:pt x="25115" y="20345"/>
                  </a:cubicBezTo>
                  <a:cubicBezTo>
                    <a:pt x="24731" y="20869"/>
                    <a:pt x="24417" y="21323"/>
                    <a:pt x="24067" y="21917"/>
                  </a:cubicBezTo>
                  <a:cubicBezTo>
                    <a:pt x="23404" y="23000"/>
                    <a:pt x="22810" y="24153"/>
                    <a:pt x="22356" y="25271"/>
                  </a:cubicBezTo>
                  <a:cubicBezTo>
                    <a:pt x="21413" y="27506"/>
                    <a:pt x="20854" y="29707"/>
                    <a:pt x="20539" y="31698"/>
                  </a:cubicBezTo>
                  <a:cubicBezTo>
                    <a:pt x="18583" y="31838"/>
                    <a:pt x="16627" y="32082"/>
                    <a:pt x="14671" y="32431"/>
                  </a:cubicBezTo>
                  <a:cubicBezTo>
                    <a:pt x="14671" y="32152"/>
                    <a:pt x="14706" y="31872"/>
                    <a:pt x="14706" y="31523"/>
                  </a:cubicBezTo>
                  <a:cubicBezTo>
                    <a:pt x="14706" y="31174"/>
                    <a:pt x="14706" y="30755"/>
                    <a:pt x="14741" y="30301"/>
                  </a:cubicBezTo>
                  <a:lnTo>
                    <a:pt x="14741" y="30161"/>
                  </a:lnTo>
                  <a:lnTo>
                    <a:pt x="14741" y="30126"/>
                  </a:lnTo>
                  <a:cubicBezTo>
                    <a:pt x="14741" y="29986"/>
                    <a:pt x="14741" y="29881"/>
                    <a:pt x="14776" y="29777"/>
                  </a:cubicBezTo>
                  <a:cubicBezTo>
                    <a:pt x="14811" y="29532"/>
                    <a:pt x="14811" y="29288"/>
                    <a:pt x="14846" y="29043"/>
                  </a:cubicBezTo>
                  <a:cubicBezTo>
                    <a:pt x="14881" y="28799"/>
                    <a:pt x="14916" y="28554"/>
                    <a:pt x="14916" y="28344"/>
                  </a:cubicBezTo>
                  <a:cubicBezTo>
                    <a:pt x="14985" y="28065"/>
                    <a:pt x="15020" y="27786"/>
                    <a:pt x="15055" y="27506"/>
                  </a:cubicBezTo>
                  <a:cubicBezTo>
                    <a:pt x="15125" y="27227"/>
                    <a:pt x="15160" y="26947"/>
                    <a:pt x="15195" y="26633"/>
                  </a:cubicBezTo>
                  <a:cubicBezTo>
                    <a:pt x="15230" y="26458"/>
                    <a:pt x="15335" y="26074"/>
                    <a:pt x="15370" y="25795"/>
                  </a:cubicBezTo>
                  <a:cubicBezTo>
                    <a:pt x="15859" y="23489"/>
                    <a:pt x="16767" y="20764"/>
                    <a:pt x="18129" y="18075"/>
                  </a:cubicBezTo>
                  <a:cubicBezTo>
                    <a:pt x="18793" y="16713"/>
                    <a:pt x="19596" y="15385"/>
                    <a:pt x="20504" y="14058"/>
                  </a:cubicBezTo>
                  <a:cubicBezTo>
                    <a:pt x="20924" y="13464"/>
                    <a:pt x="21517" y="12765"/>
                    <a:pt x="22006" y="12137"/>
                  </a:cubicBezTo>
                  <a:cubicBezTo>
                    <a:pt x="22530" y="11543"/>
                    <a:pt x="23019" y="10914"/>
                    <a:pt x="23578" y="10320"/>
                  </a:cubicBezTo>
                  <a:cubicBezTo>
                    <a:pt x="24696" y="9133"/>
                    <a:pt x="25954" y="8085"/>
                    <a:pt x="27211" y="7072"/>
                  </a:cubicBezTo>
                  <a:cubicBezTo>
                    <a:pt x="28469" y="6094"/>
                    <a:pt x="29796" y="5185"/>
                    <a:pt x="31123" y="4417"/>
                  </a:cubicBezTo>
                  <a:cubicBezTo>
                    <a:pt x="31787" y="4033"/>
                    <a:pt x="32451" y="3683"/>
                    <a:pt x="33149" y="3369"/>
                  </a:cubicBezTo>
                  <a:cubicBezTo>
                    <a:pt x="33778" y="3020"/>
                    <a:pt x="34477" y="2775"/>
                    <a:pt x="35106" y="2496"/>
                  </a:cubicBezTo>
                  <a:cubicBezTo>
                    <a:pt x="36433" y="1937"/>
                    <a:pt x="37725" y="1518"/>
                    <a:pt x="38913" y="1203"/>
                  </a:cubicBezTo>
                  <a:cubicBezTo>
                    <a:pt x="40101" y="889"/>
                    <a:pt x="41218" y="644"/>
                    <a:pt x="42231" y="470"/>
                  </a:cubicBezTo>
                  <a:cubicBezTo>
                    <a:pt x="43209" y="295"/>
                    <a:pt x="44083" y="225"/>
                    <a:pt x="44816" y="155"/>
                  </a:cubicBezTo>
                  <a:cubicBezTo>
                    <a:pt x="45550" y="85"/>
                    <a:pt x="46109" y="85"/>
                    <a:pt x="46528" y="51"/>
                  </a:cubicBezTo>
                  <a:cubicBezTo>
                    <a:pt x="46912" y="51"/>
                    <a:pt x="47122" y="16"/>
                    <a:pt x="47122" y="16"/>
                  </a:cubicBezTo>
                  <a:lnTo>
                    <a:pt x="46528" y="16"/>
                  </a:lnTo>
                  <a:cubicBezTo>
                    <a:pt x="46248" y="16"/>
                    <a:pt x="45907" y="0"/>
                    <a:pt x="45493"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sp>
          <p:nvSpPr>
            <p:cNvPr id="568" name="Shape 568"/>
            <p:cNvSpPr/>
            <p:nvPr/>
          </p:nvSpPr>
          <p:spPr>
            <a:xfrm>
              <a:off x="3984200" y="1792625"/>
              <a:ext cx="898625" cy="1501075"/>
            </a:xfrm>
            <a:custGeom>
              <a:avLst/>
              <a:gdLst/>
              <a:ahLst/>
              <a:cxnLst/>
              <a:rect l="0" t="0" r="0" b="0"/>
              <a:pathLst>
                <a:path w="35945" h="60043" extrusionOk="0">
                  <a:moveTo>
                    <a:pt x="18558" y="0"/>
                  </a:moveTo>
                  <a:cubicBezTo>
                    <a:pt x="15900" y="0"/>
                    <a:pt x="12925" y="4363"/>
                    <a:pt x="12925" y="4363"/>
                  </a:cubicBezTo>
                  <a:cubicBezTo>
                    <a:pt x="5520" y="12956"/>
                    <a:pt x="979" y="23715"/>
                    <a:pt x="1" y="35102"/>
                  </a:cubicBezTo>
                  <a:cubicBezTo>
                    <a:pt x="1887" y="35522"/>
                    <a:pt x="3634" y="36325"/>
                    <a:pt x="5170" y="37513"/>
                  </a:cubicBezTo>
                  <a:lnTo>
                    <a:pt x="5205" y="37513"/>
                  </a:lnTo>
                  <a:cubicBezTo>
                    <a:pt x="9153" y="33635"/>
                    <a:pt x="12436" y="29199"/>
                    <a:pt x="14986" y="24379"/>
                  </a:cubicBezTo>
                  <a:cubicBezTo>
                    <a:pt x="16348" y="25287"/>
                    <a:pt x="17780" y="26439"/>
                    <a:pt x="19143" y="27872"/>
                  </a:cubicBezTo>
                  <a:cubicBezTo>
                    <a:pt x="19911" y="28710"/>
                    <a:pt x="20645" y="29583"/>
                    <a:pt x="21309" y="30561"/>
                  </a:cubicBezTo>
                  <a:cubicBezTo>
                    <a:pt x="21623" y="31015"/>
                    <a:pt x="21972" y="31574"/>
                    <a:pt x="22287" y="32098"/>
                  </a:cubicBezTo>
                  <a:cubicBezTo>
                    <a:pt x="22566" y="32622"/>
                    <a:pt x="22880" y="33111"/>
                    <a:pt x="23160" y="33670"/>
                  </a:cubicBezTo>
                  <a:cubicBezTo>
                    <a:pt x="23719" y="34753"/>
                    <a:pt x="24138" y="35871"/>
                    <a:pt x="24522" y="37024"/>
                  </a:cubicBezTo>
                  <a:cubicBezTo>
                    <a:pt x="24871" y="38176"/>
                    <a:pt x="25186" y="39329"/>
                    <a:pt x="25360" y="40447"/>
                  </a:cubicBezTo>
                  <a:cubicBezTo>
                    <a:pt x="25570" y="41599"/>
                    <a:pt x="25675" y="42682"/>
                    <a:pt x="25710" y="43765"/>
                  </a:cubicBezTo>
                  <a:cubicBezTo>
                    <a:pt x="25745" y="44813"/>
                    <a:pt x="25710" y="45826"/>
                    <a:pt x="25640" y="46734"/>
                  </a:cubicBezTo>
                  <a:cubicBezTo>
                    <a:pt x="25570" y="47677"/>
                    <a:pt x="25465" y="48516"/>
                    <a:pt x="25291" y="49249"/>
                  </a:cubicBezTo>
                  <a:cubicBezTo>
                    <a:pt x="25186" y="50018"/>
                    <a:pt x="25011" y="50647"/>
                    <a:pt x="24871" y="51171"/>
                  </a:cubicBezTo>
                  <a:cubicBezTo>
                    <a:pt x="24557" y="52218"/>
                    <a:pt x="24382" y="52812"/>
                    <a:pt x="24382" y="52812"/>
                  </a:cubicBezTo>
                  <a:cubicBezTo>
                    <a:pt x="24382" y="52812"/>
                    <a:pt x="24627" y="52253"/>
                    <a:pt x="25011" y="51240"/>
                  </a:cubicBezTo>
                  <a:cubicBezTo>
                    <a:pt x="25186" y="50716"/>
                    <a:pt x="25430" y="50088"/>
                    <a:pt x="25605" y="49319"/>
                  </a:cubicBezTo>
                  <a:cubicBezTo>
                    <a:pt x="25815" y="48586"/>
                    <a:pt x="25989" y="47747"/>
                    <a:pt x="26164" y="46804"/>
                  </a:cubicBezTo>
                  <a:cubicBezTo>
                    <a:pt x="26304" y="45861"/>
                    <a:pt x="26408" y="44848"/>
                    <a:pt x="26478" y="43765"/>
                  </a:cubicBezTo>
                  <a:cubicBezTo>
                    <a:pt x="26513" y="42682"/>
                    <a:pt x="26513" y="41495"/>
                    <a:pt x="26373" y="40307"/>
                  </a:cubicBezTo>
                  <a:cubicBezTo>
                    <a:pt x="26304" y="39119"/>
                    <a:pt x="26094" y="37897"/>
                    <a:pt x="25815" y="36674"/>
                  </a:cubicBezTo>
                  <a:cubicBezTo>
                    <a:pt x="25500" y="35452"/>
                    <a:pt x="25116" y="34194"/>
                    <a:pt x="24627" y="33006"/>
                  </a:cubicBezTo>
                  <a:cubicBezTo>
                    <a:pt x="24417" y="32413"/>
                    <a:pt x="24103" y="31819"/>
                    <a:pt x="23858" y="31225"/>
                  </a:cubicBezTo>
                  <a:cubicBezTo>
                    <a:pt x="23544" y="30631"/>
                    <a:pt x="23300" y="30142"/>
                    <a:pt x="22950" y="29513"/>
                  </a:cubicBezTo>
                  <a:cubicBezTo>
                    <a:pt x="22322" y="28431"/>
                    <a:pt x="21588" y="27383"/>
                    <a:pt x="20819" y="26405"/>
                  </a:cubicBezTo>
                  <a:cubicBezTo>
                    <a:pt x="19352" y="24588"/>
                    <a:pt x="17780" y="23086"/>
                    <a:pt x="16244" y="21933"/>
                  </a:cubicBezTo>
                  <a:cubicBezTo>
                    <a:pt x="17082" y="20082"/>
                    <a:pt x="17850" y="18231"/>
                    <a:pt x="18479" y="16310"/>
                  </a:cubicBezTo>
                  <a:cubicBezTo>
                    <a:pt x="18619" y="16379"/>
                    <a:pt x="18759" y="16449"/>
                    <a:pt x="18898" y="16519"/>
                  </a:cubicBezTo>
                  <a:cubicBezTo>
                    <a:pt x="19213" y="16694"/>
                    <a:pt x="19562" y="16903"/>
                    <a:pt x="19946" y="17148"/>
                  </a:cubicBezTo>
                  <a:lnTo>
                    <a:pt x="20086" y="17218"/>
                  </a:lnTo>
                  <a:lnTo>
                    <a:pt x="20121" y="17253"/>
                  </a:lnTo>
                  <a:lnTo>
                    <a:pt x="20400" y="17427"/>
                  </a:lnTo>
                  <a:cubicBezTo>
                    <a:pt x="20610" y="17567"/>
                    <a:pt x="20819" y="17707"/>
                    <a:pt x="20994" y="17847"/>
                  </a:cubicBezTo>
                  <a:cubicBezTo>
                    <a:pt x="21204" y="17986"/>
                    <a:pt x="21378" y="18126"/>
                    <a:pt x="21588" y="18266"/>
                  </a:cubicBezTo>
                  <a:cubicBezTo>
                    <a:pt x="21798" y="18440"/>
                    <a:pt x="22007" y="18580"/>
                    <a:pt x="22252" y="18755"/>
                  </a:cubicBezTo>
                  <a:cubicBezTo>
                    <a:pt x="22461" y="18929"/>
                    <a:pt x="22706" y="19139"/>
                    <a:pt x="22950" y="19314"/>
                  </a:cubicBezTo>
                  <a:cubicBezTo>
                    <a:pt x="23090" y="19418"/>
                    <a:pt x="23369" y="19663"/>
                    <a:pt x="23579" y="19873"/>
                  </a:cubicBezTo>
                  <a:cubicBezTo>
                    <a:pt x="25395" y="21409"/>
                    <a:pt x="27352" y="23470"/>
                    <a:pt x="29063" y="25950"/>
                  </a:cubicBezTo>
                  <a:cubicBezTo>
                    <a:pt x="29936" y="27208"/>
                    <a:pt x="30740" y="28570"/>
                    <a:pt x="31438" y="30002"/>
                  </a:cubicBezTo>
                  <a:cubicBezTo>
                    <a:pt x="31753" y="30631"/>
                    <a:pt x="32102" y="31470"/>
                    <a:pt x="32451" y="32203"/>
                  </a:cubicBezTo>
                  <a:cubicBezTo>
                    <a:pt x="32696" y="32972"/>
                    <a:pt x="33010" y="33705"/>
                    <a:pt x="33255" y="34474"/>
                  </a:cubicBezTo>
                  <a:cubicBezTo>
                    <a:pt x="33779" y="36011"/>
                    <a:pt x="34128" y="37617"/>
                    <a:pt x="34408" y="39189"/>
                  </a:cubicBezTo>
                  <a:cubicBezTo>
                    <a:pt x="34652" y="40796"/>
                    <a:pt x="34792" y="42368"/>
                    <a:pt x="34827" y="43905"/>
                  </a:cubicBezTo>
                  <a:cubicBezTo>
                    <a:pt x="34862" y="44673"/>
                    <a:pt x="34827" y="45442"/>
                    <a:pt x="34792" y="46175"/>
                  </a:cubicBezTo>
                  <a:cubicBezTo>
                    <a:pt x="34792" y="46944"/>
                    <a:pt x="34687" y="47643"/>
                    <a:pt x="34617" y="48341"/>
                  </a:cubicBezTo>
                  <a:cubicBezTo>
                    <a:pt x="34477" y="49773"/>
                    <a:pt x="34233" y="51101"/>
                    <a:pt x="33953" y="52288"/>
                  </a:cubicBezTo>
                  <a:cubicBezTo>
                    <a:pt x="33639" y="53511"/>
                    <a:pt x="33325" y="54594"/>
                    <a:pt x="32975" y="55537"/>
                  </a:cubicBezTo>
                  <a:cubicBezTo>
                    <a:pt x="32696" y="56515"/>
                    <a:pt x="32312" y="57318"/>
                    <a:pt x="32032" y="57982"/>
                  </a:cubicBezTo>
                  <a:cubicBezTo>
                    <a:pt x="31753" y="58646"/>
                    <a:pt x="31473" y="59170"/>
                    <a:pt x="31299" y="59519"/>
                  </a:cubicBezTo>
                  <a:cubicBezTo>
                    <a:pt x="31159" y="59868"/>
                    <a:pt x="31054" y="60043"/>
                    <a:pt x="31054" y="60043"/>
                  </a:cubicBezTo>
                  <a:cubicBezTo>
                    <a:pt x="31054" y="60043"/>
                    <a:pt x="31159" y="59868"/>
                    <a:pt x="31334" y="59554"/>
                  </a:cubicBezTo>
                  <a:cubicBezTo>
                    <a:pt x="31543" y="59205"/>
                    <a:pt x="31823" y="58716"/>
                    <a:pt x="32172" y="58052"/>
                  </a:cubicBezTo>
                  <a:cubicBezTo>
                    <a:pt x="32486" y="57388"/>
                    <a:pt x="32906" y="56620"/>
                    <a:pt x="33255" y="55642"/>
                  </a:cubicBezTo>
                  <a:cubicBezTo>
                    <a:pt x="33674" y="54733"/>
                    <a:pt x="34058" y="53616"/>
                    <a:pt x="34442" y="52428"/>
                  </a:cubicBezTo>
                  <a:cubicBezTo>
                    <a:pt x="34792" y="51205"/>
                    <a:pt x="35141" y="49878"/>
                    <a:pt x="35386" y="48446"/>
                  </a:cubicBezTo>
                  <a:cubicBezTo>
                    <a:pt x="35490" y="47747"/>
                    <a:pt x="35630" y="47014"/>
                    <a:pt x="35700" y="46245"/>
                  </a:cubicBezTo>
                  <a:cubicBezTo>
                    <a:pt x="35770" y="45512"/>
                    <a:pt x="35840" y="44708"/>
                    <a:pt x="35875" y="43940"/>
                  </a:cubicBezTo>
                  <a:cubicBezTo>
                    <a:pt x="35945" y="42333"/>
                    <a:pt x="35875" y="40691"/>
                    <a:pt x="35700" y="39015"/>
                  </a:cubicBezTo>
                  <a:cubicBezTo>
                    <a:pt x="35525" y="37373"/>
                    <a:pt x="35246" y="35661"/>
                    <a:pt x="34827" y="34019"/>
                  </a:cubicBezTo>
                  <a:cubicBezTo>
                    <a:pt x="34617" y="33181"/>
                    <a:pt x="34338" y="32378"/>
                    <a:pt x="34093" y="31539"/>
                  </a:cubicBezTo>
                  <a:cubicBezTo>
                    <a:pt x="33779" y="30736"/>
                    <a:pt x="33569" y="30002"/>
                    <a:pt x="33185" y="29199"/>
                  </a:cubicBezTo>
                  <a:cubicBezTo>
                    <a:pt x="32556" y="27627"/>
                    <a:pt x="31788" y="26160"/>
                    <a:pt x="30949" y="24763"/>
                  </a:cubicBezTo>
                  <a:cubicBezTo>
                    <a:pt x="29273" y="21968"/>
                    <a:pt x="27317" y="19663"/>
                    <a:pt x="25430" y="17812"/>
                  </a:cubicBezTo>
                  <a:cubicBezTo>
                    <a:pt x="25186" y="17602"/>
                    <a:pt x="25046" y="17427"/>
                    <a:pt x="24732" y="17148"/>
                  </a:cubicBezTo>
                  <a:cubicBezTo>
                    <a:pt x="24522" y="16938"/>
                    <a:pt x="24278" y="16764"/>
                    <a:pt x="24068" y="16554"/>
                  </a:cubicBezTo>
                  <a:cubicBezTo>
                    <a:pt x="23858" y="16379"/>
                    <a:pt x="23649" y="16205"/>
                    <a:pt x="23439" y="16030"/>
                  </a:cubicBezTo>
                  <a:cubicBezTo>
                    <a:pt x="23230" y="15821"/>
                    <a:pt x="22985" y="15646"/>
                    <a:pt x="22776" y="15471"/>
                  </a:cubicBezTo>
                  <a:cubicBezTo>
                    <a:pt x="22566" y="15331"/>
                    <a:pt x="22391" y="15157"/>
                    <a:pt x="22182" y="15017"/>
                  </a:cubicBezTo>
                  <a:lnTo>
                    <a:pt x="21937" y="14808"/>
                  </a:lnTo>
                  <a:lnTo>
                    <a:pt x="21867" y="14738"/>
                  </a:lnTo>
                  <a:lnTo>
                    <a:pt x="21693" y="14633"/>
                  </a:lnTo>
                  <a:lnTo>
                    <a:pt x="21553" y="14528"/>
                  </a:lnTo>
                  <a:cubicBezTo>
                    <a:pt x="21169" y="14284"/>
                    <a:pt x="20854" y="14074"/>
                    <a:pt x="20540" y="13864"/>
                  </a:cubicBezTo>
                  <a:cubicBezTo>
                    <a:pt x="20086" y="13585"/>
                    <a:pt x="19737" y="13340"/>
                    <a:pt x="19457" y="13166"/>
                  </a:cubicBezTo>
                  <a:cubicBezTo>
                    <a:pt x="19911" y="11419"/>
                    <a:pt x="20330" y="9673"/>
                    <a:pt x="20610" y="7891"/>
                  </a:cubicBezTo>
                  <a:cubicBezTo>
                    <a:pt x="20610" y="7891"/>
                    <a:pt x="22461" y="1394"/>
                    <a:pt x="19422" y="172"/>
                  </a:cubicBezTo>
                  <a:cubicBezTo>
                    <a:pt x="19141" y="53"/>
                    <a:pt x="18851" y="0"/>
                    <a:pt x="18558" y="0"/>
                  </a:cubicBezTo>
                  <a:close/>
                </a:path>
              </a:pathLst>
            </a:custGeom>
            <a:solidFill>
              <a:schemeClr val="accent2"/>
            </a:solidFill>
            <a:ln>
              <a:noFill/>
            </a:ln>
          </p:spPr>
          <p:txBody>
            <a:bodyPr spcFirstLastPara="1" wrap="square" lIns="91425" tIns="91425" rIns="91425" bIns="91425" anchor="ctr" anchorCtr="0">
              <a:noAutofit/>
            </a:bodyPr>
            <a:lstStyle/>
            <a:p>
              <a:endParaRPr/>
            </a:p>
          </p:txBody>
        </p:sp>
      </p:grpSp>
      <p:sp>
        <p:nvSpPr>
          <p:cNvPr id="569" name="Shape 569"/>
          <p:cNvSpPr txBox="1"/>
          <p:nvPr/>
        </p:nvSpPr>
        <p:spPr>
          <a:xfrm>
            <a:off x="1123755" y="2507385"/>
            <a:ext cx="580800" cy="227400"/>
          </a:xfrm>
          <a:prstGeom prst="rect">
            <a:avLst/>
          </a:prstGeom>
          <a:noFill/>
          <a:ln>
            <a:noFill/>
          </a:ln>
        </p:spPr>
        <p:txBody>
          <a:bodyPr spcFirstLastPara="1" wrap="square" lIns="91425" tIns="91425" rIns="91425" bIns="91425" anchor="ctr" anchorCtr="0">
            <a:noAutofit/>
          </a:bodyPr>
          <a:lstStyle/>
          <a:p>
            <a:pPr algn="ctr"/>
            <a:r>
              <a:rPr lang="en" sz="600" b="1">
                <a:solidFill>
                  <a:srgbClr val="00253E"/>
                </a:solidFill>
                <a:latin typeface="Proxima Nova"/>
                <a:ea typeface="Proxima Nova"/>
                <a:cs typeface="Proxima Nova"/>
                <a:sym typeface="Proxima Nova"/>
              </a:rPr>
              <a:t>Concourse</a:t>
            </a:r>
            <a:endParaRPr sz="600"/>
          </a:p>
        </p:txBody>
      </p:sp>
      <p:sp>
        <p:nvSpPr>
          <p:cNvPr id="570" name="Shape 570"/>
          <p:cNvSpPr/>
          <p:nvPr/>
        </p:nvSpPr>
        <p:spPr>
          <a:xfrm>
            <a:off x="5935775" y="1057821"/>
            <a:ext cx="1346400" cy="2253300"/>
          </a:xfrm>
          <a:prstGeom prst="roundRect">
            <a:avLst>
              <a:gd name="adj" fmla="val 5499"/>
            </a:avLst>
          </a:prstGeom>
          <a:noFill/>
          <a:ln w="9525" cap="rnd"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endParaRPr sz="700" b="1">
              <a:solidFill>
                <a:srgbClr val="999999"/>
              </a:solidFill>
              <a:latin typeface="Proxima Nova"/>
              <a:ea typeface="Proxima Nova"/>
              <a:cs typeface="Proxima Nova"/>
              <a:sym typeface="Proxima Nova"/>
            </a:endParaRPr>
          </a:p>
        </p:txBody>
      </p:sp>
      <p:sp>
        <p:nvSpPr>
          <p:cNvPr id="571" name="Shape 571"/>
          <p:cNvSpPr/>
          <p:nvPr/>
        </p:nvSpPr>
        <p:spPr>
          <a:xfrm>
            <a:off x="5915003" y="2288213"/>
            <a:ext cx="1114800" cy="376800"/>
          </a:xfrm>
          <a:prstGeom prst="rect">
            <a:avLst/>
          </a:prstGeom>
          <a:noFill/>
          <a:ln>
            <a:noFill/>
          </a:ln>
        </p:spPr>
        <p:txBody>
          <a:bodyPr spcFirstLastPara="1" wrap="square" lIns="91425" tIns="45700" rIns="91425" bIns="45700" anchor="t" anchorCtr="0">
            <a:noAutofit/>
          </a:bodyPr>
          <a:lstStyle/>
          <a:p>
            <a:pPr algn="ctr"/>
            <a:r>
              <a:rPr lang="en" sz="900" b="1">
                <a:solidFill>
                  <a:srgbClr val="00253E"/>
                </a:solidFill>
                <a:latin typeface="Proxima Nova"/>
                <a:ea typeface="Proxima Nova"/>
                <a:cs typeface="Proxima Nova"/>
                <a:sym typeface="Proxima Nova"/>
              </a:rPr>
              <a:t>Pivotal Services</a:t>
            </a:r>
            <a:br>
              <a:rPr lang="en" sz="1200" b="1">
                <a:solidFill>
                  <a:srgbClr val="00253E"/>
                </a:solidFill>
                <a:latin typeface="Proxima Nova"/>
                <a:ea typeface="Proxima Nova"/>
                <a:cs typeface="Proxima Nova"/>
                <a:sym typeface="Proxima Nova"/>
              </a:rPr>
            </a:br>
            <a:r>
              <a:rPr lang="en" sz="1100" b="1">
                <a:solidFill>
                  <a:srgbClr val="00253E"/>
                </a:solidFill>
                <a:latin typeface="Proxima Nova"/>
                <a:ea typeface="Proxima Nova"/>
                <a:cs typeface="Proxima Nova"/>
                <a:sym typeface="Proxima Nova"/>
              </a:rPr>
              <a:t>Marketplace</a:t>
            </a:r>
            <a:endParaRPr sz="1100">
              <a:solidFill>
                <a:srgbClr val="434343"/>
              </a:solidFill>
              <a:latin typeface="Droid Sans Mono"/>
              <a:ea typeface="Droid Sans Mono"/>
              <a:cs typeface="Droid Sans Mono"/>
              <a:sym typeface="Droid Sans Mono"/>
            </a:endParaRPr>
          </a:p>
        </p:txBody>
      </p:sp>
      <p:grpSp>
        <p:nvGrpSpPr>
          <p:cNvPr id="572" name="Shape 572"/>
          <p:cNvGrpSpPr/>
          <p:nvPr/>
        </p:nvGrpSpPr>
        <p:grpSpPr>
          <a:xfrm>
            <a:off x="6135127" y="1837456"/>
            <a:ext cx="692904" cy="345332"/>
            <a:chOff x="4679075" y="2677575"/>
            <a:chExt cx="804300" cy="400850"/>
          </a:xfrm>
        </p:grpSpPr>
        <p:sp>
          <p:nvSpPr>
            <p:cNvPr id="573" name="Shape 573"/>
            <p:cNvSpPr/>
            <p:nvPr/>
          </p:nvSpPr>
          <p:spPr>
            <a:xfrm>
              <a:off x="5266375" y="2697975"/>
              <a:ext cx="39650" cy="39650"/>
            </a:xfrm>
            <a:custGeom>
              <a:avLst/>
              <a:gdLst/>
              <a:ahLst/>
              <a:cxnLst/>
              <a:rect l="0" t="0" r="0" b="0"/>
              <a:pathLst>
                <a:path w="1586" h="1586" extrusionOk="0">
                  <a:moveTo>
                    <a:pt x="788" y="1"/>
                  </a:moveTo>
                  <a:cubicBezTo>
                    <a:pt x="356" y="1"/>
                    <a:pt x="1" y="356"/>
                    <a:pt x="1" y="788"/>
                  </a:cubicBezTo>
                  <a:cubicBezTo>
                    <a:pt x="1" y="1230"/>
                    <a:pt x="356" y="1585"/>
                    <a:pt x="788" y="1585"/>
                  </a:cubicBezTo>
                  <a:cubicBezTo>
                    <a:pt x="1230" y="1585"/>
                    <a:pt x="1585" y="1230"/>
                    <a:pt x="1585" y="788"/>
                  </a:cubicBezTo>
                  <a:cubicBezTo>
                    <a:pt x="1585" y="356"/>
                    <a:pt x="1230" y="1"/>
                    <a:pt x="788" y="1"/>
                  </a:cubicBezTo>
                  <a:close/>
                </a:path>
              </a:pathLst>
            </a:custGeom>
            <a:solidFill>
              <a:srgbClr val="00AF9E"/>
            </a:solidFill>
            <a:ln>
              <a:noFill/>
            </a:ln>
          </p:spPr>
          <p:txBody>
            <a:bodyPr spcFirstLastPara="1" wrap="square" lIns="91425" tIns="91425" rIns="91425" bIns="91425" anchor="ctr" anchorCtr="0">
              <a:noAutofit/>
            </a:bodyPr>
            <a:lstStyle/>
            <a:p>
              <a:endParaRPr/>
            </a:p>
          </p:txBody>
        </p:sp>
        <p:sp>
          <p:nvSpPr>
            <p:cNvPr id="574" name="Shape 574"/>
            <p:cNvSpPr/>
            <p:nvPr/>
          </p:nvSpPr>
          <p:spPr>
            <a:xfrm>
              <a:off x="5102700" y="2677575"/>
              <a:ext cx="80425" cy="80450"/>
            </a:xfrm>
            <a:custGeom>
              <a:avLst/>
              <a:gdLst/>
              <a:ahLst/>
              <a:cxnLst/>
              <a:rect l="0" t="0" r="0" b="0"/>
              <a:pathLst>
                <a:path w="3217" h="3218" extrusionOk="0">
                  <a:moveTo>
                    <a:pt x="1613" y="1"/>
                  </a:moveTo>
                  <a:cubicBezTo>
                    <a:pt x="720" y="1"/>
                    <a:pt x="0" y="721"/>
                    <a:pt x="0" y="1604"/>
                  </a:cubicBezTo>
                  <a:cubicBezTo>
                    <a:pt x="0" y="2497"/>
                    <a:pt x="720" y="3217"/>
                    <a:pt x="1613" y="3217"/>
                  </a:cubicBezTo>
                  <a:cubicBezTo>
                    <a:pt x="2497" y="3217"/>
                    <a:pt x="3217" y="2497"/>
                    <a:pt x="3217" y="1604"/>
                  </a:cubicBezTo>
                  <a:cubicBezTo>
                    <a:pt x="3217" y="721"/>
                    <a:pt x="2497" y="1"/>
                    <a:pt x="1613" y="1"/>
                  </a:cubicBezTo>
                  <a:close/>
                </a:path>
              </a:pathLst>
            </a:custGeom>
            <a:solidFill>
              <a:srgbClr val="1C97D1"/>
            </a:solidFill>
            <a:ln>
              <a:noFill/>
            </a:ln>
          </p:spPr>
          <p:txBody>
            <a:bodyPr spcFirstLastPara="1" wrap="square" lIns="91425" tIns="91425" rIns="91425" bIns="91425" anchor="ctr" anchorCtr="0">
              <a:noAutofit/>
            </a:bodyPr>
            <a:lstStyle/>
            <a:p>
              <a:endParaRPr/>
            </a:p>
          </p:txBody>
        </p:sp>
        <p:sp>
          <p:nvSpPr>
            <p:cNvPr id="575" name="Shape 575"/>
            <p:cNvSpPr/>
            <p:nvPr/>
          </p:nvSpPr>
          <p:spPr>
            <a:xfrm>
              <a:off x="4960600" y="2678550"/>
              <a:ext cx="78275" cy="78500"/>
            </a:xfrm>
            <a:custGeom>
              <a:avLst/>
              <a:gdLst/>
              <a:ahLst/>
              <a:cxnLst/>
              <a:rect l="0" t="0" r="0" b="0"/>
              <a:pathLst>
                <a:path w="3131" h="3140" extrusionOk="0">
                  <a:moveTo>
                    <a:pt x="1566" y="0"/>
                  </a:moveTo>
                  <a:cubicBezTo>
                    <a:pt x="702" y="0"/>
                    <a:pt x="1" y="701"/>
                    <a:pt x="1" y="1565"/>
                  </a:cubicBezTo>
                  <a:cubicBezTo>
                    <a:pt x="1" y="2439"/>
                    <a:pt x="702" y="3140"/>
                    <a:pt x="1566" y="3140"/>
                  </a:cubicBezTo>
                  <a:cubicBezTo>
                    <a:pt x="2430" y="3140"/>
                    <a:pt x="3131" y="2439"/>
                    <a:pt x="3131" y="1565"/>
                  </a:cubicBezTo>
                  <a:cubicBezTo>
                    <a:pt x="3131" y="701"/>
                    <a:pt x="2430" y="0"/>
                    <a:pt x="1566" y="0"/>
                  </a:cubicBezTo>
                  <a:close/>
                </a:path>
              </a:pathLst>
            </a:custGeom>
            <a:solidFill>
              <a:srgbClr val="1C97D1"/>
            </a:solidFill>
            <a:ln>
              <a:noFill/>
            </a:ln>
          </p:spPr>
          <p:txBody>
            <a:bodyPr spcFirstLastPara="1" wrap="square" lIns="91425" tIns="91425" rIns="91425" bIns="91425" anchor="ctr" anchorCtr="0">
              <a:noAutofit/>
            </a:bodyPr>
            <a:lstStyle/>
            <a:p>
              <a:endParaRPr/>
            </a:p>
          </p:txBody>
        </p:sp>
        <p:sp>
          <p:nvSpPr>
            <p:cNvPr id="576" name="Shape 576"/>
            <p:cNvSpPr/>
            <p:nvPr/>
          </p:nvSpPr>
          <p:spPr>
            <a:xfrm>
              <a:off x="4836775" y="2697975"/>
              <a:ext cx="39625" cy="39650"/>
            </a:xfrm>
            <a:custGeom>
              <a:avLst/>
              <a:gdLst/>
              <a:ahLst/>
              <a:cxnLst/>
              <a:rect l="0" t="0" r="0" b="0"/>
              <a:pathLst>
                <a:path w="1585" h="1586" extrusionOk="0">
                  <a:moveTo>
                    <a:pt x="797" y="1"/>
                  </a:moveTo>
                  <a:cubicBezTo>
                    <a:pt x="355" y="1"/>
                    <a:pt x="0" y="356"/>
                    <a:pt x="0" y="788"/>
                  </a:cubicBezTo>
                  <a:cubicBezTo>
                    <a:pt x="0" y="1230"/>
                    <a:pt x="355" y="1585"/>
                    <a:pt x="797" y="1585"/>
                  </a:cubicBezTo>
                  <a:cubicBezTo>
                    <a:pt x="1229" y="1585"/>
                    <a:pt x="1584" y="1230"/>
                    <a:pt x="1584" y="788"/>
                  </a:cubicBezTo>
                  <a:cubicBezTo>
                    <a:pt x="1584" y="356"/>
                    <a:pt x="1229" y="1"/>
                    <a:pt x="797" y="1"/>
                  </a:cubicBezTo>
                  <a:close/>
                </a:path>
              </a:pathLst>
            </a:custGeom>
            <a:solidFill>
              <a:srgbClr val="1C97D1"/>
            </a:solidFill>
            <a:ln>
              <a:noFill/>
            </a:ln>
          </p:spPr>
          <p:txBody>
            <a:bodyPr spcFirstLastPara="1" wrap="square" lIns="91425" tIns="91425" rIns="91425" bIns="91425" anchor="ctr" anchorCtr="0">
              <a:noAutofit/>
            </a:bodyPr>
            <a:lstStyle/>
            <a:p>
              <a:endParaRPr/>
            </a:p>
          </p:txBody>
        </p:sp>
        <p:sp>
          <p:nvSpPr>
            <p:cNvPr id="577" name="Shape 577"/>
            <p:cNvSpPr/>
            <p:nvPr/>
          </p:nvSpPr>
          <p:spPr>
            <a:xfrm>
              <a:off x="5402725" y="2834325"/>
              <a:ext cx="53300" cy="53300"/>
            </a:xfrm>
            <a:custGeom>
              <a:avLst/>
              <a:gdLst/>
              <a:ahLst/>
              <a:cxnLst/>
              <a:rect l="0" t="0" r="0" b="0"/>
              <a:pathLst>
                <a:path w="2132" h="2132" extrusionOk="0">
                  <a:moveTo>
                    <a:pt x="1066" y="0"/>
                  </a:moveTo>
                  <a:cubicBezTo>
                    <a:pt x="480" y="0"/>
                    <a:pt x="0" y="480"/>
                    <a:pt x="0" y="1066"/>
                  </a:cubicBezTo>
                  <a:cubicBezTo>
                    <a:pt x="0" y="1651"/>
                    <a:pt x="480" y="2131"/>
                    <a:pt x="1066" y="2131"/>
                  </a:cubicBezTo>
                  <a:cubicBezTo>
                    <a:pt x="1651" y="2131"/>
                    <a:pt x="2131" y="1651"/>
                    <a:pt x="2131" y="1066"/>
                  </a:cubicBezTo>
                  <a:cubicBezTo>
                    <a:pt x="2131" y="480"/>
                    <a:pt x="1651" y="0"/>
                    <a:pt x="1066" y="0"/>
                  </a:cubicBezTo>
                  <a:close/>
                </a:path>
              </a:pathLst>
            </a:custGeom>
            <a:solidFill>
              <a:srgbClr val="00AF9E"/>
            </a:solidFill>
            <a:ln>
              <a:noFill/>
            </a:ln>
          </p:spPr>
          <p:txBody>
            <a:bodyPr spcFirstLastPara="1" wrap="square" lIns="91425" tIns="91425" rIns="91425" bIns="91425" anchor="ctr" anchorCtr="0">
              <a:noAutofit/>
            </a:bodyPr>
            <a:lstStyle/>
            <a:p>
              <a:endParaRPr/>
            </a:p>
          </p:txBody>
        </p:sp>
        <p:sp>
          <p:nvSpPr>
            <p:cNvPr id="578" name="Shape 578"/>
            <p:cNvSpPr/>
            <p:nvPr/>
          </p:nvSpPr>
          <p:spPr>
            <a:xfrm>
              <a:off x="5221500" y="2796150"/>
              <a:ext cx="129400" cy="129625"/>
            </a:xfrm>
            <a:custGeom>
              <a:avLst/>
              <a:gdLst/>
              <a:ahLst/>
              <a:cxnLst/>
              <a:rect l="0" t="0" r="0" b="0"/>
              <a:pathLst>
                <a:path w="5176" h="5185" extrusionOk="0">
                  <a:moveTo>
                    <a:pt x="2583" y="1"/>
                  </a:moveTo>
                  <a:cubicBezTo>
                    <a:pt x="1153" y="1"/>
                    <a:pt x="1" y="1162"/>
                    <a:pt x="1" y="2593"/>
                  </a:cubicBezTo>
                  <a:cubicBezTo>
                    <a:pt x="1" y="4023"/>
                    <a:pt x="1153" y="5185"/>
                    <a:pt x="2583" y="5185"/>
                  </a:cubicBezTo>
                  <a:cubicBezTo>
                    <a:pt x="4014" y="5185"/>
                    <a:pt x="5175" y="4023"/>
                    <a:pt x="5175" y="2593"/>
                  </a:cubicBezTo>
                  <a:cubicBezTo>
                    <a:pt x="5175" y="1162"/>
                    <a:pt x="4014" y="1"/>
                    <a:pt x="2583" y="1"/>
                  </a:cubicBezTo>
                  <a:close/>
                </a:path>
              </a:pathLst>
            </a:custGeom>
            <a:solidFill>
              <a:srgbClr val="00AF9E"/>
            </a:solidFill>
            <a:ln>
              <a:noFill/>
            </a:ln>
          </p:spPr>
          <p:txBody>
            <a:bodyPr spcFirstLastPara="1" wrap="square" lIns="91425" tIns="91425" rIns="91425" bIns="91425" anchor="ctr" anchorCtr="0">
              <a:noAutofit/>
            </a:bodyPr>
            <a:lstStyle/>
            <a:p>
              <a:endParaRPr/>
            </a:p>
          </p:txBody>
        </p:sp>
        <p:sp>
          <p:nvSpPr>
            <p:cNvPr id="579" name="Shape 579"/>
            <p:cNvSpPr/>
            <p:nvPr/>
          </p:nvSpPr>
          <p:spPr>
            <a:xfrm>
              <a:off x="5094050" y="2812000"/>
              <a:ext cx="97950" cy="97950"/>
            </a:xfrm>
            <a:custGeom>
              <a:avLst/>
              <a:gdLst/>
              <a:ahLst/>
              <a:cxnLst/>
              <a:rect l="0" t="0" r="0" b="0"/>
              <a:pathLst>
                <a:path w="3918" h="3918" extrusionOk="0">
                  <a:moveTo>
                    <a:pt x="1959" y="0"/>
                  </a:moveTo>
                  <a:cubicBezTo>
                    <a:pt x="874" y="0"/>
                    <a:pt x="1" y="874"/>
                    <a:pt x="1" y="1959"/>
                  </a:cubicBezTo>
                  <a:cubicBezTo>
                    <a:pt x="1" y="3044"/>
                    <a:pt x="874" y="3917"/>
                    <a:pt x="1959" y="3917"/>
                  </a:cubicBezTo>
                  <a:cubicBezTo>
                    <a:pt x="3035" y="3917"/>
                    <a:pt x="3918" y="3044"/>
                    <a:pt x="3918" y="1959"/>
                  </a:cubicBezTo>
                  <a:cubicBezTo>
                    <a:pt x="3918" y="874"/>
                    <a:pt x="3035" y="0"/>
                    <a:pt x="1959"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80" name="Shape 580"/>
            <p:cNvSpPr/>
            <p:nvPr/>
          </p:nvSpPr>
          <p:spPr>
            <a:xfrm>
              <a:off x="4926300" y="2787500"/>
              <a:ext cx="146900" cy="146925"/>
            </a:xfrm>
            <a:custGeom>
              <a:avLst/>
              <a:gdLst/>
              <a:ahLst/>
              <a:cxnLst/>
              <a:rect l="0" t="0" r="0" b="0"/>
              <a:pathLst>
                <a:path w="5876" h="5877" extrusionOk="0">
                  <a:moveTo>
                    <a:pt x="2938" y="1"/>
                  </a:moveTo>
                  <a:cubicBezTo>
                    <a:pt x="1315" y="1"/>
                    <a:pt x="0" y="1316"/>
                    <a:pt x="0" y="2939"/>
                  </a:cubicBezTo>
                  <a:cubicBezTo>
                    <a:pt x="0" y="4561"/>
                    <a:pt x="1315" y="5876"/>
                    <a:pt x="2938" y="5876"/>
                  </a:cubicBezTo>
                  <a:cubicBezTo>
                    <a:pt x="4560" y="5876"/>
                    <a:pt x="5876" y="4561"/>
                    <a:pt x="5876" y="2939"/>
                  </a:cubicBezTo>
                  <a:cubicBezTo>
                    <a:pt x="5876" y="1316"/>
                    <a:pt x="4560" y="1"/>
                    <a:pt x="2938" y="1"/>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81" name="Shape 581"/>
            <p:cNvSpPr/>
            <p:nvPr/>
          </p:nvSpPr>
          <p:spPr>
            <a:xfrm>
              <a:off x="4808675" y="2812950"/>
              <a:ext cx="95800" cy="96025"/>
            </a:xfrm>
            <a:custGeom>
              <a:avLst/>
              <a:gdLst/>
              <a:ahLst/>
              <a:cxnLst/>
              <a:rect l="0" t="0" r="0" b="0"/>
              <a:pathLst>
                <a:path w="3832" h="3841" extrusionOk="0">
                  <a:moveTo>
                    <a:pt x="1921" y="1"/>
                  </a:moveTo>
                  <a:cubicBezTo>
                    <a:pt x="865" y="1"/>
                    <a:pt x="1" y="865"/>
                    <a:pt x="1" y="1921"/>
                  </a:cubicBezTo>
                  <a:cubicBezTo>
                    <a:pt x="1" y="2977"/>
                    <a:pt x="865" y="3841"/>
                    <a:pt x="1921" y="3841"/>
                  </a:cubicBezTo>
                  <a:cubicBezTo>
                    <a:pt x="2977" y="3841"/>
                    <a:pt x="3831" y="2977"/>
                    <a:pt x="3831" y="1921"/>
                  </a:cubicBezTo>
                  <a:cubicBezTo>
                    <a:pt x="3831" y="865"/>
                    <a:pt x="2977" y="1"/>
                    <a:pt x="1921" y="1"/>
                  </a:cubicBezTo>
                  <a:close/>
                </a:path>
              </a:pathLst>
            </a:custGeom>
            <a:solidFill>
              <a:srgbClr val="1C97D1"/>
            </a:solidFill>
            <a:ln>
              <a:noFill/>
            </a:ln>
          </p:spPr>
          <p:txBody>
            <a:bodyPr spcFirstLastPara="1" wrap="square" lIns="91425" tIns="91425" rIns="91425" bIns="91425" anchor="ctr" anchorCtr="0">
              <a:noAutofit/>
            </a:bodyPr>
            <a:lstStyle/>
            <a:p>
              <a:endParaRPr/>
            </a:p>
          </p:txBody>
        </p:sp>
        <p:sp>
          <p:nvSpPr>
            <p:cNvPr id="582" name="Shape 582"/>
            <p:cNvSpPr/>
            <p:nvPr/>
          </p:nvSpPr>
          <p:spPr>
            <a:xfrm>
              <a:off x="4693725" y="2841025"/>
              <a:ext cx="39625" cy="39875"/>
            </a:xfrm>
            <a:custGeom>
              <a:avLst/>
              <a:gdLst/>
              <a:ahLst/>
              <a:cxnLst/>
              <a:rect l="0" t="0" r="0" b="0"/>
              <a:pathLst>
                <a:path w="1585" h="1595" extrusionOk="0">
                  <a:moveTo>
                    <a:pt x="787" y="1"/>
                  </a:moveTo>
                  <a:cubicBezTo>
                    <a:pt x="355" y="1"/>
                    <a:pt x="0" y="356"/>
                    <a:pt x="0" y="798"/>
                  </a:cubicBezTo>
                  <a:cubicBezTo>
                    <a:pt x="0" y="1239"/>
                    <a:pt x="355" y="1595"/>
                    <a:pt x="787" y="1595"/>
                  </a:cubicBezTo>
                  <a:cubicBezTo>
                    <a:pt x="1229" y="1595"/>
                    <a:pt x="1584" y="1239"/>
                    <a:pt x="1584" y="798"/>
                  </a:cubicBezTo>
                  <a:cubicBezTo>
                    <a:pt x="1584" y="356"/>
                    <a:pt x="1229" y="1"/>
                    <a:pt x="787" y="1"/>
                  </a:cubicBezTo>
                  <a:close/>
                </a:path>
              </a:pathLst>
            </a:custGeom>
            <a:solidFill>
              <a:srgbClr val="0863A2"/>
            </a:solidFill>
            <a:ln>
              <a:noFill/>
            </a:ln>
          </p:spPr>
          <p:txBody>
            <a:bodyPr spcFirstLastPara="1" wrap="square" lIns="91425" tIns="91425" rIns="91425" bIns="91425" anchor="ctr" anchorCtr="0">
              <a:noAutofit/>
            </a:bodyPr>
            <a:lstStyle/>
            <a:p>
              <a:endParaRPr/>
            </a:p>
          </p:txBody>
        </p:sp>
        <p:sp>
          <p:nvSpPr>
            <p:cNvPr id="583" name="Shape 583"/>
            <p:cNvSpPr/>
            <p:nvPr/>
          </p:nvSpPr>
          <p:spPr>
            <a:xfrm>
              <a:off x="5375350" y="2950000"/>
              <a:ext cx="108025" cy="108275"/>
            </a:xfrm>
            <a:custGeom>
              <a:avLst/>
              <a:gdLst/>
              <a:ahLst/>
              <a:cxnLst/>
              <a:rect l="0" t="0" r="0" b="0"/>
              <a:pathLst>
                <a:path w="4321" h="4331" extrusionOk="0">
                  <a:moveTo>
                    <a:pt x="2161" y="0"/>
                  </a:moveTo>
                  <a:cubicBezTo>
                    <a:pt x="961" y="0"/>
                    <a:pt x="1" y="970"/>
                    <a:pt x="1" y="2161"/>
                  </a:cubicBezTo>
                  <a:cubicBezTo>
                    <a:pt x="1" y="3361"/>
                    <a:pt x="961" y="4330"/>
                    <a:pt x="2161" y="4330"/>
                  </a:cubicBezTo>
                  <a:cubicBezTo>
                    <a:pt x="3351" y="4330"/>
                    <a:pt x="4321" y="3361"/>
                    <a:pt x="4321" y="2161"/>
                  </a:cubicBezTo>
                  <a:cubicBezTo>
                    <a:pt x="4321" y="970"/>
                    <a:pt x="3351" y="0"/>
                    <a:pt x="2161" y="0"/>
                  </a:cubicBezTo>
                  <a:close/>
                </a:path>
              </a:pathLst>
            </a:custGeom>
            <a:solidFill>
              <a:srgbClr val="00AF9E"/>
            </a:solidFill>
            <a:ln>
              <a:noFill/>
            </a:ln>
          </p:spPr>
          <p:txBody>
            <a:bodyPr spcFirstLastPara="1" wrap="square" lIns="91425" tIns="91425" rIns="91425" bIns="91425" anchor="ctr" anchorCtr="0">
              <a:noAutofit/>
            </a:bodyPr>
            <a:lstStyle/>
            <a:p>
              <a:endParaRPr/>
            </a:p>
          </p:txBody>
        </p:sp>
        <p:sp>
          <p:nvSpPr>
            <p:cNvPr id="584" name="Shape 584"/>
            <p:cNvSpPr/>
            <p:nvPr/>
          </p:nvSpPr>
          <p:spPr>
            <a:xfrm>
              <a:off x="5243575" y="2961525"/>
              <a:ext cx="85250" cy="85225"/>
            </a:xfrm>
            <a:custGeom>
              <a:avLst/>
              <a:gdLst/>
              <a:ahLst/>
              <a:cxnLst/>
              <a:rect l="0" t="0" r="0" b="0"/>
              <a:pathLst>
                <a:path w="3410" h="3409" extrusionOk="0">
                  <a:moveTo>
                    <a:pt x="1700" y="0"/>
                  </a:moveTo>
                  <a:cubicBezTo>
                    <a:pt x="759" y="0"/>
                    <a:pt x="1" y="759"/>
                    <a:pt x="1" y="1700"/>
                  </a:cubicBezTo>
                  <a:cubicBezTo>
                    <a:pt x="1" y="2640"/>
                    <a:pt x="759" y="3408"/>
                    <a:pt x="1700" y="3408"/>
                  </a:cubicBezTo>
                  <a:cubicBezTo>
                    <a:pt x="2641" y="3408"/>
                    <a:pt x="3409" y="2640"/>
                    <a:pt x="3409" y="1700"/>
                  </a:cubicBezTo>
                  <a:cubicBezTo>
                    <a:pt x="3409" y="759"/>
                    <a:pt x="2641" y="0"/>
                    <a:pt x="1700"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85" name="Shape 585"/>
            <p:cNvSpPr/>
            <p:nvPr/>
          </p:nvSpPr>
          <p:spPr>
            <a:xfrm>
              <a:off x="5068625" y="2929850"/>
              <a:ext cx="148575" cy="148575"/>
            </a:xfrm>
            <a:custGeom>
              <a:avLst/>
              <a:gdLst/>
              <a:ahLst/>
              <a:cxnLst/>
              <a:rect l="0" t="0" r="0" b="0"/>
              <a:pathLst>
                <a:path w="5943" h="5943" extrusionOk="0">
                  <a:moveTo>
                    <a:pt x="2976" y="0"/>
                  </a:moveTo>
                  <a:cubicBezTo>
                    <a:pt x="1335" y="0"/>
                    <a:pt x="0" y="1325"/>
                    <a:pt x="0" y="2967"/>
                  </a:cubicBezTo>
                  <a:cubicBezTo>
                    <a:pt x="0" y="4608"/>
                    <a:pt x="1335" y="5943"/>
                    <a:pt x="2976" y="5943"/>
                  </a:cubicBezTo>
                  <a:cubicBezTo>
                    <a:pt x="4618" y="5943"/>
                    <a:pt x="5943" y="4608"/>
                    <a:pt x="5943" y="2967"/>
                  </a:cubicBezTo>
                  <a:cubicBezTo>
                    <a:pt x="5943" y="1325"/>
                    <a:pt x="4618" y="0"/>
                    <a:pt x="2976" y="0"/>
                  </a:cubicBezTo>
                  <a:close/>
                </a:path>
              </a:pathLst>
            </a:custGeom>
            <a:solidFill>
              <a:srgbClr val="008774"/>
            </a:solidFill>
            <a:ln>
              <a:noFill/>
            </a:ln>
          </p:spPr>
          <p:txBody>
            <a:bodyPr spcFirstLastPara="1" wrap="square" lIns="91425" tIns="91425" rIns="91425" bIns="91425" anchor="ctr" anchorCtr="0">
              <a:noAutofit/>
            </a:bodyPr>
            <a:lstStyle/>
            <a:p>
              <a:endParaRPr/>
            </a:p>
          </p:txBody>
        </p:sp>
        <p:sp>
          <p:nvSpPr>
            <p:cNvPr id="586" name="Shape 586"/>
            <p:cNvSpPr/>
            <p:nvPr/>
          </p:nvSpPr>
          <p:spPr>
            <a:xfrm>
              <a:off x="4962525" y="2966800"/>
              <a:ext cx="74675" cy="74675"/>
            </a:xfrm>
            <a:custGeom>
              <a:avLst/>
              <a:gdLst/>
              <a:ahLst/>
              <a:cxnLst/>
              <a:rect l="0" t="0" r="0" b="0"/>
              <a:pathLst>
                <a:path w="2987" h="2987" extrusionOk="0">
                  <a:moveTo>
                    <a:pt x="1489" y="1"/>
                  </a:moveTo>
                  <a:cubicBezTo>
                    <a:pt x="663" y="1"/>
                    <a:pt x="1" y="663"/>
                    <a:pt x="1" y="1489"/>
                  </a:cubicBezTo>
                  <a:cubicBezTo>
                    <a:pt x="1" y="2314"/>
                    <a:pt x="663" y="2986"/>
                    <a:pt x="1489" y="2986"/>
                  </a:cubicBezTo>
                  <a:cubicBezTo>
                    <a:pt x="2314" y="2986"/>
                    <a:pt x="2986" y="2314"/>
                    <a:pt x="2986" y="1489"/>
                  </a:cubicBezTo>
                  <a:cubicBezTo>
                    <a:pt x="2986" y="663"/>
                    <a:pt x="2314" y="1"/>
                    <a:pt x="1489" y="1"/>
                  </a:cubicBezTo>
                  <a:close/>
                </a:path>
              </a:pathLst>
            </a:custGeom>
            <a:solidFill>
              <a:srgbClr val="0863A2"/>
            </a:solidFill>
            <a:ln>
              <a:noFill/>
            </a:ln>
          </p:spPr>
          <p:txBody>
            <a:bodyPr spcFirstLastPara="1" wrap="square" lIns="91425" tIns="91425" rIns="91425" bIns="91425" anchor="ctr" anchorCtr="0">
              <a:noAutofit/>
            </a:bodyPr>
            <a:lstStyle/>
            <a:p>
              <a:endParaRPr/>
            </a:p>
          </p:txBody>
        </p:sp>
        <p:sp>
          <p:nvSpPr>
            <p:cNvPr id="587" name="Shape 587"/>
            <p:cNvSpPr/>
            <p:nvPr/>
          </p:nvSpPr>
          <p:spPr>
            <a:xfrm>
              <a:off x="4790200" y="2937750"/>
              <a:ext cx="132750" cy="132750"/>
            </a:xfrm>
            <a:custGeom>
              <a:avLst/>
              <a:gdLst/>
              <a:ahLst/>
              <a:cxnLst/>
              <a:rect l="0" t="0" r="0" b="0"/>
              <a:pathLst>
                <a:path w="5310" h="5310" extrusionOk="0">
                  <a:moveTo>
                    <a:pt x="2660" y="1"/>
                  </a:moveTo>
                  <a:cubicBezTo>
                    <a:pt x="1191" y="1"/>
                    <a:pt x="1" y="1191"/>
                    <a:pt x="1" y="2651"/>
                  </a:cubicBezTo>
                  <a:cubicBezTo>
                    <a:pt x="1" y="4119"/>
                    <a:pt x="1191" y="5310"/>
                    <a:pt x="2660" y="5310"/>
                  </a:cubicBezTo>
                  <a:cubicBezTo>
                    <a:pt x="4129" y="5310"/>
                    <a:pt x="5310" y="4119"/>
                    <a:pt x="5310" y="2651"/>
                  </a:cubicBezTo>
                  <a:cubicBezTo>
                    <a:pt x="5310" y="1191"/>
                    <a:pt x="4129" y="1"/>
                    <a:pt x="2660" y="1"/>
                  </a:cubicBezTo>
                  <a:close/>
                </a:path>
              </a:pathLst>
            </a:custGeom>
            <a:solidFill>
              <a:srgbClr val="0863A2"/>
            </a:solidFill>
            <a:ln>
              <a:noFill/>
            </a:ln>
          </p:spPr>
          <p:txBody>
            <a:bodyPr spcFirstLastPara="1" wrap="square" lIns="91425" tIns="91425" rIns="91425" bIns="91425" anchor="ctr" anchorCtr="0">
              <a:noAutofit/>
            </a:bodyPr>
            <a:lstStyle/>
            <a:p>
              <a:endParaRPr/>
            </a:p>
          </p:txBody>
        </p:sp>
        <p:sp>
          <p:nvSpPr>
            <p:cNvPr id="588" name="Shape 588"/>
            <p:cNvSpPr/>
            <p:nvPr/>
          </p:nvSpPr>
          <p:spPr>
            <a:xfrm>
              <a:off x="4679075" y="2969675"/>
              <a:ext cx="68900" cy="68925"/>
            </a:xfrm>
            <a:custGeom>
              <a:avLst/>
              <a:gdLst/>
              <a:ahLst/>
              <a:cxnLst/>
              <a:rect l="0" t="0" r="0" b="0"/>
              <a:pathLst>
                <a:path w="2756" h="2757" extrusionOk="0">
                  <a:moveTo>
                    <a:pt x="1373" y="1"/>
                  </a:moveTo>
                  <a:cubicBezTo>
                    <a:pt x="615" y="1"/>
                    <a:pt x="1" y="615"/>
                    <a:pt x="1" y="1374"/>
                  </a:cubicBezTo>
                  <a:cubicBezTo>
                    <a:pt x="1" y="2142"/>
                    <a:pt x="615" y="2756"/>
                    <a:pt x="1373" y="2756"/>
                  </a:cubicBezTo>
                  <a:cubicBezTo>
                    <a:pt x="2132" y="2756"/>
                    <a:pt x="2756" y="2142"/>
                    <a:pt x="2756" y="1374"/>
                  </a:cubicBezTo>
                  <a:cubicBezTo>
                    <a:pt x="2756" y="615"/>
                    <a:pt x="2132" y="1"/>
                    <a:pt x="1373" y="1"/>
                  </a:cubicBezTo>
                  <a:close/>
                </a:path>
              </a:pathLst>
            </a:custGeom>
            <a:solidFill>
              <a:srgbClr val="0863A2"/>
            </a:solidFill>
            <a:ln>
              <a:noFill/>
            </a:ln>
          </p:spPr>
          <p:txBody>
            <a:bodyPr spcFirstLastPara="1" wrap="square" lIns="91425" tIns="91425" rIns="91425" bIns="91425" anchor="ctr" anchorCtr="0">
              <a:noAutofit/>
            </a:bodyPr>
            <a:lstStyle/>
            <a:p>
              <a:endParaRPr/>
            </a:p>
          </p:txBody>
        </p:sp>
      </p:grpSp>
      <p:sp>
        <p:nvSpPr>
          <p:cNvPr id="589" name="Shape 589"/>
          <p:cNvSpPr txBox="1"/>
          <p:nvPr/>
        </p:nvSpPr>
        <p:spPr>
          <a:xfrm>
            <a:off x="6007722" y="2629879"/>
            <a:ext cx="947700" cy="227400"/>
          </a:xfrm>
          <a:prstGeom prst="rect">
            <a:avLst/>
          </a:prstGeom>
          <a:noFill/>
          <a:ln>
            <a:noFill/>
          </a:ln>
        </p:spPr>
        <p:txBody>
          <a:bodyPr spcFirstLastPara="1" wrap="square" lIns="91425" tIns="91425" rIns="91425" bIns="91425" anchor="t" anchorCtr="0">
            <a:noAutofit/>
          </a:bodyPr>
          <a:lstStyle/>
          <a:p>
            <a:pPr algn="ctr"/>
            <a:r>
              <a:rPr lang="en" sz="700">
                <a:solidFill>
                  <a:srgbClr val="999999"/>
                </a:solidFill>
                <a:latin typeface="Proxima Nova"/>
                <a:ea typeface="Proxima Nova"/>
                <a:cs typeface="Proxima Nova"/>
                <a:sym typeface="Proxima Nova"/>
              </a:rPr>
              <a:t>Pivotal and </a:t>
            </a:r>
            <a:endParaRPr sz="700">
              <a:solidFill>
                <a:srgbClr val="999999"/>
              </a:solidFill>
              <a:latin typeface="Proxima Nova"/>
              <a:ea typeface="Proxima Nova"/>
              <a:cs typeface="Proxima Nova"/>
              <a:sym typeface="Proxima Nova"/>
            </a:endParaRPr>
          </a:p>
          <a:p>
            <a:pPr algn="ctr"/>
            <a:r>
              <a:rPr lang="en" sz="700">
                <a:solidFill>
                  <a:srgbClr val="999999"/>
                </a:solidFill>
                <a:latin typeface="Proxima Nova"/>
                <a:ea typeface="Proxima Nova"/>
                <a:cs typeface="Proxima Nova"/>
                <a:sym typeface="Proxima Nova"/>
              </a:rPr>
              <a:t>Partner Products</a:t>
            </a:r>
            <a:endParaRPr sz="700">
              <a:solidFill>
                <a:srgbClr val="999999"/>
              </a:solidFill>
              <a:latin typeface="Proxima Nova"/>
              <a:ea typeface="Proxima Nova"/>
              <a:cs typeface="Proxima Nova"/>
              <a:sym typeface="Proxima Nova"/>
            </a:endParaRPr>
          </a:p>
        </p:txBody>
      </p:sp>
      <p:sp>
        <p:nvSpPr>
          <p:cNvPr id="590" name="Shape 590"/>
          <p:cNvSpPr txBox="1"/>
          <p:nvPr/>
        </p:nvSpPr>
        <p:spPr>
          <a:xfrm>
            <a:off x="675931" y="1253267"/>
            <a:ext cx="1108200" cy="206100"/>
          </a:xfrm>
          <a:prstGeom prst="rect">
            <a:avLst/>
          </a:prstGeom>
          <a:noFill/>
          <a:ln>
            <a:noFill/>
          </a:ln>
        </p:spPr>
        <p:txBody>
          <a:bodyPr spcFirstLastPara="1" wrap="square" lIns="91425" tIns="91425" rIns="91425" bIns="91425" anchor="ctr" anchorCtr="0">
            <a:noAutofit/>
          </a:bodyPr>
          <a:lstStyle/>
          <a:p>
            <a:pPr algn="ctr"/>
            <a:r>
              <a:rPr lang="en" sz="700" b="1" dirty="0">
                <a:solidFill>
                  <a:srgbClr val="999999"/>
                </a:solidFill>
                <a:latin typeface="Proxima Nova"/>
                <a:ea typeface="Proxima Nova"/>
                <a:cs typeface="Proxima Nova"/>
                <a:sym typeface="Proxima Nova"/>
              </a:rPr>
              <a:t>Continuous</a:t>
            </a:r>
            <a:endParaRPr sz="700" b="1" dirty="0">
              <a:solidFill>
                <a:srgbClr val="999999"/>
              </a:solidFill>
              <a:latin typeface="Proxima Nova"/>
              <a:ea typeface="Proxima Nova"/>
              <a:cs typeface="Proxima Nova"/>
              <a:sym typeface="Proxima Nova"/>
            </a:endParaRPr>
          </a:p>
          <a:p>
            <a:pPr algn="ctr">
              <a:lnSpc>
                <a:spcPct val="115000"/>
              </a:lnSpc>
            </a:pPr>
            <a:r>
              <a:rPr lang="en" sz="700" b="1" dirty="0">
                <a:solidFill>
                  <a:srgbClr val="999999"/>
                </a:solidFill>
                <a:latin typeface="Proxima Nova"/>
                <a:ea typeface="Proxima Nova"/>
                <a:cs typeface="Proxima Nova"/>
                <a:sym typeface="Proxima Nova"/>
              </a:rPr>
              <a:t>delivery</a:t>
            </a:r>
            <a:endParaRPr sz="700" b="1" dirty="0">
              <a:solidFill>
                <a:srgbClr val="999999"/>
              </a:solidFill>
              <a:latin typeface="Proxima Nova"/>
              <a:ea typeface="Proxima Nova"/>
              <a:cs typeface="Proxima Nova"/>
              <a:sym typeface="Proxima Nova"/>
            </a:endParaRPr>
          </a:p>
        </p:txBody>
      </p:sp>
      <p:sp>
        <p:nvSpPr>
          <p:cNvPr id="591" name="Shape 591"/>
          <p:cNvSpPr/>
          <p:nvPr/>
        </p:nvSpPr>
        <p:spPr>
          <a:xfrm>
            <a:off x="7226928" y="1980269"/>
            <a:ext cx="468300" cy="76500"/>
          </a:xfrm>
          <a:prstGeom prst="rightArrow">
            <a:avLst>
              <a:gd name="adj1" fmla="val 36040"/>
              <a:gd name="adj2" fmla="val 54513"/>
            </a:avLst>
          </a:prstGeom>
          <a:solidFill>
            <a:schemeClr val="accent3"/>
          </a:solidFill>
          <a:ln>
            <a:noFill/>
          </a:ln>
        </p:spPr>
        <p:txBody>
          <a:bodyPr spcFirstLastPara="1" wrap="square" lIns="91425" tIns="91425" rIns="91425" bIns="91425" anchor="ctr" anchorCtr="0">
            <a:noAutofit/>
          </a:bodyPr>
          <a:lstStyle/>
          <a:p>
            <a:endParaRPr/>
          </a:p>
        </p:txBody>
      </p:sp>
      <p:sp>
        <p:nvSpPr>
          <p:cNvPr id="592" name="Shape 592"/>
          <p:cNvSpPr/>
          <p:nvPr/>
        </p:nvSpPr>
        <p:spPr>
          <a:xfrm>
            <a:off x="7226928" y="2425969"/>
            <a:ext cx="468300" cy="76500"/>
          </a:xfrm>
          <a:prstGeom prst="rightArrow">
            <a:avLst>
              <a:gd name="adj1" fmla="val 36040"/>
              <a:gd name="adj2" fmla="val 54513"/>
            </a:avLst>
          </a:prstGeom>
          <a:solidFill>
            <a:schemeClr val="accent3"/>
          </a:solidFill>
          <a:ln>
            <a:noFill/>
          </a:ln>
        </p:spPr>
        <p:txBody>
          <a:bodyPr spcFirstLastPara="1" wrap="square" lIns="91425" tIns="91425" rIns="91425" bIns="91425" anchor="ctr" anchorCtr="0">
            <a:noAutofit/>
          </a:bodyPr>
          <a:lstStyle/>
          <a:p>
            <a:endParaRPr/>
          </a:p>
        </p:txBody>
      </p:sp>
      <p:sp>
        <p:nvSpPr>
          <p:cNvPr id="593" name="Shape 593"/>
          <p:cNvSpPr txBox="1"/>
          <p:nvPr/>
        </p:nvSpPr>
        <p:spPr>
          <a:xfrm>
            <a:off x="7639853" y="1915469"/>
            <a:ext cx="947700" cy="206100"/>
          </a:xfrm>
          <a:prstGeom prst="rect">
            <a:avLst/>
          </a:prstGeom>
          <a:noFill/>
          <a:ln>
            <a:noFill/>
          </a:ln>
        </p:spPr>
        <p:txBody>
          <a:bodyPr spcFirstLastPara="1" wrap="square" lIns="91425" tIns="91425" rIns="91425" bIns="91425" anchor="ctr" anchorCtr="0">
            <a:noAutofit/>
          </a:bodyPr>
          <a:lstStyle/>
          <a:p>
            <a:r>
              <a:rPr lang="en" sz="700">
                <a:solidFill>
                  <a:srgbClr val="0066AB"/>
                </a:solidFill>
                <a:latin typeface="Proxima Nova"/>
                <a:ea typeface="Proxima Nova"/>
                <a:cs typeface="Proxima Nova"/>
                <a:sym typeface="Proxima Nova"/>
              </a:rPr>
              <a:t>Public Cloud Services</a:t>
            </a:r>
            <a:endParaRPr sz="700">
              <a:solidFill>
                <a:srgbClr val="0066AB"/>
              </a:solidFill>
            </a:endParaRPr>
          </a:p>
        </p:txBody>
      </p:sp>
      <p:sp>
        <p:nvSpPr>
          <p:cNvPr id="594" name="Shape 594"/>
          <p:cNvSpPr txBox="1"/>
          <p:nvPr/>
        </p:nvSpPr>
        <p:spPr>
          <a:xfrm>
            <a:off x="7639851" y="2316006"/>
            <a:ext cx="768300" cy="394800"/>
          </a:xfrm>
          <a:prstGeom prst="rect">
            <a:avLst/>
          </a:prstGeom>
          <a:noFill/>
          <a:ln>
            <a:noFill/>
          </a:ln>
        </p:spPr>
        <p:txBody>
          <a:bodyPr spcFirstLastPara="1" wrap="square" lIns="91425" tIns="91425" rIns="91425" bIns="91425" anchor="ctr" anchorCtr="0">
            <a:noAutofit/>
          </a:bodyPr>
          <a:lstStyle/>
          <a:p>
            <a:r>
              <a:rPr lang="en" sz="700">
                <a:solidFill>
                  <a:srgbClr val="0066AB"/>
                </a:solidFill>
                <a:latin typeface="Proxima Nova"/>
                <a:ea typeface="Proxima Nova"/>
                <a:cs typeface="Proxima Nova"/>
                <a:sym typeface="Proxima Nova"/>
              </a:rPr>
              <a:t>Customer Managed Services</a:t>
            </a:r>
            <a:endParaRPr sz="700">
              <a:solidFill>
                <a:srgbClr val="0066AB"/>
              </a:solidFill>
            </a:endParaRPr>
          </a:p>
        </p:txBody>
      </p:sp>
      <p:sp>
        <p:nvSpPr>
          <p:cNvPr id="595" name="Shape 595"/>
          <p:cNvSpPr/>
          <p:nvPr/>
        </p:nvSpPr>
        <p:spPr>
          <a:xfrm rot="-5399517">
            <a:off x="6040100" y="2076575"/>
            <a:ext cx="2134500" cy="227400"/>
          </a:xfrm>
          <a:prstGeom prst="roundRect">
            <a:avLst>
              <a:gd name="adj" fmla="val 50000"/>
            </a:avLst>
          </a:prstGeom>
          <a:noFill/>
          <a:ln w="9525" cap="rnd" cmpd="sng">
            <a:solidFill>
              <a:schemeClr val="accent3"/>
            </a:solidFill>
            <a:prstDash val="dot"/>
            <a:round/>
            <a:headEnd type="none" w="sm" len="sm"/>
            <a:tailEnd type="none" w="sm" len="sm"/>
          </a:ln>
        </p:spPr>
        <p:txBody>
          <a:bodyPr spcFirstLastPara="1" wrap="square" lIns="91425" tIns="45700" rIns="91425" bIns="45700" anchor="ctr" anchorCtr="0">
            <a:noAutofit/>
          </a:bodyPr>
          <a:lstStyle/>
          <a:p>
            <a:pPr algn="ctr"/>
            <a:r>
              <a:rPr lang="en" sz="800" b="1">
                <a:solidFill>
                  <a:srgbClr val="0066AB"/>
                </a:solidFill>
                <a:latin typeface="Proxima Nova"/>
                <a:ea typeface="Proxima Nova"/>
                <a:cs typeface="Proxima Nova"/>
                <a:sym typeface="Proxima Nova"/>
              </a:rPr>
              <a:t>Open Service Broker API</a:t>
            </a:r>
            <a:endParaRPr sz="800" b="1">
              <a:solidFill>
                <a:srgbClr val="0066AB"/>
              </a:solidFill>
              <a:latin typeface="Proxima Nova"/>
              <a:ea typeface="Proxima Nova"/>
              <a:cs typeface="Proxima Nova"/>
              <a:sym typeface="Proxima Nova"/>
            </a:endParaRPr>
          </a:p>
        </p:txBody>
      </p:sp>
      <p:sp>
        <p:nvSpPr>
          <p:cNvPr id="596" name="Shape 596"/>
          <p:cNvSpPr txBox="1"/>
          <p:nvPr/>
        </p:nvSpPr>
        <p:spPr>
          <a:xfrm>
            <a:off x="7299750" y="3600346"/>
            <a:ext cx="519000" cy="376800"/>
          </a:xfrm>
          <a:prstGeom prst="rect">
            <a:avLst/>
          </a:prstGeom>
          <a:noFill/>
          <a:ln>
            <a:noFill/>
          </a:ln>
        </p:spPr>
        <p:txBody>
          <a:bodyPr spcFirstLastPara="1" wrap="square" lIns="91425" tIns="91425" rIns="91425" bIns="91425" anchor="t" anchorCtr="0">
            <a:noAutofit/>
          </a:bodyPr>
          <a:lstStyle/>
          <a:p>
            <a:r>
              <a:rPr lang="en" sz="700">
                <a:solidFill>
                  <a:srgbClr val="1AB9A5"/>
                </a:solidFill>
                <a:latin typeface="Proxima Nova"/>
                <a:ea typeface="Proxima Nova"/>
                <a:cs typeface="Proxima Nova"/>
                <a:sym typeface="Proxima Nova"/>
              </a:rPr>
              <a:t>Repair</a:t>
            </a:r>
            <a:r>
              <a:rPr lang="en" sz="600">
                <a:solidFill>
                  <a:srgbClr val="1AB9A5"/>
                </a:solidFill>
                <a:latin typeface="Proxima Nova"/>
                <a:ea typeface="Proxima Nova"/>
                <a:cs typeface="Proxima Nova"/>
                <a:sym typeface="Proxima Nova"/>
              </a:rPr>
              <a:t> </a:t>
            </a:r>
            <a:endParaRPr sz="600">
              <a:solidFill>
                <a:srgbClr val="1AB9A5"/>
              </a:solidFill>
              <a:latin typeface="Proxima Nova"/>
              <a:ea typeface="Proxima Nova"/>
              <a:cs typeface="Proxima Nova"/>
              <a:sym typeface="Proxima Nova"/>
            </a:endParaRPr>
          </a:p>
          <a:p>
            <a:r>
              <a:rPr lang="en" sz="600">
                <a:solidFill>
                  <a:srgbClr val="999999"/>
                </a:solidFill>
                <a:latin typeface="Proxima Nova"/>
                <a:ea typeface="Proxima Nova"/>
                <a:cs typeface="Proxima Nova"/>
                <a:sym typeface="Proxima Nova"/>
              </a:rPr>
              <a:t>— CVEs</a:t>
            </a:r>
            <a:endParaRPr sz="600">
              <a:solidFill>
                <a:srgbClr val="999999"/>
              </a:solidFill>
              <a:latin typeface="Proxima Nova"/>
              <a:ea typeface="Proxima Nova"/>
              <a:cs typeface="Proxima Nova"/>
              <a:sym typeface="Proxima Nova"/>
            </a:endParaRPr>
          </a:p>
        </p:txBody>
      </p:sp>
      <p:sp>
        <p:nvSpPr>
          <p:cNvPr id="597" name="Shape 597"/>
          <p:cNvSpPr txBox="1"/>
          <p:nvPr/>
        </p:nvSpPr>
        <p:spPr>
          <a:xfrm>
            <a:off x="7818750" y="3600346"/>
            <a:ext cx="519000" cy="376800"/>
          </a:xfrm>
          <a:prstGeom prst="rect">
            <a:avLst/>
          </a:prstGeom>
          <a:noFill/>
          <a:ln>
            <a:noFill/>
          </a:ln>
        </p:spPr>
        <p:txBody>
          <a:bodyPr spcFirstLastPara="1" wrap="square" lIns="91425" tIns="91425" rIns="91425" bIns="91425" anchor="t" anchorCtr="0">
            <a:noAutofit/>
          </a:bodyPr>
          <a:lstStyle/>
          <a:p>
            <a:r>
              <a:rPr lang="en" sz="700">
                <a:solidFill>
                  <a:srgbClr val="1AB9A5"/>
                </a:solidFill>
                <a:latin typeface="Proxima Nova"/>
                <a:ea typeface="Proxima Nova"/>
                <a:cs typeface="Proxima Nova"/>
                <a:sym typeface="Proxima Nova"/>
              </a:rPr>
              <a:t>Repave</a:t>
            </a:r>
            <a:r>
              <a:rPr lang="en" sz="600">
                <a:solidFill>
                  <a:srgbClr val="1AB9A5"/>
                </a:solidFill>
                <a:latin typeface="Proxima Nova"/>
                <a:ea typeface="Proxima Nova"/>
                <a:cs typeface="Proxima Nova"/>
                <a:sym typeface="Proxima Nova"/>
              </a:rPr>
              <a:t> </a:t>
            </a:r>
            <a:endParaRPr sz="600">
              <a:solidFill>
                <a:srgbClr val="999999"/>
              </a:solidFill>
              <a:latin typeface="Proxima Nova"/>
              <a:ea typeface="Proxima Nova"/>
              <a:cs typeface="Proxima Nova"/>
              <a:sym typeface="Proxima Nova"/>
            </a:endParaRPr>
          </a:p>
        </p:txBody>
      </p:sp>
      <p:sp>
        <p:nvSpPr>
          <p:cNvPr id="598" name="Shape 598"/>
          <p:cNvSpPr txBox="1"/>
          <p:nvPr/>
        </p:nvSpPr>
        <p:spPr>
          <a:xfrm>
            <a:off x="8337750" y="3600346"/>
            <a:ext cx="580800" cy="376800"/>
          </a:xfrm>
          <a:prstGeom prst="rect">
            <a:avLst/>
          </a:prstGeom>
          <a:noFill/>
          <a:ln>
            <a:noFill/>
          </a:ln>
        </p:spPr>
        <p:txBody>
          <a:bodyPr spcFirstLastPara="1" wrap="square" lIns="91425" tIns="91425" rIns="91425" bIns="91425" anchor="t" anchorCtr="0">
            <a:noAutofit/>
          </a:bodyPr>
          <a:lstStyle/>
          <a:p>
            <a:r>
              <a:rPr lang="en" sz="700">
                <a:solidFill>
                  <a:srgbClr val="1AB9A5"/>
                </a:solidFill>
                <a:latin typeface="Proxima Nova"/>
                <a:ea typeface="Proxima Nova"/>
                <a:cs typeface="Proxima Nova"/>
                <a:sym typeface="Proxima Nova"/>
              </a:rPr>
              <a:t>Rotate</a:t>
            </a:r>
            <a:r>
              <a:rPr lang="en" sz="600">
                <a:solidFill>
                  <a:srgbClr val="1AB9A5"/>
                </a:solidFill>
                <a:latin typeface="Proxima Nova"/>
                <a:ea typeface="Proxima Nova"/>
                <a:cs typeface="Proxima Nova"/>
                <a:sym typeface="Proxima Nova"/>
              </a:rPr>
              <a:t> </a:t>
            </a:r>
            <a:endParaRPr sz="600">
              <a:solidFill>
                <a:srgbClr val="1AB9A5"/>
              </a:solidFill>
              <a:latin typeface="Proxima Nova"/>
              <a:ea typeface="Proxima Nova"/>
              <a:cs typeface="Proxima Nova"/>
              <a:sym typeface="Proxima Nova"/>
            </a:endParaRPr>
          </a:p>
          <a:p>
            <a:r>
              <a:rPr lang="en" sz="600">
                <a:solidFill>
                  <a:srgbClr val="999999"/>
                </a:solidFill>
                <a:latin typeface="Proxima Nova"/>
                <a:ea typeface="Proxima Nova"/>
                <a:cs typeface="Proxima Nova"/>
                <a:sym typeface="Proxima Nova"/>
              </a:rPr>
              <a:t>— Credhub</a:t>
            </a:r>
            <a:endParaRPr sz="600">
              <a:solidFill>
                <a:srgbClr val="999999"/>
              </a:solidFill>
              <a:latin typeface="Proxima Nova"/>
              <a:ea typeface="Proxima Nova"/>
              <a:cs typeface="Proxima Nova"/>
              <a:sym typeface="Proxima Nova"/>
            </a:endParaRPr>
          </a:p>
        </p:txBody>
      </p:sp>
      <p:sp>
        <p:nvSpPr>
          <p:cNvPr id="6" name="Title 5"/>
          <p:cNvSpPr>
            <a:spLocks noGrp="1"/>
          </p:cNvSpPr>
          <p:nvPr>
            <p:ph type="title"/>
          </p:nvPr>
        </p:nvSpPr>
        <p:spPr/>
        <p:txBody>
          <a:bodyPr/>
          <a:lstStyle/>
          <a:p>
            <a:r>
              <a:rPr lang="en-US" dirty="0">
                <a:solidFill>
                  <a:srgbClr val="00253E"/>
                </a:solidFill>
              </a:rPr>
              <a:t>Pivotal Cloud Foundry</a:t>
            </a:r>
            <a:endParaRPr lang="en-US" dirty="0"/>
          </a:p>
        </p:txBody>
      </p:sp>
      <p:sp>
        <p:nvSpPr>
          <p:cNvPr id="2" name="Rectangle 1"/>
          <p:cNvSpPr/>
          <p:nvPr/>
        </p:nvSpPr>
        <p:spPr>
          <a:xfrm>
            <a:off x="2329998" y="3599001"/>
            <a:ext cx="2268570" cy="307777"/>
          </a:xfrm>
          <a:prstGeom prst="rect">
            <a:avLst/>
          </a:prstGeom>
        </p:spPr>
        <p:txBody>
          <a:bodyPr wrap="none">
            <a:spAutoFit/>
          </a:bodyPr>
          <a:lstStyle/>
          <a:p>
            <a:pPr algn="ctr" defTabSz="583414">
              <a:defRPr/>
            </a:pPr>
            <a:r>
              <a:rPr lang="en-GB" dirty="0">
                <a:solidFill>
                  <a:srgbClr val="00253E"/>
                </a:solidFill>
                <a:latin typeface="Malgun Gothic"/>
                <a:ea typeface="Malgun Gothic"/>
                <a:cs typeface="Malgun Gothic"/>
              </a:rPr>
              <a:t>PCF Ops Manager/ BOSH</a:t>
            </a:r>
          </a:p>
        </p:txBody>
      </p:sp>
    </p:spTree>
    <p:extLst>
      <p:ext uri="{BB962C8B-B14F-4D97-AF65-F5344CB8AC3E}">
        <p14:creationId xmlns:p14="http://schemas.microsoft.com/office/powerpoint/2010/main" val="1864946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Deployed &amp; Managed Kubernetes</a:t>
            </a:r>
            <a:endParaRPr/>
          </a:p>
        </p:txBody>
      </p:sp>
      <p:pic>
        <p:nvPicPr>
          <p:cNvPr id="336" name="Shape 336"/>
          <p:cNvPicPr preferRelativeResize="0"/>
          <p:nvPr/>
        </p:nvPicPr>
        <p:blipFill>
          <a:blip r:embed="rId3">
            <a:alphaModFix/>
          </a:blip>
          <a:stretch>
            <a:fillRect/>
          </a:stretch>
        </p:blipFill>
        <p:spPr>
          <a:xfrm>
            <a:off x="1136875" y="697575"/>
            <a:ext cx="6065455" cy="4293524"/>
          </a:xfrm>
          <a:prstGeom prst="rect">
            <a:avLst/>
          </a:prstGeom>
          <a:noFill/>
          <a:ln>
            <a:noFill/>
          </a:ln>
        </p:spPr>
      </p:pic>
      <p:pic>
        <p:nvPicPr>
          <p:cNvPr id="337" name="Shape 337"/>
          <p:cNvPicPr preferRelativeResize="0"/>
          <p:nvPr/>
        </p:nvPicPr>
        <p:blipFill>
          <a:blip r:embed="rId4">
            <a:alphaModFix/>
          </a:blip>
          <a:stretch>
            <a:fillRect/>
          </a:stretch>
        </p:blipFill>
        <p:spPr>
          <a:xfrm>
            <a:off x="7397000" y="654375"/>
            <a:ext cx="1306850" cy="1306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Deployed &amp; Managed  Cloud Foundry </a:t>
            </a:r>
            <a:endParaRPr/>
          </a:p>
        </p:txBody>
      </p:sp>
      <p:pic>
        <p:nvPicPr>
          <p:cNvPr id="343" name="Shape 343"/>
          <p:cNvPicPr preferRelativeResize="0"/>
          <p:nvPr/>
        </p:nvPicPr>
        <p:blipFill>
          <a:blip r:embed="rId3">
            <a:alphaModFix/>
          </a:blip>
          <a:stretch>
            <a:fillRect/>
          </a:stretch>
        </p:blipFill>
        <p:spPr>
          <a:xfrm>
            <a:off x="1005500" y="832750"/>
            <a:ext cx="5474026" cy="4293525"/>
          </a:xfrm>
          <a:prstGeom prst="rect">
            <a:avLst/>
          </a:prstGeom>
          <a:noFill/>
          <a:ln>
            <a:noFill/>
          </a:ln>
        </p:spPr>
      </p:pic>
      <p:pic>
        <p:nvPicPr>
          <p:cNvPr id="344" name="Shape 344"/>
          <p:cNvPicPr preferRelativeResize="0"/>
          <p:nvPr/>
        </p:nvPicPr>
        <p:blipFill>
          <a:blip r:embed="rId4">
            <a:alphaModFix/>
          </a:blip>
          <a:stretch>
            <a:fillRect/>
          </a:stretch>
        </p:blipFill>
        <p:spPr>
          <a:xfrm>
            <a:off x="6630875" y="1972846"/>
            <a:ext cx="2360724" cy="643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Shape 145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PCF Managed Services</a:t>
            </a:r>
            <a:endParaRPr/>
          </a:p>
        </p:txBody>
      </p:sp>
      <p:pic>
        <p:nvPicPr>
          <p:cNvPr id="1455" name="Shape 1455"/>
          <p:cNvPicPr preferRelativeResize="0"/>
          <p:nvPr/>
        </p:nvPicPr>
        <p:blipFill>
          <a:blip r:embed="rId3">
            <a:alphaModFix/>
          </a:blip>
          <a:stretch>
            <a:fillRect/>
          </a:stretch>
        </p:blipFill>
        <p:spPr>
          <a:xfrm>
            <a:off x="228517" y="968770"/>
            <a:ext cx="1455832" cy="317384"/>
          </a:xfrm>
          <a:prstGeom prst="rect">
            <a:avLst/>
          </a:prstGeom>
          <a:noFill/>
          <a:ln>
            <a:noFill/>
          </a:ln>
        </p:spPr>
      </p:pic>
      <p:pic>
        <p:nvPicPr>
          <p:cNvPr id="1456" name="Shape 1456"/>
          <p:cNvPicPr preferRelativeResize="0"/>
          <p:nvPr/>
        </p:nvPicPr>
        <p:blipFill>
          <a:blip r:embed="rId4">
            <a:alphaModFix/>
          </a:blip>
          <a:stretch>
            <a:fillRect/>
          </a:stretch>
        </p:blipFill>
        <p:spPr>
          <a:xfrm>
            <a:off x="228517" y="1313753"/>
            <a:ext cx="1452383" cy="320834"/>
          </a:xfrm>
          <a:prstGeom prst="rect">
            <a:avLst/>
          </a:prstGeom>
          <a:noFill/>
          <a:ln>
            <a:noFill/>
          </a:ln>
        </p:spPr>
      </p:pic>
      <p:pic>
        <p:nvPicPr>
          <p:cNvPr id="1457" name="Shape 1457"/>
          <p:cNvPicPr preferRelativeResize="0"/>
          <p:nvPr/>
        </p:nvPicPr>
        <p:blipFill>
          <a:blip r:embed="rId5">
            <a:alphaModFix/>
          </a:blip>
          <a:stretch>
            <a:fillRect/>
          </a:stretch>
        </p:blipFill>
        <p:spPr>
          <a:xfrm>
            <a:off x="228517" y="1662186"/>
            <a:ext cx="1455832" cy="320834"/>
          </a:xfrm>
          <a:prstGeom prst="rect">
            <a:avLst/>
          </a:prstGeom>
          <a:noFill/>
          <a:ln>
            <a:noFill/>
          </a:ln>
        </p:spPr>
      </p:pic>
      <p:pic>
        <p:nvPicPr>
          <p:cNvPr id="1458" name="Shape 1458"/>
          <p:cNvPicPr preferRelativeResize="0"/>
          <p:nvPr/>
        </p:nvPicPr>
        <p:blipFill>
          <a:blip r:embed="rId6">
            <a:alphaModFix/>
          </a:blip>
          <a:stretch>
            <a:fillRect/>
          </a:stretch>
        </p:blipFill>
        <p:spPr>
          <a:xfrm>
            <a:off x="228517" y="2008306"/>
            <a:ext cx="1455824" cy="327732"/>
          </a:xfrm>
          <a:prstGeom prst="rect">
            <a:avLst/>
          </a:prstGeom>
          <a:noFill/>
          <a:ln>
            <a:noFill/>
          </a:ln>
        </p:spPr>
      </p:pic>
      <p:pic>
        <p:nvPicPr>
          <p:cNvPr id="1459" name="Shape 1459"/>
          <p:cNvPicPr preferRelativeResize="0"/>
          <p:nvPr/>
        </p:nvPicPr>
        <p:blipFill>
          <a:blip r:embed="rId7">
            <a:alphaModFix/>
          </a:blip>
          <a:stretch>
            <a:fillRect/>
          </a:stretch>
        </p:blipFill>
        <p:spPr>
          <a:xfrm>
            <a:off x="1739565" y="968770"/>
            <a:ext cx="2868679" cy="1014250"/>
          </a:xfrm>
          <a:prstGeom prst="rect">
            <a:avLst/>
          </a:prstGeom>
          <a:noFill/>
          <a:ln>
            <a:noFill/>
          </a:ln>
        </p:spPr>
      </p:pic>
      <p:pic>
        <p:nvPicPr>
          <p:cNvPr id="1460" name="Shape 1460"/>
          <p:cNvPicPr preferRelativeResize="0"/>
          <p:nvPr/>
        </p:nvPicPr>
        <p:blipFill>
          <a:blip r:embed="rId8">
            <a:alphaModFix/>
          </a:blip>
          <a:stretch>
            <a:fillRect/>
          </a:stretch>
        </p:blipFill>
        <p:spPr>
          <a:xfrm>
            <a:off x="228517" y="2361320"/>
            <a:ext cx="1455824" cy="325055"/>
          </a:xfrm>
          <a:prstGeom prst="rect">
            <a:avLst/>
          </a:prstGeom>
          <a:noFill/>
          <a:ln>
            <a:noFill/>
          </a:ln>
        </p:spPr>
      </p:pic>
      <p:pic>
        <p:nvPicPr>
          <p:cNvPr id="1461" name="Shape 1461"/>
          <p:cNvPicPr preferRelativeResize="0"/>
          <p:nvPr/>
        </p:nvPicPr>
        <p:blipFill>
          <a:blip r:embed="rId9">
            <a:alphaModFix/>
          </a:blip>
          <a:stretch>
            <a:fillRect/>
          </a:stretch>
        </p:blipFill>
        <p:spPr>
          <a:xfrm>
            <a:off x="228517" y="2726263"/>
            <a:ext cx="1455824" cy="309751"/>
          </a:xfrm>
          <a:prstGeom prst="rect">
            <a:avLst/>
          </a:prstGeom>
          <a:noFill/>
          <a:ln>
            <a:noFill/>
          </a:ln>
        </p:spPr>
      </p:pic>
      <p:pic>
        <p:nvPicPr>
          <p:cNvPr id="1462" name="Shape 1462"/>
          <p:cNvPicPr preferRelativeResize="0"/>
          <p:nvPr/>
        </p:nvPicPr>
        <p:blipFill>
          <a:blip r:embed="rId10">
            <a:alphaModFix/>
          </a:blip>
          <a:stretch>
            <a:fillRect/>
          </a:stretch>
        </p:blipFill>
        <p:spPr>
          <a:xfrm>
            <a:off x="1739565" y="2019257"/>
            <a:ext cx="2868675" cy="2065318"/>
          </a:xfrm>
          <a:prstGeom prst="rect">
            <a:avLst/>
          </a:prstGeom>
          <a:noFill/>
          <a:ln>
            <a:noFill/>
          </a:ln>
        </p:spPr>
      </p:pic>
      <p:pic>
        <p:nvPicPr>
          <p:cNvPr id="1463" name="Shape 1463"/>
          <p:cNvPicPr preferRelativeResize="0"/>
          <p:nvPr/>
        </p:nvPicPr>
        <p:blipFill>
          <a:blip r:embed="rId11">
            <a:alphaModFix/>
          </a:blip>
          <a:stretch>
            <a:fillRect/>
          </a:stretch>
        </p:blipFill>
        <p:spPr>
          <a:xfrm>
            <a:off x="225925" y="3077834"/>
            <a:ext cx="1455824" cy="321598"/>
          </a:xfrm>
          <a:prstGeom prst="rect">
            <a:avLst/>
          </a:prstGeom>
          <a:noFill/>
          <a:ln>
            <a:noFill/>
          </a:ln>
        </p:spPr>
      </p:pic>
      <p:pic>
        <p:nvPicPr>
          <p:cNvPr id="1464" name="Shape 1464"/>
          <p:cNvPicPr preferRelativeResize="0"/>
          <p:nvPr/>
        </p:nvPicPr>
        <p:blipFill>
          <a:blip r:embed="rId12">
            <a:alphaModFix/>
          </a:blip>
          <a:stretch>
            <a:fillRect/>
          </a:stretch>
        </p:blipFill>
        <p:spPr>
          <a:xfrm>
            <a:off x="225926" y="3426658"/>
            <a:ext cx="1455824" cy="321597"/>
          </a:xfrm>
          <a:prstGeom prst="rect">
            <a:avLst/>
          </a:prstGeom>
          <a:noFill/>
          <a:ln>
            <a:noFill/>
          </a:ln>
        </p:spPr>
      </p:pic>
      <p:pic>
        <p:nvPicPr>
          <p:cNvPr id="1465" name="Shape 1465"/>
          <p:cNvPicPr preferRelativeResize="0"/>
          <p:nvPr/>
        </p:nvPicPr>
        <p:blipFill>
          <a:blip r:embed="rId13">
            <a:alphaModFix/>
          </a:blip>
          <a:stretch>
            <a:fillRect/>
          </a:stretch>
        </p:blipFill>
        <p:spPr>
          <a:xfrm>
            <a:off x="225926" y="3775591"/>
            <a:ext cx="1455824" cy="314681"/>
          </a:xfrm>
          <a:prstGeom prst="rect">
            <a:avLst/>
          </a:prstGeom>
          <a:noFill/>
          <a:ln>
            <a:noFill/>
          </a:ln>
        </p:spPr>
      </p:pic>
      <p:pic>
        <p:nvPicPr>
          <p:cNvPr id="1466" name="Shape 1466"/>
          <p:cNvPicPr preferRelativeResize="0"/>
          <p:nvPr/>
        </p:nvPicPr>
        <p:blipFill>
          <a:blip r:embed="rId14">
            <a:alphaModFix/>
          </a:blip>
          <a:stretch>
            <a:fillRect/>
          </a:stretch>
        </p:blipFill>
        <p:spPr>
          <a:xfrm>
            <a:off x="4612459" y="969694"/>
            <a:ext cx="2868670" cy="2419085"/>
          </a:xfrm>
          <a:prstGeom prst="rect">
            <a:avLst/>
          </a:prstGeom>
          <a:noFill/>
          <a:ln>
            <a:noFill/>
          </a:ln>
        </p:spPr>
      </p:pic>
      <p:pic>
        <p:nvPicPr>
          <p:cNvPr id="1467" name="Shape 1467"/>
          <p:cNvPicPr preferRelativeResize="0"/>
          <p:nvPr/>
        </p:nvPicPr>
        <p:blipFill rotWithShape="1">
          <a:blip r:embed="rId15">
            <a:alphaModFix/>
          </a:blip>
          <a:srcRect b="28010"/>
          <a:stretch/>
        </p:blipFill>
        <p:spPr>
          <a:xfrm>
            <a:off x="4612450" y="3426650"/>
            <a:ext cx="2868676" cy="1735447"/>
          </a:xfrm>
          <a:prstGeom prst="rect">
            <a:avLst/>
          </a:prstGeom>
          <a:noFill/>
          <a:ln>
            <a:noFill/>
          </a:ln>
        </p:spPr>
      </p:pic>
      <p:pic>
        <p:nvPicPr>
          <p:cNvPr id="1468" name="Shape 1468"/>
          <p:cNvPicPr preferRelativeResize="0"/>
          <p:nvPr/>
        </p:nvPicPr>
        <p:blipFill rotWithShape="1">
          <a:blip r:embed="rId15">
            <a:alphaModFix/>
          </a:blip>
          <a:srcRect t="71493"/>
          <a:stretch/>
        </p:blipFill>
        <p:spPr>
          <a:xfrm>
            <a:off x="1767625" y="4087438"/>
            <a:ext cx="2831876" cy="678400"/>
          </a:xfrm>
          <a:prstGeom prst="rect">
            <a:avLst/>
          </a:prstGeom>
          <a:noFill/>
          <a:ln>
            <a:noFill/>
          </a:ln>
        </p:spPr>
      </p:pic>
      <p:pic>
        <p:nvPicPr>
          <p:cNvPr id="1469" name="Shape 1469"/>
          <p:cNvPicPr preferRelativeResize="0"/>
          <p:nvPr/>
        </p:nvPicPr>
        <p:blipFill rotWithShape="1">
          <a:blip r:embed="rId16">
            <a:alphaModFix/>
          </a:blip>
          <a:srcRect t="14280" r="50315"/>
          <a:stretch/>
        </p:blipFill>
        <p:spPr>
          <a:xfrm>
            <a:off x="7498275" y="963053"/>
            <a:ext cx="1425300" cy="2065324"/>
          </a:xfrm>
          <a:prstGeom prst="rect">
            <a:avLst/>
          </a:prstGeom>
          <a:noFill/>
          <a:ln>
            <a:noFill/>
          </a:ln>
        </p:spPr>
      </p:pic>
      <p:pic>
        <p:nvPicPr>
          <p:cNvPr id="1470" name="Shape 1470"/>
          <p:cNvPicPr preferRelativeResize="0"/>
          <p:nvPr/>
        </p:nvPicPr>
        <p:blipFill rotWithShape="1">
          <a:blip r:embed="rId16">
            <a:alphaModFix/>
          </a:blip>
          <a:srcRect b="86963"/>
          <a:stretch/>
        </p:blipFill>
        <p:spPr>
          <a:xfrm>
            <a:off x="1770779" y="4788814"/>
            <a:ext cx="2828720" cy="309749"/>
          </a:xfrm>
          <a:prstGeom prst="rect">
            <a:avLst/>
          </a:prstGeom>
          <a:noFill/>
          <a:ln>
            <a:noFill/>
          </a:ln>
        </p:spPr>
      </p:pic>
      <p:pic>
        <p:nvPicPr>
          <p:cNvPr id="1471" name="Shape 1471"/>
          <p:cNvPicPr preferRelativeResize="0"/>
          <p:nvPr/>
        </p:nvPicPr>
        <p:blipFill rotWithShape="1">
          <a:blip r:embed="rId16">
            <a:alphaModFix/>
          </a:blip>
          <a:srcRect l="50315" t="12922"/>
          <a:stretch/>
        </p:blipFill>
        <p:spPr>
          <a:xfrm>
            <a:off x="7490353" y="3046483"/>
            <a:ext cx="1425300" cy="2098100"/>
          </a:xfrm>
          <a:prstGeom prst="rect">
            <a:avLst/>
          </a:prstGeom>
          <a:noFill/>
          <a:ln>
            <a:noFill/>
          </a:ln>
        </p:spPr>
      </p:pic>
      <p:sp>
        <p:nvSpPr>
          <p:cNvPr id="1472" name="Shape 1472"/>
          <p:cNvSpPr txBox="1"/>
          <p:nvPr/>
        </p:nvSpPr>
        <p:spPr>
          <a:xfrm>
            <a:off x="228600" y="804499"/>
            <a:ext cx="1455900" cy="170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800">
                <a:latin typeface="Proxima Nova"/>
                <a:ea typeface="Proxima Nova"/>
                <a:cs typeface="Proxima Nova"/>
                <a:sym typeface="Proxima Nova"/>
              </a:rPr>
              <a:t>Pivotal</a:t>
            </a:r>
            <a:endParaRPr sz="800">
              <a:latin typeface="Proxima Nova"/>
              <a:ea typeface="Proxima Nova"/>
              <a:cs typeface="Proxima Nova"/>
              <a:sym typeface="Proxima Nova"/>
            </a:endParaRPr>
          </a:p>
        </p:txBody>
      </p:sp>
      <p:sp>
        <p:nvSpPr>
          <p:cNvPr id="1473" name="Shape 1473"/>
          <p:cNvSpPr txBox="1"/>
          <p:nvPr/>
        </p:nvSpPr>
        <p:spPr>
          <a:xfrm>
            <a:off x="1752600" y="804500"/>
            <a:ext cx="7163100" cy="170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Proxima Nova"/>
                <a:ea typeface="Proxima Nova"/>
                <a:cs typeface="Proxima Nova"/>
                <a:sym typeface="Proxima Nova"/>
              </a:rPr>
              <a:t>Partners</a:t>
            </a:r>
            <a:endParaRPr sz="800">
              <a:latin typeface="Proxima Nova"/>
              <a:ea typeface="Proxima Nova"/>
              <a:cs typeface="Proxima Nova"/>
              <a:sym typeface="Proxima Nova"/>
            </a:endParaRPr>
          </a:p>
        </p:txBody>
      </p:sp>
    </p:spTree>
    <p:extLst>
      <p:ext uri="{BB962C8B-B14F-4D97-AF65-F5344CB8AC3E}">
        <p14:creationId xmlns:p14="http://schemas.microsoft.com/office/powerpoint/2010/main" val="28576786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is BOSH?</a:t>
            </a:r>
            <a:endParaRPr/>
          </a:p>
        </p:txBody>
      </p:sp>
      <p:sp>
        <p:nvSpPr>
          <p:cNvPr id="393" name="Shape 393"/>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BOSH Overview</a:t>
            </a:r>
            <a:endParaRPr/>
          </a:p>
        </p:txBody>
      </p:sp>
    </p:spTree>
    <p:extLst>
      <p:ext uri="{BB962C8B-B14F-4D97-AF65-F5344CB8AC3E}">
        <p14:creationId xmlns:p14="http://schemas.microsoft.com/office/powerpoint/2010/main" val="2426194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is BOSH?</a:t>
            </a:r>
            <a:endParaRPr/>
          </a:p>
        </p:txBody>
      </p:sp>
      <p:sp>
        <p:nvSpPr>
          <p:cNvPr id="399" name="Shape 399"/>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457200" lvl="0" indent="-323850" rtl="0">
              <a:spcBef>
                <a:spcPts val="0"/>
              </a:spcBef>
              <a:spcAft>
                <a:spcPts val="0"/>
              </a:spcAft>
              <a:buClr>
                <a:srgbClr val="333333"/>
              </a:buClr>
              <a:buSzPts val="1500"/>
              <a:buFont typeface="Arial"/>
              <a:buChar char="●"/>
            </a:pPr>
            <a:r>
              <a:rPr lang="en" sz="1500">
                <a:solidFill>
                  <a:srgbClr val="333333"/>
                </a:solidFill>
                <a:highlight>
                  <a:srgbClr val="FFFFFF"/>
                </a:highlight>
                <a:latin typeface="Arial"/>
                <a:ea typeface="Arial"/>
                <a:cs typeface="Arial"/>
                <a:sym typeface="Arial"/>
              </a:rPr>
              <a:t>BOSH is an open source tool for release engineering, deployment, lifecycle management, and monitoring of distributed systems</a:t>
            </a:r>
            <a:br>
              <a:rPr lang="en" sz="1500">
                <a:solidFill>
                  <a:srgbClr val="333333"/>
                </a:solidFill>
                <a:highlight>
                  <a:srgbClr val="FFFFFF"/>
                </a:highlight>
                <a:latin typeface="Arial"/>
                <a:ea typeface="Arial"/>
                <a:cs typeface="Arial"/>
                <a:sym typeface="Arial"/>
              </a:rPr>
            </a:br>
            <a:endParaRPr sz="1500">
              <a:solidFill>
                <a:srgbClr val="333333"/>
              </a:solidFill>
              <a:highlight>
                <a:srgbClr val="FFFFFF"/>
              </a:highlight>
              <a:latin typeface="Arial"/>
              <a:ea typeface="Arial"/>
              <a:cs typeface="Arial"/>
              <a:sym typeface="Arial"/>
            </a:endParaRPr>
          </a:p>
          <a:p>
            <a:pPr marL="457200" lvl="0" indent="-323850" rtl="0">
              <a:spcBef>
                <a:spcPts val="0"/>
              </a:spcBef>
              <a:spcAft>
                <a:spcPts val="0"/>
              </a:spcAft>
              <a:buClr>
                <a:srgbClr val="333333"/>
              </a:buClr>
              <a:buSzPts val="1500"/>
              <a:buFont typeface="Arial"/>
              <a:buChar char="●"/>
            </a:pPr>
            <a:r>
              <a:rPr lang="en" sz="1500">
                <a:solidFill>
                  <a:srgbClr val="333333"/>
                </a:solidFill>
                <a:highlight>
                  <a:srgbClr val="FFFFFF"/>
                </a:highlight>
                <a:latin typeface="Arial"/>
                <a:ea typeface="Arial"/>
                <a:cs typeface="Arial"/>
                <a:sym typeface="Arial"/>
              </a:rPr>
              <a:t>BOSH installs and updates software packages on large numbers of VMs over many IaaS providers with the absolute minimum of configuration changes</a:t>
            </a:r>
            <a:br>
              <a:rPr lang="en" sz="1500">
                <a:solidFill>
                  <a:srgbClr val="333333"/>
                </a:solidFill>
                <a:highlight>
                  <a:srgbClr val="FFFFFF"/>
                </a:highlight>
                <a:latin typeface="Arial"/>
                <a:ea typeface="Arial"/>
                <a:cs typeface="Arial"/>
                <a:sym typeface="Arial"/>
              </a:rPr>
            </a:br>
            <a:endParaRPr sz="1500">
              <a:solidFill>
                <a:srgbClr val="333333"/>
              </a:solidFill>
              <a:highlight>
                <a:srgbClr val="FFFFFF"/>
              </a:highlight>
              <a:latin typeface="Arial"/>
              <a:ea typeface="Arial"/>
              <a:cs typeface="Arial"/>
              <a:sym typeface="Arial"/>
            </a:endParaRPr>
          </a:p>
          <a:p>
            <a:pPr marL="457200" lvl="0" indent="-323850" rtl="0">
              <a:spcBef>
                <a:spcPts val="0"/>
              </a:spcBef>
              <a:spcAft>
                <a:spcPts val="0"/>
              </a:spcAft>
              <a:buClr>
                <a:srgbClr val="333333"/>
              </a:buClr>
              <a:buSzPts val="1500"/>
              <a:buFont typeface="Arial"/>
              <a:buChar char="●"/>
            </a:pPr>
            <a:r>
              <a:rPr lang="en" sz="1500">
                <a:solidFill>
                  <a:srgbClr val="333333"/>
                </a:solidFill>
                <a:highlight>
                  <a:srgbClr val="FFFFFF"/>
                </a:highlight>
                <a:latin typeface="Arial"/>
                <a:ea typeface="Arial"/>
                <a:cs typeface="Arial"/>
                <a:sym typeface="Arial"/>
              </a:rPr>
              <a:t>BOSH orchestrates initial deployments and ongoing updates that are:</a:t>
            </a:r>
            <a:endParaRPr sz="1500">
              <a:solidFill>
                <a:srgbClr val="333333"/>
              </a:solidFill>
              <a:highlight>
                <a:srgbClr val="FFFFFF"/>
              </a:highlight>
              <a:latin typeface="Arial"/>
              <a:ea typeface="Arial"/>
              <a:cs typeface="Arial"/>
              <a:sym typeface="Arial"/>
            </a:endParaRPr>
          </a:p>
          <a:p>
            <a:pPr marL="914400" lvl="1" indent="-323850" rtl="0">
              <a:spcBef>
                <a:spcPts val="0"/>
              </a:spcBef>
              <a:spcAft>
                <a:spcPts val="0"/>
              </a:spcAft>
              <a:buClr>
                <a:srgbClr val="333333"/>
              </a:buClr>
              <a:buSzPts val="1500"/>
              <a:buFont typeface="Arial"/>
              <a:buChar char="○"/>
            </a:pPr>
            <a:r>
              <a:rPr lang="en" sz="1500">
                <a:solidFill>
                  <a:srgbClr val="333333"/>
                </a:solidFill>
                <a:highlight>
                  <a:srgbClr val="FFFFFF"/>
                </a:highlight>
                <a:latin typeface="Arial"/>
                <a:ea typeface="Arial"/>
                <a:cs typeface="Arial"/>
                <a:sym typeface="Arial"/>
              </a:rPr>
              <a:t>Predictable, repeatable, and reliable</a:t>
            </a:r>
            <a:endParaRPr sz="1500">
              <a:solidFill>
                <a:srgbClr val="333333"/>
              </a:solidFill>
              <a:highlight>
                <a:srgbClr val="FFFFFF"/>
              </a:highlight>
              <a:latin typeface="Arial"/>
              <a:ea typeface="Arial"/>
              <a:cs typeface="Arial"/>
              <a:sym typeface="Arial"/>
            </a:endParaRPr>
          </a:p>
          <a:p>
            <a:pPr marL="914400" lvl="1" indent="-323850" rtl="0">
              <a:spcBef>
                <a:spcPts val="0"/>
              </a:spcBef>
              <a:spcAft>
                <a:spcPts val="0"/>
              </a:spcAft>
              <a:buClr>
                <a:srgbClr val="333333"/>
              </a:buClr>
              <a:buSzPts val="1500"/>
              <a:buFont typeface="Arial"/>
              <a:buChar char="○"/>
            </a:pPr>
            <a:r>
              <a:rPr lang="en" sz="1500">
                <a:solidFill>
                  <a:srgbClr val="333333"/>
                </a:solidFill>
                <a:highlight>
                  <a:srgbClr val="FFFFFF"/>
                </a:highlight>
                <a:latin typeface="Arial"/>
                <a:ea typeface="Arial"/>
                <a:cs typeface="Arial"/>
                <a:sym typeface="Arial"/>
              </a:rPr>
              <a:t>Self-healing</a:t>
            </a:r>
            <a:endParaRPr sz="1500">
              <a:solidFill>
                <a:srgbClr val="333333"/>
              </a:solidFill>
              <a:highlight>
                <a:srgbClr val="FFFFFF"/>
              </a:highlight>
              <a:latin typeface="Arial"/>
              <a:ea typeface="Arial"/>
              <a:cs typeface="Arial"/>
              <a:sym typeface="Arial"/>
            </a:endParaRPr>
          </a:p>
          <a:p>
            <a:pPr marL="914400" lvl="1" indent="-323850" rtl="0">
              <a:spcBef>
                <a:spcPts val="0"/>
              </a:spcBef>
              <a:spcAft>
                <a:spcPts val="0"/>
              </a:spcAft>
              <a:buClr>
                <a:srgbClr val="333333"/>
              </a:buClr>
              <a:buSzPts val="1500"/>
              <a:buFont typeface="Arial"/>
              <a:buChar char="○"/>
            </a:pPr>
            <a:r>
              <a:rPr lang="en" sz="1500">
                <a:solidFill>
                  <a:srgbClr val="333333"/>
                </a:solidFill>
                <a:highlight>
                  <a:srgbClr val="FFFFFF"/>
                </a:highlight>
                <a:latin typeface="Arial"/>
                <a:ea typeface="Arial"/>
                <a:cs typeface="Arial"/>
                <a:sym typeface="Arial"/>
              </a:rPr>
              <a:t>Infrastructure-agnostic</a:t>
            </a:r>
            <a:endParaRPr sz="1500">
              <a:solidFill>
                <a:srgbClr val="333333"/>
              </a:solidFill>
              <a:highlight>
                <a:srgbClr val="FFFFFF"/>
              </a:highlight>
              <a:latin typeface="Arial"/>
              <a:ea typeface="Arial"/>
              <a:cs typeface="Arial"/>
              <a:sym typeface="Arial"/>
            </a:endParaRPr>
          </a:p>
          <a:p>
            <a:pPr marL="0" lvl="0" indent="0" rtl="0">
              <a:spcBef>
                <a:spcPts val="2000"/>
              </a:spcBef>
              <a:spcAft>
                <a:spcPts val="0"/>
              </a:spcAft>
              <a:buNone/>
            </a:pPr>
            <a:endParaRPr sz="1500">
              <a:solidFill>
                <a:srgbClr val="333333"/>
              </a:solidFill>
              <a:highlight>
                <a:srgbClr val="FFFFFF"/>
              </a:highlight>
              <a:latin typeface="Arial"/>
              <a:ea typeface="Arial"/>
              <a:cs typeface="Arial"/>
              <a:sym typeface="Arial"/>
            </a:endParaRPr>
          </a:p>
          <a:p>
            <a:pPr marL="0" lvl="0" indent="0" rtl="0">
              <a:spcBef>
                <a:spcPts val="2000"/>
              </a:spcBef>
              <a:spcAft>
                <a:spcPts val="0"/>
              </a:spcAft>
              <a:buNone/>
            </a:pPr>
            <a:endParaRPr sz="1500">
              <a:solidFill>
                <a:srgbClr val="333333"/>
              </a:solidFill>
              <a:highlight>
                <a:srgbClr val="FFFFFF"/>
              </a:highlight>
              <a:latin typeface="Arial"/>
              <a:ea typeface="Arial"/>
              <a:cs typeface="Arial"/>
              <a:sym typeface="Arial"/>
            </a:endParaRPr>
          </a:p>
          <a:p>
            <a:pPr marL="0" lvl="0" indent="0" rtl="0">
              <a:spcBef>
                <a:spcPts val="2000"/>
              </a:spcBef>
              <a:spcAft>
                <a:spcPts val="0"/>
              </a:spcAft>
              <a:buClr>
                <a:schemeClr val="folHlink"/>
              </a:buClr>
              <a:buSzPts val="1100"/>
              <a:buFont typeface="Arial"/>
              <a:buNone/>
            </a:pPr>
            <a:endParaRPr sz="1500">
              <a:solidFill>
                <a:srgbClr val="333333"/>
              </a:solidFill>
              <a:highlight>
                <a:srgbClr val="FFFFFF"/>
              </a:highlight>
              <a:latin typeface="Arial"/>
              <a:ea typeface="Arial"/>
              <a:cs typeface="Arial"/>
              <a:sym typeface="Arial"/>
            </a:endParaRPr>
          </a:p>
          <a:p>
            <a:pPr marL="0" lvl="0" indent="0">
              <a:spcBef>
                <a:spcPts val="2000"/>
              </a:spcBef>
              <a:spcAft>
                <a:spcPts val="10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Problem Does BOSH Solve?</a:t>
            </a:r>
            <a:endParaRPr/>
          </a:p>
        </p:txBody>
      </p:sp>
      <p:sp>
        <p:nvSpPr>
          <p:cNvPr id="192" name="Shape 192"/>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Overview</a:t>
            </a:r>
            <a:endParaRPr/>
          </a:p>
        </p:txBody>
      </p:sp>
    </p:spTree>
    <p:extLst>
      <p:ext uri="{BB962C8B-B14F-4D97-AF65-F5344CB8AC3E}">
        <p14:creationId xmlns:p14="http://schemas.microsoft.com/office/powerpoint/2010/main" val="1672404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Shape 40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IaaS providers does BOSH support?</a:t>
            </a:r>
            <a:endParaRPr/>
          </a:p>
        </p:txBody>
      </p:sp>
      <p:pic>
        <p:nvPicPr>
          <p:cNvPr id="405" name="Shape 405"/>
          <p:cNvPicPr preferRelativeResize="0"/>
          <p:nvPr/>
        </p:nvPicPr>
        <p:blipFill>
          <a:blip r:embed="rId3">
            <a:alphaModFix/>
          </a:blip>
          <a:stretch>
            <a:fillRect/>
          </a:stretch>
        </p:blipFill>
        <p:spPr>
          <a:xfrm>
            <a:off x="224050" y="1320825"/>
            <a:ext cx="2569775" cy="966250"/>
          </a:xfrm>
          <a:prstGeom prst="rect">
            <a:avLst/>
          </a:prstGeom>
          <a:noFill/>
          <a:ln>
            <a:noFill/>
          </a:ln>
        </p:spPr>
      </p:pic>
      <p:pic>
        <p:nvPicPr>
          <p:cNvPr id="406" name="Shape 406"/>
          <p:cNvPicPr preferRelativeResize="0"/>
          <p:nvPr/>
        </p:nvPicPr>
        <p:blipFill>
          <a:blip r:embed="rId4">
            <a:alphaModFix/>
          </a:blip>
          <a:stretch>
            <a:fillRect/>
          </a:stretch>
        </p:blipFill>
        <p:spPr>
          <a:xfrm>
            <a:off x="3168300" y="1320825"/>
            <a:ext cx="2571750" cy="981075"/>
          </a:xfrm>
          <a:prstGeom prst="rect">
            <a:avLst/>
          </a:prstGeom>
          <a:noFill/>
          <a:ln>
            <a:noFill/>
          </a:ln>
        </p:spPr>
      </p:pic>
      <p:pic>
        <p:nvPicPr>
          <p:cNvPr id="407" name="Shape 407"/>
          <p:cNvPicPr preferRelativeResize="0"/>
          <p:nvPr/>
        </p:nvPicPr>
        <p:blipFill>
          <a:blip r:embed="rId5">
            <a:alphaModFix/>
          </a:blip>
          <a:stretch>
            <a:fillRect/>
          </a:stretch>
        </p:blipFill>
        <p:spPr>
          <a:xfrm>
            <a:off x="5991125" y="1328238"/>
            <a:ext cx="2957599" cy="966250"/>
          </a:xfrm>
          <a:prstGeom prst="rect">
            <a:avLst/>
          </a:prstGeom>
          <a:noFill/>
          <a:ln>
            <a:noFill/>
          </a:ln>
        </p:spPr>
      </p:pic>
      <p:pic>
        <p:nvPicPr>
          <p:cNvPr id="408" name="Shape 408"/>
          <p:cNvPicPr preferRelativeResize="0"/>
          <p:nvPr/>
        </p:nvPicPr>
        <p:blipFill>
          <a:blip r:embed="rId6">
            <a:alphaModFix/>
          </a:blip>
          <a:stretch>
            <a:fillRect/>
          </a:stretch>
        </p:blipFill>
        <p:spPr>
          <a:xfrm>
            <a:off x="2837250" y="3487375"/>
            <a:ext cx="3029776" cy="913300"/>
          </a:xfrm>
          <a:prstGeom prst="rect">
            <a:avLst/>
          </a:prstGeom>
          <a:noFill/>
          <a:ln>
            <a:noFill/>
          </a:ln>
        </p:spPr>
      </p:pic>
      <p:pic>
        <p:nvPicPr>
          <p:cNvPr id="409" name="Shape 409"/>
          <p:cNvPicPr preferRelativeResize="0"/>
          <p:nvPr/>
        </p:nvPicPr>
        <p:blipFill>
          <a:blip r:embed="rId7">
            <a:alphaModFix/>
          </a:blip>
          <a:stretch>
            <a:fillRect/>
          </a:stretch>
        </p:blipFill>
        <p:spPr>
          <a:xfrm>
            <a:off x="6207125" y="3219064"/>
            <a:ext cx="2684275" cy="1059829"/>
          </a:xfrm>
          <a:prstGeom prst="rect">
            <a:avLst/>
          </a:prstGeom>
          <a:noFill/>
          <a:ln>
            <a:noFill/>
          </a:ln>
        </p:spPr>
      </p:pic>
      <p:pic>
        <p:nvPicPr>
          <p:cNvPr id="410" name="Shape 410"/>
          <p:cNvPicPr preferRelativeResize="0"/>
          <p:nvPr/>
        </p:nvPicPr>
        <p:blipFill>
          <a:blip r:embed="rId8">
            <a:alphaModFix/>
          </a:blip>
          <a:stretch>
            <a:fillRect/>
          </a:stretch>
        </p:blipFill>
        <p:spPr>
          <a:xfrm>
            <a:off x="340213" y="3414113"/>
            <a:ext cx="2192751" cy="1059825"/>
          </a:xfrm>
          <a:prstGeom prst="rect">
            <a:avLst/>
          </a:prstGeom>
          <a:noFill/>
          <a:ln>
            <a:noFill/>
          </a:ln>
        </p:spPr>
      </p:pic>
      <p:pic>
        <p:nvPicPr>
          <p:cNvPr id="411" name="Shape 411"/>
          <p:cNvPicPr preferRelativeResize="0"/>
          <p:nvPr/>
        </p:nvPicPr>
        <p:blipFill>
          <a:blip r:embed="rId9">
            <a:alphaModFix/>
          </a:blip>
          <a:stretch>
            <a:fillRect/>
          </a:stretch>
        </p:blipFill>
        <p:spPr>
          <a:xfrm>
            <a:off x="3869025" y="2411525"/>
            <a:ext cx="966225" cy="966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Operating Systems Does BOSH Support?</a:t>
            </a:r>
            <a:endParaRPr/>
          </a:p>
        </p:txBody>
      </p:sp>
      <p:pic>
        <p:nvPicPr>
          <p:cNvPr id="417" name="Shape 417"/>
          <p:cNvPicPr preferRelativeResize="0"/>
          <p:nvPr/>
        </p:nvPicPr>
        <p:blipFill>
          <a:blip r:embed="rId3">
            <a:alphaModFix/>
          </a:blip>
          <a:stretch>
            <a:fillRect/>
          </a:stretch>
        </p:blipFill>
        <p:spPr>
          <a:xfrm>
            <a:off x="1162475" y="1843775"/>
            <a:ext cx="1505400" cy="1773874"/>
          </a:xfrm>
          <a:prstGeom prst="rect">
            <a:avLst/>
          </a:prstGeom>
          <a:noFill/>
          <a:ln>
            <a:noFill/>
          </a:ln>
        </p:spPr>
      </p:pic>
      <p:pic>
        <p:nvPicPr>
          <p:cNvPr id="418" name="Shape 418"/>
          <p:cNvPicPr preferRelativeResize="0"/>
          <p:nvPr/>
        </p:nvPicPr>
        <p:blipFill>
          <a:blip r:embed="rId4">
            <a:alphaModFix/>
          </a:blip>
          <a:stretch>
            <a:fillRect/>
          </a:stretch>
        </p:blipFill>
        <p:spPr>
          <a:xfrm>
            <a:off x="4073475" y="1922475"/>
            <a:ext cx="3951075" cy="2089074"/>
          </a:xfrm>
          <a:prstGeom prst="rect">
            <a:avLst/>
          </a:prstGeom>
          <a:noFill/>
          <a:ln>
            <a:noFill/>
          </a:ln>
        </p:spPr>
      </p:pic>
      <p:sp>
        <p:nvSpPr>
          <p:cNvPr id="419" name="Shape 419"/>
          <p:cNvSpPr txBox="1">
            <a:spLocks noGrp="1"/>
          </p:cNvSpPr>
          <p:nvPr>
            <p:ph type="title"/>
          </p:nvPr>
        </p:nvSpPr>
        <p:spPr>
          <a:xfrm>
            <a:off x="1369300" y="3617650"/>
            <a:ext cx="12525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Linux</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BOSH Project</a:t>
            </a:r>
            <a:endParaRPr/>
          </a:p>
        </p:txBody>
      </p:sp>
      <p:sp>
        <p:nvSpPr>
          <p:cNvPr id="425" name="Shape 425"/>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BOSH was created in 2010 by VMWare </a:t>
            </a:r>
            <a:endParaRPr/>
          </a:p>
          <a:p>
            <a:pPr marL="457200" lvl="0" indent="-317500" rtl="0">
              <a:spcBef>
                <a:spcPts val="0"/>
              </a:spcBef>
              <a:spcAft>
                <a:spcPts val="0"/>
              </a:spcAft>
              <a:buSzPts val="1400"/>
              <a:buChar char="●"/>
            </a:pPr>
            <a:r>
              <a:rPr lang="en"/>
              <a:t>2013 Pivotal was spun out of VMWare taking BOSH with it</a:t>
            </a:r>
            <a:endParaRPr/>
          </a:p>
          <a:p>
            <a:pPr marL="457200" lvl="0" indent="-317500" rtl="0">
              <a:spcBef>
                <a:spcPts val="0"/>
              </a:spcBef>
              <a:spcAft>
                <a:spcPts val="0"/>
              </a:spcAft>
              <a:buSzPts val="1400"/>
              <a:buChar char="●"/>
            </a:pPr>
            <a:r>
              <a:rPr lang="en"/>
              <a:t>Pivotal donated the BOSH project the the Cloud Foundry Foundation </a:t>
            </a:r>
            <a:endParaRPr/>
          </a:p>
          <a:p>
            <a:pPr marL="457200" lvl="0" indent="-317500" rtl="0">
              <a:spcBef>
                <a:spcPts val="0"/>
              </a:spcBef>
              <a:spcAft>
                <a:spcPts val="0"/>
              </a:spcAft>
              <a:buSzPts val="1400"/>
              <a:buChar char="●"/>
            </a:pPr>
            <a:r>
              <a:rPr lang="en"/>
              <a:t>BOSH is a project of the Cloud Foundry Foundation</a:t>
            </a:r>
            <a:endParaRPr/>
          </a:p>
          <a:p>
            <a:pPr marL="457200" lvl="0" indent="-317500" rtl="0">
              <a:spcBef>
                <a:spcPts val="0"/>
              </a:spcBef>
              <a:spcAft>
                <a:spcPts val="0"/>
              </a:spcAft>
              <a:buSzPts val="1400"/>
              <a:buChar char="●"/>
            </a:pPr>
            <a:r>
              <a:rPr lang="en"/>
              <a:t>BOSH uses the Apache 2.0 License</a:t>
            </a:r>
            <a:endParaRPr/>
          </a:p>
          <a:p>
            <a:pPr marL="457200" lvl="0" indent="-317500" rtl="0">
              <a:spcBef>
                <a:spcPts val="0"/>
              </a:spcBef>
              <a:spcAft>
                <a:spcPts val="0"/>
              </a:spcAft>
              <a:buSzPts val="1400"/>
              <a:buChar char="●"/>
            </a:pPr>
            <a:r>
              <a:rPr lang="en"/>
              <a:t>Actively developed since 2010</a:t>
            </a:r>
            <a:endParaRPr/>
          </a:p>
          <a:p>
            <a:pPr marL="914400" lvl="1" indent="-317500" rtl="0">
              <a:spcBef>
                <a:spcPts val="0"/>
              </a:spcBef>
              <a:spcAft>
                <a:spcPts val="0"/>
              </a:spcAft>
              <a:buSzPts val="1400"/>
              <a:buChar char="○"/>
            </a:pPr>
            <a:r>
              <a:rPr lang="en"/>
              <a:t>244 Contributors </a:t>
            </a:r>
            <a:endParaRPr/>
          </a:p>
          <a:p>
            <a:pPr marL="914400" lvl="1" indent="-317500" rtl="0">
              <a:spcBef>
                <a:spcPts val="0"/>
              </a:spcBef>
              <a:spcAft>
                <a:spcPts val="0"/>
              </a:spcAft>
              <a:buSzPts val="1400"/>
              <a:buChar char="○"/>
            </a:pPr>
            <a:r>
              <a:rPr lang="en"/>
              <a:t>Major contributions from CF Foundation members Pivotal, IBM, SAP, VMware, Microsoft, Google and others </a:t>
            </a:r>
            <a:endParaRPr/>
          </a:p>
          <a:p>
            <a:pPr marL="457200" lvl="0" indent="-317500" rtl="0">
              <a:spcBef>
                <a:spcPts val="0"/>
              </a:spcBef>
              <a:spcAft>
                <a:spcPts val="0"/>
              </a:spcAft>
              <a:buSzPts val="1400"/>
              <a:buChar char="●"/>
            </a:pPr>
            <a:r>
              <a:rPr lang="en"/>
              <a:t>Resources </a:t>
            </a:r>
            <a:endParaRPr/>
          </a:p>
          <a:p>
            <a:pPr marL="914400" lvl="1" indent="-317500" rtl="0">
              <a:spcBef>
                <a:spcPts val="0"/>
              </a:spcBef>
              <a:spcAft>
                <a:spcPts val="0"/>
              </a:spcAft>
              <a:buSzPts val="1400"/>
              <a:buChar char="○"/>
            </a:pPr>
            <a:r>
              <a:rPr lang="en" u="sng">
                <a:solidFill>
                  <a:schemeClr val="hlink"/>
                </a:solidFill>
                <a:hlinkClick r:id="rId3"/>
              </a:rPr>
              <a:t>http://bosh.io</a:t>
            </a:r>
            <a:r>
              <a:rPr lang="en"/>
              <a:t>   </a:t>
            </a:r>
            <a:endParaRPr/>
          </a:p>
          <a:p>
            <a:pPr marL="914400" lvl="1" indent="-317500" rtl="0">
              <a:spcBef>
                <a:spcPts val="0"/>
              </a:spcBef>
              <a:spcAft>
                <a:spcPts val="0"/>
              </a:spcAft>
              <a:buSzPts val="1400"/>
              <a:buChar char="○"/>
            </a:pPr>
            <a:r>
              <a:rPr lang="en" u="sng">
                <a:solidFill>
                  <a:schemeClr val="accent2"/>
                </a:solidFill>
                <a:hlinkClick r:id="rId4"/>
              </a:rPr>
              <a:t>http://ultimateguidetobosh.com/</a:t>
            </a:r>
            <a:r>
              <a:rPr lang="en"/>
              <a:t> (Free Book)</a:t>
            </a:r>
            <a:endParaRPr/>
          </a:p>
          <a:p>
            <a:pPr marL="914400" lvl="1" indent="-317500" rtl="0">
              <a:spcBef>
                <a:spcPts val="0"/>
              </a:spcBef>
              <a:spcAft>
                <a:spcPts val="0"/>
              </a:spcAft>
              <a:buSzPts val="1400"/>
              <a:buChar char="○"/>
            </a:pPr>
            <a:r>
              <a:rPr lang="en" u="sng">
                <a:solidFill>
                  <a:schemeClr val="hlink"/>
                </a:solidFill>
                <a:hlinkClick r:id="rId5"/>
              </a:rPr>
              <a:t>http://mariash.github.io/learn-bosh/</a:t>
            </a:r>
            <a:r>
              <a:rPr lang="en"/>
              <a:t> (Quick Tutorial)</a:t>
            </a:r>
            <a:endParaRPr/>
          </a:p>
          <a:p>
            <a:pPr marL="914400" lvl="1" indent="-317500" rtl="0">
              <a:spcBef>
                <a:spcPts val="0"/>
              </a:spcBef>
              <a:spcAft>
                <a:spcPts val="0"/>
              </a:spcAft>
              <a:buSzPts val="1400"/>
              <a:buChar char="○"/>
            </a:pPr>
            <a:r>
              <a:rPr lang="en" u="sng">
                <a:solidFill>
                  <a:schemeClr val="hlink"/>
                </a:solidFill>
                <a:hlinkClick r:id="rId6"/>
              </a:rPr>
              <a:t>https://cloudfoundry.org/bosh/</a:t>
            </a:r>
            <a:r>
              <a:rPr lang="en"/>
              <a:t> </a:t>
            </a:r>
            <a:endParaRPr/>
          </a:p>
          <a:p>
            <a:pPr marL="914400" lvl="1" indent="-317500" rtl="0">
              <a:spcBef>
                <a:spcPts val="0"/>
              </a:spcBef>
              <a:spcAft>
                <a:spcPts val="0"/>
              </a:spcAft>
              <a:buSzPts val="1400"/>
              <a:buChar char="○"/>
            </a:pPr>
            <a:r>
              <a:rPr lang="en" u="sng">
                <a:solidFill>
                  <a:schemeClr val="accent2"/>
                </a:solidFill>
                <a:hlinkClick r:id="rId7"/>
              </a:rPr>
              <a:t>https://github.com/cloudfoundry/bosh</a:t>
            </a:r>
            <a:r>
              <a:rPr lang="en"/>
              <a:t> </a:t>
            </a:r>
            <a:endParaRPr/>
          </a:p>
          <a:p>
            <a:pPr marL="0" lvl="0" indent="0" rtl="0">
              <a:spcBef>
                <a:spcPts val="1000"/>
              </a:spcBef>
              <a:spcAft>
                <a:spcPts val="1000"/>
              </a:spcAft>
              <a:buNone/>
            </a:pPr>
            <a:br>
              <a:rPr lang="en"/>
            </a:br>
            <a:endParaRPr/>
          </a:p>
        </p:txBody>
      </p:sp>
      <p:pic>
        <p:nvPicPr>
          <p:cNvPr id="426" name="Shape 426"/>
          <p:cNvPicPr preferRelativeResize="0"/>
          <p:nvPr/>
        </p:nvPicPr>
        <p:blipFill>
          <a:blip r:embed="rId8">
            <a:alphaModFix/>
          </a:blip>
          <a:stretch>
            <a:fillRect/>
          </a:stretch>
        </p:blipFill>
        <p:spPr>
          <a:xfrm>
            <a:off x="3323950" y="151278"/>
            <a:ext cx="1684751" cy="612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User Interaction</a:t>
            </a:r>
            <a:endParaRPr/>
          </a:p>
        </p:txBody>
      </p:sp>
      <p:sp>
        <p:nvSpPr>
          <p:cNvPr id="432" name="Shape 432"/>
          <p:cNvSpPr txBox="1">
            <a:spLocks noGrp="1"/>
          </p:cNvSpPr>
          <p:nvPr>
            <p:ph type="body" idx="1"/>
          </p:nvPr>
        </p:nvSpPr>
        <p:spPr>
          <a:xfrm>
            <a:off x="192475" y="976600"/>
            <a:ext cx="4112100" cy="37695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Font typeface="Avenir"/>
              <a:buChar char="●"/>
            </a:pPr>
            <a:r>
              <a:rPr lang="en" sz="1200">
                <a:latin typeface="Avenir"/>
                <a:ea typeface="Avenir"/>
                <a:cs typeface="Avenir"/>
                <a:sym typeface="Avenir"/>
              </a:rPr>
              <a:t>The BOSH director is a collection of components that orchestrates the initial deployments and ongoing updates of bosh managed services </a:t>
            </a:r>
            <a:br>
              <a:rPr lang="en" sz="1200">
                <a:latin typeface="Avenir"/>
                <a:ea typeface="Avenir"/>
                <a:cs typeface="Avenir"/>
                <a:sym typeface="Avenir"/>
              </a:rPr>
            </a:b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BOSH is a distributed system that can be deployed on multiple VM’s. However it is commonly deployed on a single VM.</a:t>
            </a:r>
            <a:br>
              <a:rPr lang="en" sz="1200">
                <a:latin typeface="Avenir"/>
                <a:ea typeface="Avenir"/>
                <a:cs typeface="Avenir"/>
                <a:sym typeface="Avenir"/>
              </a:rPr>
            </a:b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A single BOSH director VM can manage thousands of other VMs </a:t>
            </a:r>
            <a:br>
              <a:rPr lang="en" sz="1200">
                <a:latin typeface="Avenir"/>
                <a:ea typeface="Avenir"/>
                <a:cs typeface="Avenir"/>
                <a:sym typeface="Avenir"/>
              </a:rPr>
            </a:b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The BOSH CLI is a single go binary that can be installed on a Mac, Windows, or Linux to drive the BOSH director </a:t>
            </a:r>
            <a:endParaRPr sz="1200">
              <a:latin typeface="Avenir"/>
              <a:ea typeface="Avenir"/>
              <a:cs typeface="Avenir"/>
              <a:sym typeface="Avenir"/>
            </a:endParaRPr>
          </a:p>
        </p:txBody>
      </p:sp>
      <p:sp>
        <p:nvSpPr>
          <p:cNvPr id="433" name="Shape 433"/>
          <p:cNvSpPr/>
          <p:nvPr/>
        </p:nvSpPr>
        <p:spPr>
          <a:xfrm>
            <a:off x="6907020" y="1694397"/>
            <a:ext cx="1953600" cy="1907100"/>
          </a:xfrm>
          <a:prstGeom prst="roundRect">
            <a:avLst>
              <a:gd name="adj" fmla="val 16667"/>
            </a:avLst>
          </a:prstGeom>
          <a:solidFill>
            <a:srgbClr val="1AB9A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34" name="Shape 434"/>
          <p:cNvGrpSpPr/>
          <p:nvPr/>
        </p:nvGrpSpPr>
        <p:grpSpPr>
          <a:xfrm>
            <a:off x="7312683" y="2491065"/>
            <a:ext cx="1142279" cy="342822"/>
            <a:chOff x="1542374" y="2436928"/>
            <a:chExt cx="1243500" cy="373200"/>
          </a:xfrm>
        </p:grpSpPr>
        <p:sp>
          <p:nvSpPr>
            <p:cNvPr id="435" name="Shape 435"/>
            <p:cNvSpPr/>
            <p:nvPr/>
          </p:nvSpPr>
          <p:spPr>
            <a:xfrm>
              <a:off x="1542374" y="2436928"/>
              <a:ext cx="1243500" cy="373200"/>
            </a:xfrm>
            <a:prstGeom prst="roundRect">
              <a:avLst>
                <a:gd name="adj" fmla="val 16667"/>
              </a:avLst>
            </a:prstGeom>
            <a:solidFill>
              <a:srgbClr val="CCCCCC"/>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FFFFFF"/>
                  </a:solidFill>
                  <a:latin typeface="Avenir"/>
                  <a:ea typeface="Avenir"/>
                  <a:cs typeface="Avenir"/>
                  <a:sym typeface="Avenir"/>
                </a:rPr>
                <a:t>Director</a:t>
              </a:r>
              <a:endParaRPr sz="1200">
                <a:solidFill>
                  <a:srgbClr val="FFFFFF"/>
                </a:solidFill>
                <a:latin typeface="Avenir"/>
                <a:ea typeface="Avenir"/>
                <a:cs typeface="Avenir"/>
                <a:sym typeface="Avenir"/>
              </a:endParaRPr>
            </a:p>
          </p:txBody>
        </p:sp>
        <p:sp>
          <p:nvSpPr>
            <p:cNvPr id="436" name="Shape 436"/>
            <p:cNvSpPr/>
            <p:nvPr/>
          </p:nvSpPr>
          <p:spPr>
            <a:xfrm>
              <a:off x="1712906" y="2500542"/>
              <a:ext cx="199200"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Font typeface="Source Sans Pro"/>
                <a:buNone/>
              </a:pPr>
              <a:endParaRPr sz="1800" b="0" i="0" u="none" strike="noStrike" cap="none">
                <a:solidFill>
                  <a:srgbClr val="FFFFFF"/>
                </a:solidFill>
                <a:latin typeface="Arial"/>
                <a:ea typeface="Arial"/>
                <a:cs typeface="Arial"/>
                <a:sym typeface="Arial"/>
              </a:endParaRPr>
            </a:p>
          </p:txBody>
        </p:sp>
      </p:grpSp>
      <p:grpSp>
        <p:nvGrpSpPr>
          <p:cNvPr id="437" name="Shape 437"/>
          <p:cNvGrpSpPr/>
          <p:nvPr/>
        </p:nvGrpSpPr>
        <p:grpSpPr>
          <a:xfrm>
            <a:off x="5037241" y="2489229"/>
            <a:ext cx="1413611" cy="342822"/>
            <a:chOff x="1340300" y="2820050"/>
            <a:chExt cx="1243500" cy="373200"/>
          </a:xfrm>
        </p:grpSpPr>
        <p:sp>
          <p:nvSpPr>
            <p:cNvPr id="438" name="Shape 438"/>
            <p:cNvSpPr/>
            <p:nvPr/>
          </p:nvSpPr>
          <p:spPr>
            <a:xfrm>
              <a:off x="1340300" y="2820050"/>
              <a:ext cx="1243500" cy="373200"/>
            </a:xfrm>
            <a:prstGeom prst="roundRect">
              <a:avLst>
                <a:gd name="adj" fmla="val 16667"/>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434343"/>
                  </a:solidFill>
                  <a:latin typeface="Avenir"/>
                  <a:ea typeface="Avenir"/>
                  <a:cs typeface="Avenir"/>
                  <a:sym typeface="Avenir"/>
                </a:rPr>
                <a:t>          </a:t>
              </a:r>
              <a:r>
                <a:rPr lang="en" sz="1200">
                  <a:solidFill>
                    <a:srgbClr val="FFFFFF"/>
                  </a:solidFill>
                  <a:latin typeface="Avenir"/>
                  <a:ea typeface="Avenir"/>
                  <a:cs typeface="Avenir"/>
                  <a:sym typeface="Avenir"/>
                </a:rPr>
                <a:t>BOSH CLI   </a:t>
              </a:r>
              <a:endParaRPr sz="1200">
                <a:solidFill>
                  <a:srgbClr val="FFFFFF"/>
                </a:solidFill>
                <a:latin typeface="Avenir"/>
                <a:ea typeface="Avenir"/>
                <a:cs typeface="Avenir"/>
                <a:sym typeface="Avenir"/>
              </a:endParaRPr>
            </a:p>
          </p:txBody>
        </p:sp>
        <p:sp>
          <p:nvSpPr>
            <p:cNvPr id="439" name="Shape 439"/>
            <p:cNvSpPr/>
            <p:nvPr/>
          </p:nvSpPr>
          <p:spPr>
            <a:xfrm>
              <a:off x="1529744" y="2913500"/>
              <a:ext cx="233700"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rgbClr val="666666"/>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Font typeface="Source Sans Pro"/>
                <a:buNone/>
              </a:pPr>
              <a:endParaRPr sz="1800" b="0" i="0" u="none" strike="noStrike" cap="none">
                <a:solidFill>
                  <a:srgbClr val="FFFFFF"/>
                </a:solidFill>
                <a:latin typeface="Arial"/>
                <a:ea typeface="Arial"/>
                <a:cs typeface="Arial"/>
                <a:sym typeface="Arial"/>
              </a:endParaRPr>
            </a:p>
          </p:txBody>
        </p:sp>
      </p:grpSp>
      <p:sp>
        <p:nvSpPr>
          <p:cNvPr id="440" name="Shape 440"/>
          <p:cNvSpPr txBox="1"/>
          <p:nvPr/>
        </p:nvSpPr>
        <p:spPr>
          <a:xfrm>
            <a:off x="7158018" y="1776325"/>
            <a:ext cx="1469700" cy="760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Avenir"/>
                <a:ea typeface="Avenir"/>
                <a:cs typeface="Avenir"/>
                <a:sym typeface="Avenir"/>
              </a:rPr>
              <a:t>BOSH Director</a:t>
            </a:r>
            <a:endParaRPr b="1">
              <a:solidFill>
                <a:srgbClr val="FFFFFF"/>
              </a:solidFill>
              <a:latin typeface="Avenir"/>
              <a:ea typeface="Avenir"/>
              <a:cs typeface="Avenir"/>
              <a:sym typeface="Avenir"/>
            </a:endParaRPr>
          </a:p>
          <a:p>
            <a:pPr marL="0" lvl="0" indent="0" algn="ctr" rtl="0">
              <a:spcBef>
                <a:spcPts val="0"/>
              </a:spcBef>
              <a:spcAft>
                <a:spcPts val="0"/>
              </a:spcAft>
              <a:buNone/>
            </a:pPr>
            <a:r>
              <a:rPr lang="en" b="1">
                <a:solidFill>
                  <a:srgbClr val="FFFFFF"/>
                </a:solidFill>
                <a:latin typeface="Avenir"/>
                <a:ea typeface="Avenir"/>
                <a:cs typeface="Avenir"/>
                <a:sym typeface="Avenir"/>
              </a:rPr>
              <a:t>VM</a:t>
            </a:r>
            <a:endParaRPr b="1">
              <a:solidFill>
                <a:srgbClr val="FFFFFF"/>
              </a:solidFill>
              <a:latin typeface="Avenir"/>
              <a:ea typeface="Avenir"/>
              <a:cs typeface="Avenir"/>
              <a:sym typeface="Avenir"/>
            </a:endParaRPr>
          </a:p>
        </p:txBody>
      </p:sp>
      <p:cxnSp>
        <p:nvCxnSpPr>
          <p:cNvPr id="441" name="Shape 441"/>
          <p:cNvCxnSpPr>
            <a:stCxn id="438" idx="3"/>
            <a:endCxn id="435" idx="1"/>
          </p:cNvCxnSpPr>
          <p:nvPr/>
        </p:nvCxnSpPr>
        <p:spPr>
          <a:xfrm>
            <a:off x="6450852" y="2660640"/>
            <a:ext cx="861900" cy="1800"/>
          </a:xfrm>
          <a:prstGeom prst="curvedConnector3">
            <a:avLst>
              <a:gd name="adj1" fmla="val 49996"/>
            </a:avLst>
          </a:prstGeom>
          <a:noFill/>
          <a:ln w="19050" cap="flat" cmpd="sng">
            <a:solidFill>
              <a:srgbClr val="434343"/>
            </a:solidFill>
            <a:prstDash val="solid"/>
            <a:round/>
            <a:headEnd type="none" w="med" len="med"/>
            <a:tailEnd type="stealth"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Configure the BOSH cli</a:t>
            </a:r>
            <a:endParaRPr/>
          </a:p>
        </p:txBody>
      </p:sp>
      <p:sp>
        <p:nvSpPr>
          <p:cNvPr id="447" name="Shape 447"/>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a:t>
            </a:r>
            <a:endParaRPr/>
          </a:p>
        </p:txBody>
      </p:sp>
      <p:sp>
        <p:nvSpPr>
          <p:cNvPr id="448" name="Shape 448"/>
          <p:cNvSpPr txBox="1">
            <a:spLocks noGrp="1"/>
          </p:cNvSpPr>
          <p:nvPr>
            <p:ph type="body" idx="2"/>
          </p:nvPr>
        </p:nvSpPr>
        <p:spPr>
          <a:xfrm>
            <a:off x="3810675" y="549625"/>
            <a:ext cx="5047200" cy="41202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
              <a:t>ssh into the jumbox </a:t>
            </a:r>
            <a:endParaRPr/>
          </a:p>
          <a:p>
            <a:pPr marL="457200" lvl="0" indent="-330200" rtl="0">
              <a:spcBef>
                <a:spcPts val="0"/>
              </a:spcBef>
              <a:spcAft>
                <a:spcPts val="0"/>
              </a:spcAft>
              <a:buSzPts val="1600"/>
              <a:buChar char="●"/>
            </a:pPr>
            <a:r>
              <a:rPr lang="en"/>
              <a:t>Use the BOSH cli to log into the BOSH director</a:t>
            </a:r>
            <a:endParaRPr/>
          </a:p>
          <a:p>
            <a:pPr marL="0" lvl="0" indent="0" rtl="0">
              <a:spcBef>
                <a:spcPts val="2000"/>
              </a:spcBef>
              <a:spcAft>
                <a:spcPts val="0"/>
              </a:spcAft>
              <a:buClr>
                <a:schemeClr val="folHlink"/>
              </a:buClr>
              <a:buSzPts val="1100"/>
              <a:buFont typeface="Arial"/>
              <a:buNone/>
            </a:pPr>
            <a:endParaRPr/>
          </a:p>
          <a:p>
            <a:pPr marL="0" lvl="0" indent="0" rtl="0">
              <a:spcBef>
                <a:spcPts val="2000"/>
              </a:spcBef>
              <a:spcAft>
                <a:spcPts val="20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BOSH Architecture</a:t>
            </a:r>
            <a:endParaRPr lang="en-US" dirty="0"/>
          </a:p>
        </p:txBody>
      </p:sp>
      <p:pic>
        <p:nvPicPr>
          <p:cNvPr id="14" name="Picture 13" descr="bosh-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35" y="874714"/>
            <a:ext cx="8056859" cy="2971572"/>
          </a:xfrm>
          <a:prstGeom prst="rect">
            <a:avLst/>
          </a:prstGeom>
        </p:spPr>
      </p:pic>
    </p:spTree>
    <p:extLst>
      <p:ext uri="{BB962C8B-B14F-4D97-AF65-F5344CB8AC3E}">
        <p14:creationId xmlns:p14="http://schemas.microsoft.com/office/powerpoint/2010/main" val="3049396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Example Jump BOX &amp; Director</a:t>
            </a:r>
            <a:endParaRPr/>
          </a:p>
        </p:txBody>
      </p:sp>
      <p:sp>
        <p:nvSpPr>
          <p:cNvPr id="454" name="Shape 454"/>
          <p:cNvSpPr txBox="1">
            <a:spLocks noGrp="1"/>
          </p:cNvSpPr>
          <p:nvPr>
            <p:ph type="body" idx="1"/>
          </p:nvPr>
        </p:nvSpPr>
        <p:spPr>
          <a:xfrm>
            <a:off x="915400" y="900400"/>
            <a:ext cx="7333200" cy="18744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BOSH director is typically deployed on a network with no external access </a:t>
            </a:r>
            <a:endParaRPr/>
          </a:p>
          <a:p>
            <a:pPr marL="457200" lvl="0" indent="-317500" rtl="0">
              <a:spcBef>
                <a:spcPts val="0"/>
              </a:spcBef>
              <a:spcAft>
                <a:spcPts val="0"/>
              </a:spcAft>
              <a:buSzPts val="1400"/>
              <a:buChar char="●"/>
            </a:pPr>
            <a:r>
              <a:rPr lang="en"/>
              <a:t>A jumbox / bastion host is deployed alongside the bosh director to interact with the direct via the cli </a:t>
            </a:r>
            <a:endParaRPr/>
          </a:p>
          <a:p>
            <a:pPr marL="457200" lvl="0" indent="-317500">
              <a:spcBef>
                <a:spcPts val="0"/>
              </a:spcBef>
              <a:spcAft>
                <a:spcPts val="0"/>
              </a:spcAft>
              <a:buSzPts val="1400"/>
              <a:buChar char="●"/>
            </a:pPr>
            <a:r>
              <a:rPr lang="en"/>
              <a:t>Below is a screenshot of a gcp project showing two directors and a two jump boxes notice that the directors have no external ip addresses </a:t>
            </a:r>
            <a:endParaRPr/>
          </a:p>
        </p:txBody>
      </p:sp>
      <p:pic>
        <p:nvPicPr>
          <p:cNvPr id="455" name="Shape 455"/>
          <p:cNvPicPr preferRelativeResize="0"/>
          <p:nvPr/>
        </p:nvPicPr>
        <p:blipFill>
          <a:blip r:embed="rId3">
            <a:alphaModFix/>
          </a:blip>
          <a:stretch>
            <a:fillRect/>
          </a:stretch>
        </p:blipFill>
        <p:spPr>
          <a:xfrm>
            <a:off x="126013" y="2934900"/>
            <a:ext cx="8796028" cy="17349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Alias the BOSH director</a:t>
            </a:r>
            <a:endParaRPr/>
          </a:p>
        </p:txBody>
      </p:sp>
      <p:sp>
        <p:nvSpPr>
          <p:cNvPr id="461" name="Shape 461"/>
          <p:cNvSpPr txBox="1"/>
          <p:nvPr/>
        </p:nvSpPr>
        <p:spPr>
          <a:xfrm>
            <a:off x="118350" y="662750"/>
            <a:ext cx="89307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 bosh alias-env my-bosh -e 10.0.0.6 --ca-cert &lt;(bosh int ./creds.yml --path /director_ssl/ca)</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Using environment '10.0.0.6' as anonymous user</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Name</a:t>
            </a:r>
            <a:r>
              <a:rPr lang="en" sz="900">
                <a:solidFill>
                  <a:srgbClr val="3B3B3B"/>
                </a:solidFill>
                <a:highlight>
                  <a:srgbClr val="FFFFFF"/>
                </a:highlight>
                <a:latin typeface="Courier New"/>
                <a:ea typeface="Courier New"/>
                <a:cs typeface="Courier New"/>
                <a:sym typeface="Courier New"/>
              </a:rPr>
              <a:t>      bosh-1  </a:t>
            </a: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UUID</a:t>
            </a:r>
            <a:r>
              <a:rPr lang="en" sz="900">
                <a:solidFill>
                  <a:srgbClr val="3B3B3B"/>
                </a:solidFill>
                <a:highlight>
                  <a:srgbClr val="FFFFFF"/>
                </a:highlight>
                <a:latin typeface="Courier New"/>
                <a:ea typeface="Courier New"/>
                <a:cs typeface="Courier New"/>
                <a:sym typeface="Courier New"/>
              </a:rPr>
              <a:t>      377b7bf5-4e1f-4103-880f-ee7e12a8373e  </a:t>
            </a: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Version</a:t>
            </a:r>
            <a:r>
              <a:rPr lang="en" sz="900">
                <a:solidFill>
                  <a:srgbClr val="3B3B3B"/>
                </a:solidFill>
                <a:highlight>
                  <a:srgbClr val="FFFFFF"/>
                </a:highlight>
                <a:latin typeface="Courier New"/>
                <a:ea typeface="Courier New"/>
                <a:cs typeface="Courier New"/>
                <a:sym typeface="Courier New"/>
              </a:rPr>
              <a:t>   264.1.0 (00000000)  </a:t>
            </a: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CPI</a:t>
            </a:r>
            <a:r>
              <a:rPr lang="en" sz="900">
                <a:solidFill>
                  <a:srgbClr val="3B3B3B"/>
                </a:solidFill>
                <a:highlight>
                  <a:srgbClr val="FFFFFF"/>
                </a:highlight>
                <a:latin typeface="Courier New"/>
                <a:ea typeface="Courier New"/>
                <a:cs typeface="Courier New"/>
                <a:sym typeface="Courier New"/>
              </a:rPr>
              <a:t>       google_cpi  </a:t>
            </a: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Features</a:t>
            </a:r>
            <a:r>
              <a:rPr lang="en" sz="900">
                <a:solidFill>
                  <a:srgbClr val="3B3B3B"/>
                </a:solidFill>
                <a:highlight>
                  <a:srgbClr val="FFFFFF"/>
                </a:highlight>
                <a:latin typeface="Courier New"/>
                <a:ea typeface="Courier New"/>
                <a:cs typeface="Courier New"/>
                <a:sym typeface="Courier New"/>
              </a:rPr>
              <a:t>  compiled_package_cache: disabled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config_server: enabled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dns: disabled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snapshots: disabled  </a:t>
            </a: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User</a:t>
            </a:r>
            <a:r>
              <a:rPr lang="en" sz="900">
                <a:solidFill>
                  <a:srgbClr val="3B3B3B"/>
                </a:solidFill>
                <a:highlight>
                  <a:srgbClr val="FFFFFF"/>
                </a:highlight>
                <a:latin typeface="Courier New"/>
                <a:ea typeface="Courier New"/>
                <a:cs typeface="Courier New"/>
                <a:sym typeface="Courier New"/>
              </a:rPr>
              <a:t>      (not logged in)  </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Succeeded</a:t>
            </a:r>
            <a:br>
              <a:rPr lang="en" sz="900">
                <a:solidFill>
                  <a:srgbClr val="3B3B3B"/>
                </a:solidFill>
                <a:highlight>
                  <a:srgbClr val="FFFFFF"/>
                </a:highlight>
                <a:latin typeface="Courier New"/>
                <a:ea typeface="Courier New"/>
                <a:cs typeface="Courier New"/>
                <a:sym typeface="Courier New"/>
              </a:rPr>
            </a:br>
            <a:endParaRPr sz="9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p:nvPr/>
        </p:nvSpPr>
        <p:spPr>
          <a:xfrm>
            <a:off x="118350" y="662750"/>
            <a:ext cx="8930700" cy="40602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Clr>
                <a:schemeClr val="folHlink"/>
              </a:buClr>
              <a:buSzPts val="1100"/>
              <a:buFont typeface="Arial"/>
              <a:buNone/>
            </a:pPr>
            <a:r>
              <a:rPr lang="en" sz="900" b="1">
                <a:solidFill>
                  <a:srgbClr val="3B3B3B"/>
                </a:solidFill>
                <a:highlight>
                  <a:srgbClr val="FFFFFF"/>
                </a:highlight>
                <a:latin typeface="Courier New"/>
                <a:ea typeface="Courier New"/>
                <a:cs typeface="Courier New"/>
                <a:sym typeface="Courier New"/>
              </a:rPr>
              <a:t>$ bosh-1@bosh-1-jump:~$ bosh int ./creds.yml --path /admin_password</a:t>
            </a:r>
            <a:endParaRPr sz="9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9ql9hrdxo7gq5hyyjnup</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Succeeded</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 cat creds.yml </a:t>
            </a:r>
            <a:endParaRPr sz="9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admin_password: 9ql9hrdxo7gq5hyyjnup</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blobstore_agent_password: po2ljw087dzy2o4k97qs</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blobstore_director_password: n3tenfvllwipirvsxsyw</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credhub_ca:</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ca: |</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600">
                <a:solidFill>
                  <a:srgbClr val="3B3B3B"/>
                </a:solidFill>
                <a:highlight>
                  <a:srgbClr val="FFFFFF"/>
                </a:highlight>
                <a:latin typeface="Courier New"/>
                <a:ea typeface="Courier New"/>
                <a:cs typeface="Courier New"/>
                <a:sym typeface="Courier New"/>
              </a:rPr>
              <a:t> -----BEGIN CERTIFICATE-----</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MIIEIzCCAougAwIBAgIQEohzHW3Fhaz0m/D4ns3PsjANBgkqhkiG9w0BAQsFADA7</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MQwwCgYDVQQGEwNVU0ExFjAUBgNVBAoTDUNsb3VkIEZvdW5kcnkxEzARBgNVBAMT</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CkNyZWRIdWIgQ0EwHhcNMTcxMTIxMDUxMDQwWhcNMTgxMTIxMDUxMDQwWjA7MQww</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CgYDVQQGEwNVU0ExFjAUBgNVBAoTDUNsb3VkIEZvdW5kcnkxEzARBgNVBAMTCkNy</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ZWRIdWIgQ0EwggGiMA0GCSqGSIb3DQEBAQUAA4IBjwAwggGKAoIBgQDQRmjMHCEd</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W1HhD/IDkAemiInuVySYDLkpQXs7xfsjgjsnnDTXcZ4Lt1Ao+W85H9etYdOiBZTp</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cu/sSfdVCI/suDzQTzxqCET441lDkYPEWCDWbQo4eMRnK4PyIWffUnV3HXtyS/4D</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HkCkXVPX6UVF7OBd+C7S0R2vKbgxsFQsRBWKlFuhA7+3ndEs9odVi9YKQcJnk2tF</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kPsoiPRGgQuCwLf44RiPpPgDJbB3fNL3VAIjmt6h1z472f3IkZqsKdpnimIWty9w</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KDUEiTYwwIIien7F7odi3AyiYUXTzTuE2EVs/otWdKY6lV3ARcjwCACh/mCO5St2</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600">
                <a:solidFill>
                  <a:srgbClr val="3B3B3B"/>
                </a:solidFill>
                <a:highlight>
                  <a:srgbClr val="FFFFFF"/>
                </a:highlight>
                <a:latin typeface="Courier New"/>
                <a:ea typeface="Courier New"/>
                <a:cs typeface="Courier New"/>
                <a:sym typeface="Courier New"/>
              </a:rPr>
              <a:t>    5jKfJ/f3MyXL2dAZ55RvDH3k7Bq9iCHIgBw/46IQAqk0Z4c6wdokZpIY6KZHiGcY</a:t>
            </a:r>
            <a:endParaRPr sz="6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 many more creds &amp; certificates </a:t>
            </a:r>
            <a:endParaRPr sz="9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900">
              <a:solidFill>
                <a:srgbClr val="3B3B3B"/>
              </a:solidFill>
              <a:highlight>
                <a:srgbClr val="FFFFFF"/>
              </a:highlight>
              <a:latin typeface="Courier New"/>
              <a:ea typeface="Courier New"/>
              <a:cs typeface="Courier New"/>
              <a:sym typeface="Courier New"/>
            </a:endParaRPr>
          </a:p>
        </p:txBody>
      </p:sp>
      <p:sp>
        <p:nvSpPr>
          <p:cNvPr id="467" name="Shape 46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Find the BOSH director admin password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Shape 47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Log into the director</a:t>
            </a:r>
            <a:endParaRPr/>
          </a:p>
        </p:txBody>
      </p:sp>
      <p:sp>
        <p:nvSpPr>
          <p:cNvPr id="473" name="Shape 473"/>
          <p:cNvSpPr txBox="1"/>
          <p:nvPr/>
        </p:nvSpPr>
        <p:spPr>
          <a:xfrm>
            <a:off x="118350" y="662750"/>
            <a:ext cx="89307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 bosh -e my-bosh login</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Email (): admin</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Password (): </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Successfully authenticated with UAA</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Succeeded</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 bosh -e my-bosh environment</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Using environment '10.0.0.6' as user 'admin' (openid, bosh.admin)</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Name      bosh-1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UUID      377b7bf5-4e1f-4103-880f-ee7e12a8373e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Version   264.1.0 (00000000)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CPI       google_cpi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Features  compiled_package_cache: disabled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config_server: enabled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dns: disabled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snapshots: disabled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User      admin  </a:t>
            </a:r>
            <a:br>
              <a:rPr lang="en" sz="900">
                <a:solidFill>
                  <a:srgbClr val="3B3B3B"/>
                </a:solidFill>
                <a:highlight>
                  <a:srgbClr val="FFFFFF"/>
                </a:highlight>
                <a:latin typeface="Courier New"/>
                <a:ea typeface="Courier New"/>
                <a:cs typeface="Courier New"/>
                <a:sym typeface="Courier New"/>
              </a:rPr>
            </a:b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br>
              <a:rPr lang="en" sz="900">
                <a:solidFill>
                  <a:srgbClr val="3B3B3B"/>
                </a:solidFill>
                <a:highlight>
                  <a:srgbClr val="FFFFFF"/>
                </a:highlight>
                <a:latin typeface="Courier New"/>
                <a:ea typeface="Courier New"/>
                <a:cs typeface="Courier New"/>
                <a:sym typeface="Courier New"/>
              </a:rPr>
            </a:br>
            <a:endParaRPr sz="9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Imagine you are running a successful SaaS product! </a:t>
            </a:r>
            <a:endParaRPr/>
          </a:p>
        </p:txBody>
      </p:sp>
      <p:pic>
        <p:nvPicPr>
          <p:cNvPr id="198" name="Shape 198"/>
          <p:cNvPicPr preferRelativeResize="0"/>
          <p:nvPr/>
        </p:nvPicPr>
        <p:blipFill>
          <a:blip r:embed="rId3">
            <a:alphaModFix/>
          </a:blip>
          <a:stretch>
            <a:fillRect/>
          </a:stretch>
        </p:blipFill>
        <p:spPr>
          <a:xfrm>
            <a:off x="1072112" y="1034300"/>
            <a:ext cx="6903824" cy="3602925"/>
          </a:xfrm>
          <a:prstGeom prst="rect">
            <a:avLst/>
          </a:prstGeom>
          <a:noFill/>
          <a:ln>
            <a:noFill/>
          </a:ln>
        </p:spPr>
      </p:pic>
    </p:spTree>
    <p:extLst>
      <p:ext uri="{BB962C8B-B14F-4D97-AF65-F5344CB8AC3E}">
        <p14:creationId xmlns:p14="http://schemas.microsoft.com/office/powerpoint/2010/main" val="1171443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a:spcBef>
                <a:spcPts val="0"/>
              </a:spcBef>
              <a:spcAft>
                <a:spcPts val="1500"/>
              </a:spcAft>
              <a:buNone/>
            </a:pPr>
            <a:r>
              <a:rPr lang="en"/>
              <a:t>Overall BOSH</a:t>
            </a:r>
            <a:endParaRPr/>
          </a:p>
        </p:txBody>
      </p:sp>
      <p:sp>
        <p:nvSpPr>
          <p:cNvPr id="479" name="Shape 479"/>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Demo</a:t>
            </a:r>
            <a:endParaRPr/>
          </a:p>
        </p:txBody>
      </p:sp>
      <p:sp>
        <p:nvSpPr>
          <p:cNvPr id="480" name="Shape 480"/>
          <p:cNvSpPr txBox="1">
            <a:spLocks noGrp="1"/>
          </p:cNvSpPr>
          <p:nvPr>
            <p:ph type="body" idx="2"/>
          </p:nvPr>
        </p:nvSpPr>
        <p:spPr>
          <a:xfrm>
            <a:off x="3810675" y="549625"/>
            <a:ext cx="5047200" cy="41202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
              <a:t>Connecting to a bosh director</a:t>
            </a:r>
            <a:endParaRPr/>
          </a:p>
          <a:p>
            <a:pPr marL="457200" lvl="0" indent="-330200" rtl="0">
              <a:spcBef>
                <a:spcPts val="0"/>
              </a:spcBef>
              <a:spcAft>
                <a:spcPts val="0"/>
              </a:spcAft>
              <a:buSzPts val="1600"/>
              <a:buChar char="●"/>
            </a:pPr>
            <a:r>
              <a:rPr lang="en"/>
              <a:t>Deploying a Kubernetes cluster with BOSH</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BOSH Concepts</a:t>
            </a:r>
            <a:endParaRPr/>
          </a:p>
        </p:txBody>
      </p:sp>
      <p:sp>
        <p:nvSpPr>
          <p:cNvPr id="486" name="Shape 486"/>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Stemcell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is a stemcell?</a:t>
            </a:r>
            <a:endParaRPr/>
          </a:p>
        </p:txBody>
      </p:sp>
      <p:sp>
        <p:nvSpPr>
          <p:cNvPr id="492" name="Shape 492"/>
          <p:cNvSpPr txBox="1">
            <a:spLocks noGrp="1"/>
          </p:cNvSpPr>
          <p:nvPr>
            <p:ph type="body" idx="1"/>
          </p:nvPr>
        </p:nvSpPr>
        <p:spPr>
          <a:xfrm>
            <a:off x="192475" y="900400"/>
            <a:ext cx="4254600" cy="37695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Font typeface="Avenir"/>
              <a:buChar char="●"/>
            </a:pPr>
            <a:r>
              <a:rPr lang="en" sz="1200">
                <a:latin typeface="Avenir"/>
                <a:ea typeface="Avenir"/>
                <a:cs typeface="Avenir"/>
                <a:sym typeface="Avenir"/>
              </a:rPr>
              <a:t>In biology a stemcell is a cell that can morph into a specialized cell</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stemcell → bone cell</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stemcell → liver cell</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stemcell → skin cell</a:t>
            </a:r>
            <a:endParaRPr sz="1200">
              <a:latin typeface="Avenir"/>
              <a:ea typeface="Avenir"/>
              <a:cs typeface="Avenir"/>
              <a:sym typeface="Avenir"/>
            </a:endParaRPr>
          </a:p>
          <a:p>
            <a:pPr marL="0" lvl="0" indent="0" rtl="0">
              <a:spcBef>
                <a:spcPts val="1000"/>
              </a:spcBef>
              <a:spcAft>
                <a:spcPts val="0"/>
              </a:spcAft>
              <a:buNone/>
            </a:pPr>
            <a:br>
              <a:rPr lang="en" sz="1200">
                <a:latin typeface="Avenir"/>
                <a:ea typeface="Avenir"/>
                <a:cs typeface="Avenir"/>
                <a:sym typeface="Avenir"/>
              </a:rPr>
            </a:br>
            <a:endParaRPr sz="1200">
              <a:latin typeface="Avenir"/>
              <a:ea typeface="Avenir"/>
              <a:cs typeface="Avenir"/>
              <a:sym typeface="Avenir"/>
            </a:endParaRPr>
          </a:p>
          <a:p>
            <a:pPr marL="457200" lvl="0" indent="-304800" rtl="0">
              <a:spcBef>
                <a:spcPts val="1000"/>
              </a:spcBef>
              <a:spcAft>
                <a:spcPts val="0"/>
              </a:spcAft>
              <a:buSzPts val="1200"/>
              <a:buFont typeface="Avenir"/>
              <a:buChar char="●"/>
            </a:pPr>
            <a:r>
              <a:rPr lang="en" sz="1200">
                <a:latin typeface="Avenir"/>
                <a:ea typeface="Avenir"/>
                <a:cs typeface="Avenir"/>
                <a:sym typeface="Avenir"/>
              </a:rPr>
              <a:t>In BOSH a stemcell is a bare minimum OS image that can be morphed into a VM running specific software </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stemcell → VM running Redis </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stemcell → VM running HAProxy </a:t>
            </a:r>
            <a:endParaRPr sz="1200">
              <a:latin typeface="Avenir"/>
              <a:ea typeface="Avenir"/>
              <a:cs typeface="Avenir"/>
              <a:sym typeface="Avenir"/>
            </a:endParaRPr>
          </a:p>
          <a:p>
            <a:pPr marL="914400" lvl="1" indent="-304800">
              <a:spcBef>
                <a:spcPts val="0"/>
              </a:spcBef>
              <a:spcAft>
                <a:spcPts val="0"/>
              </a:spcAft>
              <a:buSzPts val="1200"/>
              <a:buFont typeface="Avenir"/>
              <a:buChar char="○"/>
            </a:pPr>
            <a:r>
              <a:rPr lang="en" sz="1200">
                <a:latin typeface="Avenir"/>
                <a:ea typeface="Avenir"/>
                <a:cs typeface="Avenir"/>
                <a:sym typeface="Avenir"/>
              </a:rPr>
              <a:t>stemcell → VM running all the components of a Kubernetes worker node </a:t>
            </a:r>
            <a:endParaRPr sz="1200">
              <a:latin typeface="Avenir"/>
              <a:ea typeface="Avenir"/>
              <a:cs typeface="Avenir"/>
              <a:sym typeface="Avenir"/>
            </a:endParaRPr>
          </a:p>
        </p:txBody>
      </p:sp>
      <p:pic>
        <p:nvPicPr>
          <p:cNvPr id="493" name="Shape 493"/>
          <p:cNvPicPr preferRelativeResize="0"/>
          <p:nvPr/>
        </p:nvPicPr>
        <p:blipFill>
          <a:blip r:embed="rId3">
            <a:alphaModFix/>
          </a:blip>
          <a:stretch>
            <a:fillRect/>
          </a:stretch>
        </p:blipFill>
        <p:spPr>
          <a:xfrm>
            <a:off x="4570400" y="0"/>
            <a:ext cx="4573600" cy="51434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title"/>
          </p:nvPr>
        </p:nvSpPr>
        <p:spPr>
          <a:xfrm>
            <a:off x="192475" y="151275"/>
            <a:ext cx="42813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Stemcell</a:t>
            </a:r>
            <a:endParaRPr/>
          </a:p>
        </p:txBody>
      </p:sp>
      <p:sp>
        <p:nvSpPr>
          <p:cNvPr id="499" name="Shape 499"/>
          <p:cNvSpPr txBox="1">
            <a:spLocks noGrp="1"/>
          </p:cNvSpPr>
          <p:nvPr>
            <p:ph type="body" idx="1"/>
          </p:nvPr>
        </p:nvSpPr>
        <p:spPr>
          <a:xfrm>
            <a:off x="192475" y="1129000"/>
            <a:ext cx="4254600" cy="37695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Font typeface="Avenir"/>
              <a:buChar char="●"/>
            </a:pPr>
            <a:r>
              <a:rPr lang="en" sz="1200">
                <a:latin typeface="Avenir"/>
                <a:ea typeface="Avenir"/>
                <a:cs typeface="Avenir"/>
                <a:sym typeface="Avenir"/>
              </a:rPr>
              <a:t>Secured, hardened, and versioned operating system image wrapped with IaaS specific packaging</a:t>
            </a:r>
            <a:br>
              <a:rPr lang="en" sz="1200">
                <a:latin typeface="Avenir"/>
                <a:ea typeface="Avenir"/>
                <a:cs typeface="Avenir"/>
                <a:sym typeface="Avenir"/>
              </a:rPr>
            </a:b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Contains a bare minimum OS skeleton with a few common utilities pre-installed, a BOSH Agent, and a few configuration files to securely configure the OS by default</a:t>
            </a:r>
            <a:br>
              <a:rPr lang="en" sz="1200">
                <a:latin typeface="Avenir"/>
                <a:ea typeface="Avenir"/>
                <a:cs typeface="Avenir"/>
                <a:sym typeface="Avenir"/>
              </a:rPr>
            </a:b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Stemcells are Windows or Linux based</a:t>
            </a:r>
            <a:br>
              <a:rPr lang="en" sz="1200">
                <a:latin typeface="Avenir"/>
                <a:ea typeface="Avenir"/>
                <a:cs typeface="Avenir"/>
                <a:sym typeface="Avenir"/>
              </a:rPr>
            </a:br>
            <a:endParaRPr sz="1200">
              <a:latin typeface="Avenir"/>
              <a:ea typeface="Avenir"/>
              <a:cs typeface="Avenir"/>
              <a:sym typeface="Avenir"/>
            </a:endParaRPr>
          </a:p>
          <a:p>
            <a:pPr marL="457200" lvl="0" indent="-304800">
              <a:spcBef>
                <a:spcPts val="0"/>
              </a:spcBef>
              <a:spcAft>
                <a:spcPts val="0"/>
              </a:spcAft>
              <a:buSzPts val="1200"/>
              <a:buFont typeface="Avenir"/>
              <a:buChar char="●"/>
            </a:pPr>
            <a:r>
              <a:rPr lang="en" sz="1200">
                <a:latin typeface="Avenir"/>
                <a:ea typeface="Avenir"/>
                <a:cs typeface="Avenir"/>
                <a:sym typeface="Avenir"/>
              </a:rPr>
              <a:t>Maintained by BOSH team and available at </a:t>
            </a:r>
            <a:r>
              <a:rPr lang="en" sz="1200" u="sng">
                <a:solidFill>
                  <a:schemeClr val="hlink"/>
                </a:solidFill>
                <a:latin typeface="Avenir"/>
                <a:ea typeface="Avenir"/>
                <a:cs typeface="Avenir"/>
                <a:sym typeface="Avenir"/>
                <a:hlinkClick r:id="rId3"/>
              </a:rPr>
              <a:t>http://bosh.io/stemcells</a:t>
            </a:r>
            <a:r>
              <a:rPr lang="en" sz="1200">
                <a:latin typeface="Avenir"/>
                <a:ea typeface="Avenir"/>
                <a:cs typeface="Avenir"/>
                <a:sym typeface="Avenir"/>
              </a:rPr>
              <a:t>  </a:t>
            </a:r>
            <a:br>
              <a:rPr lang="en" sz="1200">
                <a:latin typeface="Avenir"/>
                <a:ea typeface="Avenir"/>
                <a:cs typeface="Avenir"/>
                <a:sym typeface="Avenir"/>
              </a:rPr>
            </a:br>
            <a:r>
              <a:rPr lang="en" sz="1200">
                <a:latin typeface="Avenir"/>
                <a:ea typeface="Avenir"/>
                <a:cs typeface="Avenir"/>
                <a:sym typeface="Avenir"/>
              </a:rPr>
              <a:t> </a:t>
            </a:r>
            <a:br>
              <a:rPr lang="en" sz="1200">
                <a:latin typeface="Avenir"/>
                <a:ea typeface="Avenir"/>
                <a:cs typeface="Avenir"/>
                <a:sym typeface="Avenir"/>
              </a:rPr>
            </a:br>
            <a:endParaRPr sz="1200">
              <a:latin typeface="Avenir"/>
              <a:ea typeface="Avenir"/>
              <a:cs typeface="Avenir"/>
              <a:sym typeface="Avenir"/>
            </a:endParaRPr>
          </a:p>
        </p:txBody>
      </p:sp>
      <p:pic>
        <p:nvPicPr>
          <p:cNvPr id="500" name="Shape 500"/>
          <p:cNvPicPr preferRelativeResize="0"/>
          <p:nvPr/>
        </p:nvPicPr>
        <p:blipFill>
          <a:blip r:embed="rId4">
            <a:alphaModFix/>
          </a:blip>
          <a:stretch>
            <a:fillRect/>
          </a:stretch>
        </p:blipFill>
        <p:spPr>
          <a:xfrm>
            <a:off x="4590350" y="0"/>
            <a:ext cx="4553651"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Examining a BOSH Stemcell</a:t>
            </a:r>
            <a:endParaRPr/>
          </a:p>
        </p:txBody>
      </p:sp>
      <p:sp>
        <p:nvSpPr>
          <p:cNvPr id="506" name="Shape 506"/>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a:t>
            </a:r>
            <a:endParaRPr/>
          </a:p>
        </p:txBody>
      </p:sp>
      <p:sp>
        <p:nvSpPr>
          <p:cNvPr id="507" name="Shape 507"/>
          <p:cNvSpPr txBox="1">
            <a:spLocks noGrp="1"/>
          </p:cNvSpPr>
          <p:nvPr>
            <p:ph type="body" idx="2"/>
          </p:nvPr>
        </p:nvSpPr>
        <p:spPr>
          <a:xfrm>
            <a:off x="3810675" y="549625"/>
            <a:ext cx="5047200" cy="41202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Download a stemcell from bosh.io</a:t>
            </a:r>
            <a:endParaRPr sz="1400"/>
          </a:p>
          <a:p>
            <a:pPr marL="457200" lvl="0" indent="-317500" rtl="0">
              <a:spcBef>
                <a:spcPts val="0"/>
              </a:spcBef>
              <a:spcAft>
                <a:spcPts val="0"/>
              </a:spcAft>
              <a:buSzPts val="1400"/>
              <a:buChar char="●"/>
            </a:pPr>
            <a:r>
              <a:rPr lang="en" sz="1400"/>
              <a:t>Extract the downloaded stemcell</a:t>
            </a:r>
            <a:endParaRPr sz="1400"/>
          </a:p>
          <a:p>
            <a:pPr marL="457200" lvl="0" indent="-317500" rtl="0">
              <a:spcBef>
                <a:spcPts val="0"/>
              </a:spcBef>
              <a:spcAft>
                <a:spcPts val="0"/>
              </a:spcAft>
              <a:buSzPts val="1400"/>
              <a:buChar char="●"/>
            </a:pPr>
            <a:r>
              <a:rPr lang="en" sz="1400"/>
              <a:t>Examine the contents of a stemcell</a:t>
            </a:r>
            <a:endParaRPr/>
          </a:p>
          <a:p>
            <a:pPr marL="0" lvl="0" indent="0" rtl="0">
              <a:spcBef>
                <a:spcPts val="1000"/>
              </a:spcBef>
              <a:spcAft>
                <a:spcPts val="0"/>
              </a:spcAft>
              <a:buNone/>
            </a:pPr>
            <a:endParaRPr/>
          </a:p>
          <a:p>
            <a:pPr marL="0" lvl="0" indent="0" rtl="0">
              <a:spcBef>
                <a:spcPts val="2000"/>
              </a:spcBef>
              <a:spcAft>
                <a:spcPts val="200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Shape 51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Contents of vSphere Stemcell downloaded from bosh.io</a:t>
            </a:r>
            <a:endParaRPr/>
          </a:p>
        </p:txBody>
      </p:sp>
      <p:pic>
        <p:nvPicPr>
          <p:cNvPr id="513" name="Shape 513"/>
          <p:cNvPicPr preferRelativeResize="0"/>
          <p:nvPr/>
        </p:nvPicPr>
        <p:blipFill>
          <a:blip r:embed="rId3">
            <a:alphaModFix/>
          </a:blip>
          <a:stretch>
            <a:fillRect/>
          </a:stretch>
        </p:blipFill>
        <p:spPr>
          <a:xfrm>
            <a:off x="152400" y="697575"/>
            <a:ext cx="8839203" cy="1959205"/>
          </a:xfrm>
          <a:prstGeom prst="rect">
            <a:avLst/>
          </a:prstGeom>
          <a:noFill/>
          <a:ln>
            <a:noFill/>
          </a:ln>
        </p:spPr>
      </p:pic>
      <p:pic>
        <p:nvPicPr>
          <p:cNvPr id="514" name="Shape 514"/>
          <p:cNvPicPr preferRelativeResize="0"/>
          <p:nvPr/>
        </p:nvPicPr>
        <p:blipFill>
          <a:blip r:embed="rId4">
            <a:alphaModFix/>
          </a:blip>
          <a:stretch>
            <a:fillRect/>
          </a:stretch>
        </p:blipFill>
        <p:spPr>
          <a:xfrm>
            <a:off x="152400" y="2809180"/>
            <a:ext cx="8839196" cy="965560"/>
          </a:xfrm>
          <a:prstGeom prst="rect">
            <a:avLst/>
          </a:prstGeom>
          <a:noFill/>
          <a:ln>
            <a:noFill/>
          </a:ln>
        </p:spPr>
      </p:pic>
      <p:pic>
        <p:nvPicPr>
          <p:cNvPr id="515" name="Shape 515"/>
          <p:cNvPicPr preferRelativeResize="0"/>
          <p:nvPr/>
        </p:nvPicPr>
        <p:blipFill>
          <a:blip r:embed="rId5">
            <a:alphaModFix/>
          </a:blip>
          <a:stretch>
            <a:fillRect/>
          </a:stretch>
        </p:blipFill>
        <p:spPr>
          <a:xfrm>
            <a:off x="152400" y="3927140"/>
            <a:ext cx="8839202" cy="859608"/>
          </a:xfrm>
          <a:prstGeom prst="rect">
            <a:avLst/>
          </a:prstGeom>
          <a:noFill/>
          <a:ln>
            <a:noFill/>
          </a:ln>
        </p:spPr>
      </p:pic>
      <p:cxnSp>
        <p:nvCxnSpPr>
          <p:cNvPr id="516" name="Shape 516"/>
          <p:cNvCxnSpPr/>
          <p:nvPr/>
        </p:nvCxnSpPr>
        <p:spPr>
          <a:xfrm rot="10800000">
            <a:off x="6806625" y="3178750"/>
            <a:ext cx="1856100" cy="783300"/>
          </a:xfrm>
          <a:prstGeom prst="curvedConnector3">
            <a:avLst>
              <a:gd name="adj1" fmla="val 3125"/>
            </a:avLst>
          </a:prstGeom>
          <a:noFill/>
          <a:ln w="19050" cap="flat" cmpd="sng">
            <a:solidFill>
              <a:schemeClr val="dk2"/>
            </a:solidFill>
            <a:prstDash val="solid"/>
            <a:round/>
            <a:headEnd type="stealth" w="med" len="med"/>
            <a:tailEnd type="none" w="med" len="med"/>
          </a:ln>
        </p:spPr>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folHlink"/>
              </a:buClr>
              <a:buSzPts val="1100"/>
              <a:buFont typeface="Arial"/>
              <a:buNone/>
            </a:pPr>
            <a:r>
              <a:rPr lang="en"/>
              <a:t>Stemcell - stemcell.MF</a:t>
            </a:r>
            <a:endParaRPr/>
          </a:p>
          <a:p>
            <a:pPr marL="0" lvl="0" indent="0">
              <a:spcBef>
                <a:spcPts val="0"/>
              </a:spcBef>
              <a:spcAft>
                <a:spcPts val="0"/>
              </a:spcAft>
              <a:buNone/>
            </a:pPr>
            <a:endParaRPr/>
          </a:p>
        </p:txBody>
      </p:sp>
      <p:sp>
        <p:nvSpPr>
          <p:cNvPr id="522" name="Shape 522"/>
          <p:cNvSpPr txBox="1">
            <a:spLocks noGrp="1"/>
          </p:cNvSpPr>
          <p:nvPr>
            <p:ph type="body" idx="1"/>
          </p:nvPr>
        </p:nvSpPr>
        <p:spPr>
          <a:xfrm>
            <a:off x="192475" y="1205200"/>
            <a:ext cx="4112100" cy="3769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200">
                <a:latin typeface="Avenir"/>
                <a:ea typeface="Avenir"/>
                <a:cs typeface="Avenir"/>
                <a:sym typeface="Avenir"/>
              </a:rPr>
              <a:t>Stemcell Metadata -</a:t>
            </a:r>
            <a:endParaRPr sz="1200">
              <a:latin typeface="Avenir"/>
              <a:ea typeface="Avenir"/>
              <a:cs typeface="Avenir"/>
              <a:sym typeface="Avenir"/>
            </a:endParaRPr>
          </a:p>
          <a:p>
            <a:pPr marL="0" lvl="0" indent="0" rtl="0">
              <a:spcBef>
                <a:spcPts val="1000"/>
              </a:spcBef>
              <a:spcAft>
                <a:spcPts val="0"/>
              </a:spcAft>
              <a:buNone/>
            </a:pPr>
            <a:endParaRPr sz="600">
              <a:latin typeface="Avenir"/>
              <a:ea typeface="Avenir"/>
              <a:cs typeface="Avenir"/>
              <a:sym typeface="Avenir"/>
            </a:endParaRPr>
          </a:p>
          <a:p>
            <a:pPr marL="457200" lvl="0" indent="0" rtl="0">
              <a:spcBef>
                <a:spcPts val="1000"/>
              </a:spcBef>
              <a:spcAft>
                <a:spcPts val="0"/>
              </a:spcAft>
              <a:buNone/>
            </a:pPr>
            <a:r>
              <a:rPr lang="en" sz="1200">
                <a:latin typeface="Avenir"/>
                <a:ea typeface="Avenir"/>
                <a:cs typeface="Avenir"/>
                <a:sym typeface="Avenir"/>
              </a:rPr>
              <a:t>MAJOR.MINOR format</a:t>
            </a:r>
            <a:endParaRPr sz="1200">
              <a:latin typeface="Avenir"/>
              <a:ea typeface="Avenir"/>
              <a:cs typeface="Avenir"/>
              <a:sym typeface="Avenir"/>
            </a:endParaRPr>
          </a:p>
          <a:p>
            <a:pPr marL="457200" lvl="0" indent="0" rtl="0">
              <a:spcBef>
                <a:spcPts val="1000"/>
              </a:spcBef>
              <a:spcAft>
                <a:spcPts val="0"/>
              </a:spcAft>
              <a:buNone/>
            </a:pPr>
            <a:r>
              <a:rPr lang="en" sz="1200">
                <a:latin typeface="Avenir"/>
                <a:ea typeface="Avenir"/>
                <a:cs typeface="Avenir"/>
                <a:sym typeface="Avenir"/>
              </a:rPr>
              <a:t>Major version is incremented when new features are added to stemcells</a:t>
            </a:r>
            <a:endParaRPr sz="1200">
              <a:latin typeface="Avenir"/>
              <a:ea typeface="Avenir"/>
              <a:cs typeface="Avenir"/>
              <a:sym typeface="Avenir"/>
            </a:endParaRPr>
          </a:p>
          <a:p>
            <a:pPr marL="457200" lvl="0" indent="0" rtl="0">
              <a:spcBef>
                <a:spcPts val="1000"/>
              </a:spcBef>
              <a:spcAft>
                <a:spcPts val="0"/>
              </a:spcAft>
              <a:buNone/>
            </a:pPr>
            <a:r>
              <a:rPr lang="en" sz="1200">
                <a:latin typeface="Avenir"/>
                <a:ea typeface="Avenir"/>
                <a:cs typeface="Avenir"/>
                <a:sym typeface="Avenir"/>
              </a:rPr>
              <a:t>Minor versions are incremented if certain security fixes backported on top of existing stemcell line. </a:t>
            </a:r>
            <a:endParaRPr sz="1200">
              <a:latin typeface="Avenir"/>
              <a:ea typeface="Avenir"/>
              <a:cs typeface="Avenir"/>
              <a:sym typeface="Avenir"/>
            </a:endParaRPr>
          </a:p>
          <a:p>
            <a:pPr marL="457200" lvl="0" indent="0" rtl="0">
              <a:spcBef>
                <a:spcPts val="1000"/>
              </a:spcBef>
              <a:spcAft>
                <a:spcPts val="0"/>
              </a:spcAft>
              <a:buNone/>
            </a:pPr>
            <a:r>
              <a:rPr lang="en" sz="1200">
                <a:latin typeface="Avenir"/>
                <a:ea typeface="Avenir"/>
                <a:cs typeface="Avenir"/>
                <a:sym typeface="Avenir"/>
              </a:rPr>
              <a:t>We recommend to continuously bump to the latest major stemcell version to receive latest updates.</a:t>
            </a:r>
            <a:endParaRPr sz="1200">
              <a:latin typeface="Avenir"/>
              <a:ea typeface="Avenir"/>
              <a:cs typeface="Avenir"/>
              <a:sym typeface="Avenir"/>
            </a:endParaRPr>
          </a:p>
          <a:p>
            <a:pPr marL="0" lvl="0" indent="0">
              <a:spcBef>
                <a:spcPts val="1000"/>
              </a:spcBef>
              <a:spcAft>
                <a:spcPts val="1000"/>
              </a:spcAft>
              <a:buNone/>
            </a:pPr>
            <a:endParaRPr/>
          </a:p>
        </p:txBody>
      </p:sp>
      <p:pic>
        <p:nvPicPr>
          <p:cNvPr id="523" name="Shape 523"/>
          <p:cNvPicPr preferRelativeResize="0"/>
          <p:nvPr/>
        </p:nvPicPr>
        <p:blipFill>
          <a:blip r:embed="rId3">
            <a:alphaModFix/>
          </a:blip>
          <a:stretch>
            <a:fillRect/>
          </a:stretch>
        </p:blipFill>
        <p:spPr>
          <a:xfrm>
            <a:off x="4751875" y="849975"/>
            <a:ext cx="4392123" cy="3832805"/>
          </a:xfrm>
          <a:prstGeom prst="rect">
            <a:avLst/>
          </a:prstGeom>
          <a:noFill/>
          <a:ln>
            <a:noFill/>
          </a:ln>
        </p:spPr>
      </p:pic>
      <p:sp>
        <p:nvSpPr>
          <p:cNvPr id="524" name="Shape 524"/>
          <p:cNvSpPr/>
          <p:nvPr/>
        </p:nvSpPr>
        <p:spPr>
          <a:xfrm>
            <a:off x="2372590" y="1890775"/>
            <a:ext cx="97800" cy="97800"/>
          </a:xfrm>
          <a:prstGeom prst="ellipse">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5" name="Shape 525"/>
          <p:cNvSpPr/>
          <p:nvPr/>
        </p:nvSpPr>
        <p:spPr>
          <a:xfrm>
            <a:off x="4654065" y="1381015"/>
            <a:ext cx="97800" cy="97800"/>
          </a:xfrm>
          <a:prstGeom prst="ellipse">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26" name="Shape 526"/>
          <p:cNvCxnSpPr>
            <a:stCxn id="525" idx="2"/>
            <a:endCxn id="524" idx="6"/>
          </p:cNvCxnSpPr>
          <p:nvPr/>
        </p:nvCxnSpPr>
        <p:spPr>
          <a:xfrm flipH="1">
            <a:off x="2470365" y="1429915"/>
            <a:ext cx="2183700" cy="509700"/>
          </a:xfrm>
          <a:prstGeom prst="curvedConnector3">
            <a:avLst>
              <a:gd name="adj1" fmla="val 49999"/>
            </a:avLst>
          </a:prstGeom>
          <a:noFill/>
          <a:ln w="19050" cap="flat" cmpd="sng">
            <a:solidFill>
              <a:schemeClr val="dk2"/>
            </a:solidFill>
            <a:prstDash val="solid"/>
            <a:round/>
            <a:headEnd type="stealth"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Stemcell - stemcell_dpkg_l.txt </a:t>
            </a:r>
            <a:endParaRPr/>
          </a:p>
          <a:p>
            <a:pPr marL="0" lvl="0" indent="0" rtl="0">
              <a:spcBef>
                <a:spcPts val="0"/>
              </a:spcBef>
              <a:spcAft>
                <a:spcPts val="0"/>
              </a:spcAft>
              <a:buNone/>
            </a:pPr>
            <a:endParaRPr/>
          </a:p>
        </p:txBody>
      </p:sp>
      <p:pic>
        <p:nvPicPr>
          <p:cNvPr id="532" name="Shape 532" descr="Screen Shot 2017-11-15 at 9.06.53 AM.png"/>
          <p:cNvPicPr preferRelativeResize="0"/>
          <p:nvPr/>
        </p:nvPicPr>
        <p:blipFill rotWithShape="1">
          <a:blip r:embed="rId3">
            <a:alphaModFix/>
          </a:blip>
          <a:srcRect r="970" b="2808"/>
          <a:stretch/>
        </p:blipFill>
        <p:spPr>
          <a:xfrm>
            <a:off x="306700" y="1116750"/>
            <a:ext cx="8352600" cy="2952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Shape 537"/>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Boot the stemcell image</a:t>
            </a:r>
            <a:endParaRPr/>
          </a:p>
        </p:txBody>
      </p:sp>
      <p:sp>
        <p:nvSpPr>
          <p:cNvPr id="538" name="Shape 538"/>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Demo</a:t>
            </a:r>
            <a:endParaRPr/>
          </a:p>
        </p:txBody>
      </p:sp>
      <p:sp>
        <p:nvSpPr>
          <p:cNvPr id="539" name="Shape 539"/>
          <p:cNvSpPr txBox="1">
            <a:spLocks noGrp="1"/>
          </p:cNvSpPr>
          <p:nvPr>
            <p:ph type="body" idx="2"/>
          </p:nvPr>
        </p:nvSpPr>
        <p:spPr>
          <a:xfrm>
            <a:off x="3810675" y="549625"/>
            <a:ext cx="5047200" cy="41202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Clr>
                <a:srgbClr val="333333"/>
              </a:buClr>
              <a:buSzPts val="1200"/>
              <a:buFont typeface="Avenir"/>
              <a:buChar char="●"/>
            </a:pPr>
            <a:r>
              <a:rPr lang="en" sz="1200">
                <a:solidFill>
                  <a:srgbClr val="333333"/>
                </a:solidFill>
                <a:highlight>
                  <a:srgbClr val="FFFFFF"/>
                </a:highlight>
                <a:latin typeface="Avenir"/>
                <a:ea typeface="Avenir"/>
                <a:cs typeface="Avenir"/>
                <a:sym typeface="Avenir"/>
              </a:rPr>
              <a:t>Bootup a stemcell </a:t>
            </a:r>
            <a:endParaRPr sz="1200">
              <a:solidFill>
                <a:srgbClr val="333333"/>
              </a:solidFill>
              <a:highlight>
                <a:srgbClr val="FFFFFF"/>
              </a:highlight>
              <a:latin typeface="Avenir"/>
              <a:ea typeface="Avenir"/>
              <a:cs typeface="Avenir"/>
              <a:sym typeface="Avenir"/>
            </a:endParaRPr>
          </a:p>
          <a:p>
            <a:pPr marL="457200" lvl="0" indent="-304800" rtl="0">
              <a:spcBef>
                <a:spcPts val="0"/>
              </a:spcBef>
              <a:spcAft>
                <a:spcPts val="0"/>
              </a:spcAft>
              <a:buClr>
                <a:srgbClr val="333333"/>
              </a:buClr>
              <a:buSzPts val="1200"/>
              <a:buFont typeface="Avenir"/>
              <a:buChar char="●"/>
            </a:pPr>
            <a:r>
              <a:rPr lang="en" sz="1200">
                <a:solidFill>
                  <a:srgbClr val="333333"/>
                </a:solidFill>
                <a:highlight>
                  <a:srgbClr val="FFFFFF"/>
                </a:highlight>
                <a:latin typeface="Avenir"/>
                <a:ea typeface="Avenir"/>
                <a:cs typeface="Avenir"/>
                <a:sym typeface="Avenir"/>
              </a:rPr>
              <a:t>Log into the stemcell</a:t>
            </a:r>
            <a:endParaRPr sz="1200">
              <a:solidFill>
                <a:srgbClr val="333333"/>
              </a:solidFill>
              <a:highlight>
                <a:srgbClr val="FFFFFF"/>
              </a:highlight>
              <a:latin typeface="Avenir"/>
              <a:ea typeface="Avenir"/>
              <a:cs typeface="Avenir"/>
              <a:sym typeface="Avenir"/>
            </a:endParaRPr>
          </a:p>
          <a:p>
            <a:pPr marL="457200" lvl="0" indent="-304800" rtl="0">
              <a:spcBef>
                <a:spcPts val="0"/>
              </a:spcBef>
              <a:spcAft>
                <a:spcPts val="0"/>
              </a:spcAft>
              <a:buClr>
                <a:srgbClr val="333333"/>
              </a:buClr>
              <a:buSzPts val="1200"/>
              <a:buFont typeface="Avenir"/>
              <a:buChar char="●"/>
            </a:pPr>
            <a:r>
              <a:rPr lang="en" sz="1200">
                <a:solidFill>
                  <a:srgbClr val="333333"/>
                </a:solidFill>
                <a:highlight>
                  <a:srgbClr val="FFFFFF"/>
                </a:highlight>
                <a:latin typeface="Avenir"/>
                <a:ea typeface="Avenir"/>
                <a:cs typeface="Avenir"/>
                <a:sym typeface="Avenir"/>
              </a:rPr>
              <a:t>Tour what’s on the stemcell</a:t>
            </a:r>
            <a:endParaRPr sz="1200">
              <a:solidFill>
                <a:srgbClr val="333333"/>
              </a:solidFill>
              <a:highlight>
                <a:srgbClr val="FFFFFF"/>
              </a:highlight>
              <a:latin typeface="Avenir"/>
              <a:ea typeface="Avenir"/>
              <a:cs typeface="Avenir"/>
              <a:sym typeface="Avenir"/>
            </a:endParaRPr>
          </a:p>
          <a:p>
            <a:pPr marL="0" lvl="0" indent="0" rtl="0">
              <a:spcBef>
                <a:spcPts val="1000"/>
              </a:spcBef>
              <a:spcAft>
                <a:spcPts val="1000"/>
              </a:spcAft>
              <a:buClr>
                <a:srgbClr val="000000"/>
              </a:buClr>
              <a:buSzPts val="1100"/>
              <a:buFont typeface="Arial"/>
              <a:buNone/>
            </a:pPr>
            <a:endParaRPr sz="1000">
              <a:solidFill>
                <a:srgbClr val="FFFFFF"/>
              </a:solidFill>
              <a:highlight>
                <a:srgbClr val="434343"/>
              </a:highlight>
              <a:latin typeface="Source Code Pro"/>
              <a:ea typeface="Source Code Pro"/>
              <a:cs typeface="Source Code Pro"/>
              <a:sym typeface="Source Code Pr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Light Stemcells</a:t>
            </a:r>
            <a:endParaRPr/>
          </a:p>
        </p:txBody>
      </p:sp>
      <p:sp>
        <p:nvSpPr>
          <p:cNvPr id="545" name="Shape 545"/>
          <p:cNvSpPr txBox="1">
            <a:spLocks noGrp="1"/>
          </p:cNvSpPr>
          <p:nvPr>
            <p:ph type="body" idx="1"/>
          </p:nvPr>
        </p:nvSpPr>
        <p:spPr>
          <a:xfrm>
            <a:off x="268675" y="900400"/>
            <a:ext cx="4112100" cy="376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Avenir"/>
                <a:ea typeface="Avenir"/>
                <a:cs typeface="Avenir"/>
                <a:sym typeface="Avenir"/>
              </a:rPr>
              <a:t>Available for public IaaS providers only </a:t>
            </a:r>
            <a:endParaRPr sz="1200">
              <a:latin typeface="Avenir"/>
              <a:ea typeface="Avenir"/>
              <a:cs typeface="Avenir"/>
              <a:sym typeface="Avenir"/>
            </a:endParaRPr>
          </a:p>
          <a:p>
            <a:pPr marL="457200" lvl="0" indent="-304800" rtl="0">
              <a:spcBef>
                <a:spcPts val="1000"/>
              </a:spcBef>
              <a:spcAft>
                <a:spcPts val="0"/>
              </a:spcAft>
              <a:buSzPts val="1200"/>
              <a:buFont typeface="Avenir"/>
              <a:buChar char="-"/>
            </a:pPr>
            <a:r>
              <a:rPr lang="en" sz="1200">
                <a:latin typeface="Avenir"/>
                <a:ea typeface="Avenir"/>
                <a:cs typeface="Avenir"/>
                <a:sym typeface="Avenir"/>
              </a:rPr>
              <a:t>AWS</a:t>
            </a: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GCP</a:t>
            </a: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Azure</a:t>
            </a: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SoftLayer</a:t>
            </a:r>
            <a:endParaRPr sz="1200">
              <a:latin typeface="Avenir"/>
              <a:ea typeface="Avenir"/>
              <a:cs typeface="Avenir"/>
              <a:sym typeface="Avenir"/>
            </a:endParaRPr>
          </a:p>
          <a:p>
            <a:pPr marL="0" lvl="0" indent="0" rtl="0">
              <a:spcBef>
                <a:spcPts val="1000"/>
              </a:spcBef>
              <a:spcAft>
                <a:spcPts val="0"/>
              </a:spcAft>
              <a:buNone/>
            </a:pPr>
            <a:endParaRPr sz="600">
              <a:latin typeface="Avenir"/>
              <a:ea typeface="Avenir"/>
              <a:cs typeface="Avenir"/>
              <a:sym typeface="Avenir"/>
            </a:endParaRPr>
          </a:p>
          <a:p>
            <a:pPr marL="0" lvl="0" indent="0" rtl="0">
              <a:spcBef>
                <a:spcPts val="1000"/>
              </a:spcBef>
              <a:spcAft>
                <a:spcPts val="0"/>
              </a:spcAft>
              <a:buNone/>
            </a:pPr>
            <a:r>
              <a:rPr lang="en" sz="1200">
                <a:latin typeface="Avenir"/>
                <a:ea typeface="Avenir"/>
                <a:cs typeface="Avenir"/>
                <a:sym typeface="Avenir"/>
              </a:rPr>
              <a:t>Small size file only about 20KB thus the name light stemcell</a:t>
            </a:r>
            <a:endParaRPr sz="600">
              <a:latin typeface="Avenir"/>
              <a:ea typeface="Avenir"/>
              <a:cs typeface="Avenir"/>
              <a:sym typeface="Avenir"/>
            </a:endParaRPr>
          </a:p>
          <a:p>
            <a:pPr marL="0" lvl="0" indent="0">
              <a:spcBef>
                <a:spcPts val="1000"/>
              </a:spcBef>
              <a:spcAft>
                <a:spcPts val="1000"/>
              </a:spcAft>
              <a:buNone/>
            </a:pPr>
            <a:r>
              <a:rPr lang="en" sz="1200">
                <a:latin typeface="Avenir"/>
                <a:ea typeface="Avenir"/>
                <a:cs typeface="Avenir"/>
                <a:sym typeface="Avenir"/>
              </a:rPr>
              <a:t>Does not contain the OS image rather references the OS image hosted by the IaaS provider </a:t>
            </a:r>
            <a:endParaRPr sz="1200">
              <a:latin typeface="Avenir"/>
              <a:ea typeface="Avenir"/>
              <a:cs typeface="Avenir"/>
              <a:sym typeface="Avenir"/>
            </a:endParaRPr>
          </a:p>
        </p:txBody>
      </p:sp>
      <p:pic>
        <p:nvPicPr>
          <p:cNvPr id="546" name="Shape 546"/>
          <p:cNvPicPr preferRelativeResize="0"/>
          <p:nvPr/>
        </p:nvPicPr>
        <p:blipFill>
          <a:blip r:embed="rId3">
            <a:alphaModFix/>
          </a:blip>
          <a:stretch>
            <a:fillRect/>
          </a:stretch>
        </p:blipFill>
        <p:spPr>
          <a:xfrm>
            <a:off x="5069375" y="729200"/>
            <a:ext cx="3547151" cy="3994951"/>
          </a:xfrm>
          <a:prstGeom prst="rect">
            <a:avLst/>
          </a:prstGeom>
          <a:noFill/>
          <a:ln>
            <a:noFill/>
          </a:ln>
        </p:spPr>
      </p:pic>
      <p:pic>
        <p:nvPicPr>
          <p:cNvPr id="547" name="Shape 547"/>
          <p:cNvPicPr preferRelativeResize="0"/>
          <p:nvPr/>
        </p:nvPicPr>
        <p:blipFill>
          <a:blip r:embed="rId4">
            <a:alphaModFix/>
          </a:blip>
          <a:stretch>
            <a:fillRect/>
          </a:stretch>
        </p:blipFill>
        <p:spPr>
          <a:xfrm>
            <a:off x="609313" y="3981200"/>
            <a:ext cx="3278426" cy="647650"/>
          </a:xfrm>
          <a:prstGeom prst="rect">
            <a:avLst/>
          </a:prstGeom>
          <a:noFill/>
          <a:ln>
            <a:noFill/>
          </a:ln>
        </p:spPr>
      </p:pic>
      <p:sp>
        <p:nvSpPr>
          <p:cNvPr id="548" name="Shape 548"/>
          <p:cNvSpPr/>
          <p:nvPr/>
        </p:nvSpPr>
        <p:spPr>
          <a:xfrm>
            <a:off x="802765" y="4143490"/>
            <a:ext cx="97800" cy="97800"/>
          </a:xfrm>
          <a:prstGeom prst="ellipse">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49" name="Shape 549"/>
          <p:cNvCxnSpPr>
            <a:stCxn id="548" idx="2"/>
            <a:endCxn id="550" idx="6"/>
          </p:cNvCxnSpPr>
          <p:nvPr/>
        </p:nvCxnSpPr>
        <p:spPr>
          <a:xfrm rot="10800000" flipH="1">
            <a:off x="802765" y="3080890"/>
            <a:ext cx="3503700" cy="1111500"/>
          </a:xfrm>
          <a:prstGeom prst="curvedConnector5">
            <a:avLst>
              <a:gd name="adj1" fmla="val -6796"/>
              <a:gd name="adj2" fmla="val 49995"/>
              <a:gd name="adj3" fmla="val 106795"/>
            </a:avLst>
          </a:prstGeom>
          <a:noFill/>
          <a:ln w="19050" cap="flat" cmpd="sng">
            <a:solidFill>
              <a:schemeClr val="dk2"/>
            </a:solidFill>
            <a:prstDash val="solid"/>
            <a:round/>
            <a:headEnd type="stealth" w="med" len="med"/>
            <a:tailEnd type="none" w="med" len="med"/>
          </a:ln>
        </p:spPr>
      </p:cxnSp>
      <p:sp>
        <p:nvSpPr>
          <p:cNvPr id="550" name="Shape 550"/>
          <p:cNvSpPr/>
          <p:nvPr/>
        </p:nvSpPr>
        <p:spPr>
          <a:xfrm>
            <a:off x="4208615" y="3032090"/>
            <a:ext cx="97800" cy="97800"/>
          </a:xfrm>
          <a:prstGeom prst="ellipse">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51" name="Shape 551"/>
          <p:cNvCxnSpPr>
            <a:stCxn id="550" idx="6"/>
            <a:endCxn id="552" idx="2"/>
          </p:cNvCxnSpPr>
          <p:nvPr/>
        </p:nvCxnSpPr>
        <p:spPr>
          <a:xfrm rot="10800000" flipH="1">
            <a:off x="4306415" y="2120090"/>
            <a:ext cx="745200" cy="960900"/>
          </a:xfrm>
          <a:prstGeom prst="curvedConnector3">
            <a:avLst>
              <a:gd name="adj1" fmla="val 49996"/>
            </a:avLst>
          </a:prstGeom>
          <a:noFill/>
          <a:ln w="19050" cap="flat" cmpd="sng">
            <a:solidFill>
              <a:schemeClr val="dk2"/>
            </a:solidFill>
            <a:prstDash val="solid"/>
            <a:round/>
            <a:headEnd type="none" w="med" len="med"/>
            <a:tailEnd type="stealth" w="med" len="med"/>
          </a:ln>
        </p:spPr>
      </p:cxnSp>
      <p:sp>
        <p:nvSpPr>
          <p:cNvPr id="552" name="Shape 552"/>
          <p:cNvSpPr/>
          <p:nvPr/>
        </p:nvSpPr>
        <p:spPr>
          <a:xfrm>
            <a:off x="5051558" y="2071140"/>
            <a:ext cx="97800" cy="97800"/>
          </a:xfrm>
          <a:prstGeom prst="ellipse">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Deployed &amp; Managed Databases</a:t>
            </a:r>
            <a:endParaRPr/>
          </a:p>
        </p:txBody>
      </p:sp>
      <p:pic>
        <p:nvPicPr>
          <p:cNvPr id="350" name="Shape 350"/>
          <p:cNvPicPr preferRelativeResize="0"/>
          <p:nvPr/>
        </p:nvPicPr>
        <p:blipFill>
          <a:blip r:embed="rId3">
            <a:alphaModFix/>
          </a:blip>
          <a:stretch>
            <a:fillRect/>
          </a:stretch>
        </p:blipFill>
        <p:spPr>
          <a:xfrm>
            <a:off x="546400" y="1127400"/>
            <a:ext cx="1021524" cy="1444351"/>
          </a:xfrm>
          <a:prstGeom prst="rect">
            <a:avLst/>
          </a:prstGeom>
          <a:noFill/>
          <a:ln>
            <a:noFill/>
          </a:ln>
        </p:spPr>
      </p:pic>
      <p:pic>
        <p:nvPicPr>
          <p:cNvPr id="351" name="Shape 351"/>
          <p:cNvPicPr preferRelativeResize="0"/>
          <p:nvPr/>
        </p:nvPicPr>
        <p:blipFill>
          <a:blip r:embed="rId4">
            <a:alphaModFix/>
          </a:blip>
          <a:stretch>
            <a:fillRect/>
          </a:stretch>
        </p:blipFill>
        <p:spPr>
          <a:xfrm>
            <a:off x="7021425" y="1220525"/>
            <a:ext cx="1274449" cy="1802550"/>
          </a:xfrm>
          <a:prstGeom prst="rect">
            <a:avLst/>
          </a:prstGeom>
          <a:noFill/>
          <a:ln>
            <a:noFill/>
          </a:ln>
        </p:spPr>
      </p:pic>
      <p:pic>
        <p:nvPicPr>
          <p:cNvPr id="352" name="Shape 352"/>
          <p:cNvPicPr preferRelativeResize="0"/>
          <p:nvPr/>
        </p:nvPicPr>
        <p:blipFill>
          <a:blip r:embed="rId5">
            <a:alphaModFix/>
          </a:blip>
          <a:stretch>
            <a:fillRect/>
          </a:stretch>
        </p:blipFill>
        <p:spPr>
          <a:xfrm>
            <a:off x="661000" y="3469175"/>
            <a:ext cx="3257501" cy="1089225"/>
          </a:xfrm>
          <a:prstGeom prst="rect">
            <a:avLst/>
          </a:prstGeom>
          <a:noFill/>
          <a:ln>
            <a:noFill/>
          </a:ln>
        </p:spPr>
      </p:pic>
      <p:pic>
        <p:nvPicPr>
          <p:cNvPr id="353" name="Shape 353"/>
          <p:cNvPicPr preferRelativeResize="0"/>
          <p:nvPr/>
        </p:nvPicPr>
        <p:blipFill>
          <a:blip r:embed="rId6">
            <a:alphaModFix/>
          </a:blip>
          <a:stretch>
            <a:fillRect/>
          </a:stretch>
        </p:blipFill>
        <p:spPr>
          <a:xfrm>
            <a:off x="4942925" y="2481325"/>
            <a:ext cx="1624490" cy="1089224"/>
          </a:xfrm>
          <a:prstGeom prst="rect">
            <a:avLst/>
          </a:prstGeom>
          <a:noFill/>
          <a:ln>
            <a:noFill/>
          </a:ln>
        </p:spPr>
      </p:pic>
      <p:pic>
        <p:nvPicPr>
          <p:cNvPr id="354" name="Shape 354"/>
          <p:cNvPicPr preferRelativeResize="0"/>
          <p:nvPr/>
        </p:nvPicPr>
        <p:blipFill>
          <a:blip r:embed="rId7">
            <a:alphaModFix/>
          </a:blip>
          <a:stretch>
            <a:fillRect/>
          </a:stretch>
        </p:blipFill>
        <p:spPr>
          <a:xfrm>
            <a:off x="4942926" y="3627143"/>
            <a:ext cx="3544675" cy="962875"/>
          </a:xfrm>
          <a:prstGeom prst="rect">
            <a:avLst/>
          </a:prstGeom>
          <a:noFill/>
          <a:ln>
            <a:noFill/>
          </a:ln>
        </p:spPr>
      </p:pic>
      <p:pic>
        <p:nvPicPr>
          <p:cNvPr id="355" name="Shape 355"/>
          <p:cNvPicPr preferRelativeResize="0"/>
          <p:nvPr/>
        </p:nvPicPr>
        <p:blipFill>
          <a:blip r:embed="rId8">
            <a:alphaModFix/>
          </a:blip>
          <a:stretch>
            <a:fillRect/>
          </a:stretch>
        </p:blipFill>
        <p:spPr>
          <a:xfrm>
            <a:off x="1787075" y="1127400"/>
            <a:ext cx="3544675" cy="918072"/>
          </a:xfrm>
          <a:prstGeom prst="rect">
            <a:avLst/>
          </a:prstGeom>
          <a:noFill/>
          <a:ln>
            <a:noFill/>
          </a:ln>
        </p:spPr>
      </p:pic>
      <p:pic>
        <p:nvPicPr>
          <p:cNvPr id="356" name="Shape 356"/>
          <p:cNvPicPr preferRelativeResize="0"/>
          <p:nvPr/>
        </p:nvPicPr>
        <p:blipFill>
          <a:blip r:embed="rId9">
            <a:alphaModFix/>
          </a:blip>
          <a:stretch>
            <a:fillRect/>
          </a:stretch>
        </p:blipFill>
        <p:spPr>
          <a:xfrm>
            <a:off x="1696325" y="2274250"/>
            <a:ext cx="2346788" cy="782263"/>
          </a:xfrm>
          <a:prstGeom prst="rect">
            <a:avLst/>
          </a:prstGeom>
          <a:noFill/>
          <a:ln>
            <a:noFill/>
          </a:ln>
        </p:spPr>
      </p:pic>
      <p:pic>
        <p:nvPicPr>
          <p:cNvPr id="357" name="Shape 357"/>
          <p:cNvPicPr preferRelativeResize="0"/>
          <p:nvPr/>
        </p:nvPicPr>
        <p:blipFill>
          <a:blip r:embed="rId10">
            <a:alphaModFix/>
          </a:blip>
          <a:stretch>
            <a:fillRect/>
          </a:stretch>
        </p:blipFill>
        <p:spPr>
          <a:xfrm>
            <a:off x="5783045" y="665745"/>
            <a:ext cx="972085" cy="1294125"/>
          </a:xfrm>
          <a:prstGeom prst="rect">
            <a:avLst/>
          </a:prstGeom>
          <a:noFill/>
          <a:ln>
            <a:noFill/>
          </a:ln>
        </p:spPr>
      </p:pic>
      <p:pic>
        <p:nvPicPr>
          <p:cNvPr id="358" name="Shape 358"/>
          <p:cNvPicPr preferRelativeResize="0"/>
          <p:nvPr/>
        </p:nvPicPr>
        <p:blipFill>
          <a:blip r:embed="rId11">
            <a:alphaModFix/>
          </a:blip>
          <a:stretch>
            <a:fillRect/>
          </a:stretch>
        </p:blipFill>
        <p:spPr>
          <a:xfrm>
            <a:off x="7154000" y="2907475"/>
            <a:ext cx="1445118" cy="918075"/>
          </a:xfrm>
          <a:prstGeom prst="rect">
            <a:avLst/>
          </a:prstGeom>
          <a:noFill/>
          <a:ln>
            <a:noFill/>
          </a:ln>
        </p:spPr>
      </p:pic>
    </p:spTree>
    <p:extLst>
      <p:ext uri="{BB962C8B-B14F-4D97-AF65-F5344CB8AC3E}">
        <p14:creationId xmlns:p14="http://schemas.microsoft.com/office/powerpoint/2010/main" val="1136806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Shape 557"/>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Concepts</a:t>
            </a:r>
            <a:endParaRPr/>
          </a:p>
        </p:txBody>
      </p:sp>
      <p:sp>
        <p:nvSpPr>
          <p:cNvPr id="558" name="Shape 558"/>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Why Stemcells?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concept of stemcell solves the following problems</a:t>
            </a:r>
            <a:endParaRPr/>
          </a:p>
        </p:txBody>
      </p:sp>
      <p:sp>
        <p:nvSpPr>
          <p:cNvPr id="564" name="Shape 564"/>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Font typeface="Avenir"/>
              <a:buChar char="●"/>
            </a:pPr>
            <a:r>
              <a:rPr lang="en" sz="1200">
                <a:latin typeface="Avenir"/>
                <a:ea typeface="Avenir"/>
                <a:cs typeface="Avenir"/>
                <a:sym typeface="Avenir"/>
              </a:rPr>
              <a:t>Provides a base operating system image for installing software packages on </a:t>
            </a: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Versions changes to the OS image. </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If a library is changed for example openssl a new stemcell version is released</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Provides traceability of what is running on a VM</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Guarantees reproducibility</a:t>
            </a: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Reusing base Operating System images across VMs of different types</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Eliminates snowflakes in your systems</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Simplifies patching / upgrades / maintenance </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Simplifies troubleshooting </a:t>
            </a: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Reusing base Operating System images across different IaaS providers</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BOSH software release only need to be built once and they will work the same on all IaaS providers </a:t>
            </a:r>
            <a:endParaRPr sz="1200">
              <a:latin typeface="Avenir"/>
              <a:ea typeface="Avenir"/>
              <a:cs typeface="Avenir"/>
              <a:sym typeface="Avenir"/>
            </a:endParaRPr>
          </a:p>
          <a:p>
            <a:pPr marL="457200" lvl="0" indent="-304800" rtl="0">
              <a:spcBef>
                <a:spcPts val="0"/>
              </a:spcBef>
              <a:spcAft>
                <a:spcPts val="0"/>
              </a:spcAft>
              <a:buSzPts val="1200"/>
              <a:buFont typeface="Avenir"/>
              <a:buChar char="●"/>
            </a:pPr>
            <a:r>
              <a:rPr lang="en" sz="1200">
                <a:latin typeface="Avenir"/>
                <a:ea typeface="Avenir"/>
                <a:cs typeface="Avenir"/>
                <a:sym typeface="Avenir"/>
              </a:rPr>
              <a:t>Stemcells are pre-hardened according to security best practices  </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a:latin typeface="Avenir"/>
                <a:ea typeface="Avenir"/>
                <a:cs typeface="Avenir"/>
                <a:sym typeface="Avenir"/>
              </a:rPr>
              <a:t>Building on top of a stemcells means more secure software</a:t>
            </a:r>
            <a:endParaRPr sz="1200">
              <a:latin typeface="Avenir"/>
              <a:ea typeface="Avenir"/>
              <a:cs typeface="Avenir"/>
              <a:sym typeface="Avenir"/>
            </a:endParaRPr>
          </a:p>
          <a:p>
            <a:pPr marL="914400" lvl="1" indent="-304800" rtl="0">
              <a:spcBef>
                <a:spcPts val="0"/>
              </a:spcBef>
              <a:spcAft>
                <a:spcPts val="0"/>
              </a:spcAft>
              <a:buSzPts val="1200"/>
              <a:buFont typeface="Avenir"/>
              <a:buChar char="○"/>
            </a:pPr>
            <a:r>
              <a:rPr lang="en" sz="1200" u="sng">
                <a:solidFill>
                  <a:schemeClr val="hlink"/>
                </a:solidFill>
                <a:latin typeface="Avenir"/>
                <a:ea typeface="Avenir"/>
                <a:cs typeface="Avenir"/>
                <a:sym typeface="Avenir"/>
                <a:hlinkClick r:id="rId3"/>
              </a:rPr>
              <a:t>https://docs.pivotal.io/pivotalcf/1-12/security/pcf-infrastructure/stemcell-hardening.html</a:t>
            </a:r>
            <a:r>
              <a:rPr lang="en" sz="1200">
                <a:latin typeface="Avenir"/>
                <a:ea typeface="Avenir"/>
                <a:cs typeface="Avenir"/>
                <a:sym typeface="Avenir"/>
              </a:rPr>
              <a:t>  </a:t>
            </a:r>
            <a:endParaRPr sz="1200">
              <a:latin typeface="Avenir"/>
              <a:ea typeface="Avenir"/>
              <a:cs typeface="Avenir"/>
              <a:sym typeface="Avenir"/>
            </a:endParaRPr>
          </a:p>
          <a:p>
            <a:pPr marL="0" lvl="0" indent="0">
              <a:spcBef>
                <a:spcPts val="1000"/>
              </a:spcBef>
              <a:spcAft>
                <a:spcPts val="1000"/>
              </a:spcAft>
              <a:buNone/>
            </a:pPr>
            <a:endParaRPr sz="1200">
              <a:latin typeface="Avenir"/>
              <a:ea typeface="Avenir"/>
              <a:cs typeface="Avenir"/>
              <a:sym typeface="Aveni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Shape 569"/>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Uploading a Stemcell</a:t>
            </a:r>
            <a:endParaRPr/>
          </a:p>
        </p:txBody>
      </p:sp>
      <p:sp>
        <p:nvSpPr>
          <p:cNvPr id="570" name="Shape 570"/>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a:t>
            </a:r>
            <a:endParaRPr/>
          </a:p>
        </p:txBody>
      </p:sp>
      <p:sp>
        <p:nvSpPr>
          <p:cNvPr id="571" name="Shape 571"/>
          <p:cNvSpPr txBox="1">
            <a:spLocks noGrp="1"/>
          </p:cNvSpPr>
          <p:nvPr>
            <p:ph type="body" idx="2"/>
          </p:nvPr>
        </p:nvSpPr>
        <p:spPr>
          <a:xfrm>
            <a:off x="3810675" y="549625"/>
            <a:ext cx="5047200" cy="41202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Download a stemcell from bosh.io</a:t>
            </a:r>
            <a:endParaRPr sz="1400"/>
          </a:p>
          <a:p>
            <a:pPr marL="457200" lvl="0" indent="-317500" rtl="0">
              <a:spcBef>
                <a:spcPts val="0"/>
              </a:spcBef>
              <a:spcAft>
                <a:spcPts val="0"/>
              </a:spcAft>
              <a:buSzPts val="1400"/>
              <a:buChar char="●"/>
            </a:pPr>
            <a:r>
              <a:rPr lang="en" sz="1400"/>
              <a:t>Upload the stemcell to the bosh director </a:t>
            </a:r>
            <a:endParaRPr sz="1400"/>
          </a:p>
          <a:p>
            <a:pPr marL="457200" lvl="0" indent="-317500" rtl="0">
              <a:spcBef>
                <a:spcPts val="0"/>
              </a:spcBef>
              <a:spcAft>
                <a:spcPts val="0"/>
              </a:spcAft>
              <a:buSzPts val="1400"/>
              <a:buChar char="●"/>
            </a:pPr>
            <a:r>
              <a:rPr lang="en" sz="1400"/>
              <a:t>Query the bosh director to list all the stemcells it is storing </a:t>
            </a:r>
            <a:endParaRPr sz="1400"/>
          </a:p>
          <a:p>
            <a:pPr marL="0" lvl="0" indent="0" rtl="0">
              <a:spcBef>
                <a:spcPts val="1000"/>
              </a:spcBef>
              <a:spcAft>
                <a:spcPts val="0"/>
              </a:spcAft>
              <a:buNone/>
            </a:pPr>
            <a:endParaRPr sz="1400"/>
          </a:p>
          <a:p>
            <a:pPr marL="0" lvl="0" indent="0" rtl="0">
              <a:spcBef>
                <a:spcPts val="1000"/>
              </a:spcBef>
              <a:spcAft>
                <a:spcPts val="0"/>
              </a:spcAft>
              <a:buNone/>
            </a:pPr>
            <a:endParaRPr/>
          </a:p>
          <a:p>
            <a:pPr marL="0" lvl="0" indent="0" rtl="0">
              <a:spcBef>
                <a:spcPts val="2000"/>
              </a:spcBef>
              <a:spcAft>
                <a:spcPts val="200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Downloading stemcell from bosh.io </a:t>
            </a:r>
            <a:endParaRPr/>
          </a:p>
        </p:txBody>
      </p:sp>
      <p:sp>
        <p:nvSpPr>
          <p:cNvPr id="577" name="Shape 577"/>
          <p:cNvSpPr txBox="1"/>
          <p:nvPr/>
        </p:nvSpPr>
        <p:spPr>
          <a:xfrm>
            <a:off x="118350" y="662750"/>
            <a:ext cx="89307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 wget --content-disposition https://s3.amazonaws.com/bosh-core-stemcells/google/bosh-stemcell-3468.5-google-kvm-ubuntu-trusty-go_agent.tgz</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--2017-11-21 17:02:48--  https://s3.amazonaws.com/bosh-core-stemcells/google/bosh-stemcell-3468.5-google-kvm-ubuntu-trusty-go_agent.tgz</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Resolving s3.amazonaws.com (s3.amazonaws.com)... 54.231.81.35</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Connecting to s3.amazonaws.com (s3.amazonaws.com)|54.231.81.35|:443... connected.</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HTTP request sent, awaiting response... 200 OK</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Length: 413686445 (395M) [application/x-tar]</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Saving to: ‘bosh-stemcell-3468.5-google-kvm-ubuntu-trusty-go_agent.tgz’</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100%[==============================================================================================&gt;] 413,686,445 44.4MB/s   in 1m 50s </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2017-11-21 17:04:39 (3.59 MB/s) - ‘bosh-stemcell-3468.5-google-kvm-ubuntu-trusty-go_agent.tgz’ saved [413686445/413686445]</a:t>
            </a:r>
            <a:endParaRPr sz="9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Shape 58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Uploading stemcell to the BOSH Director</a:t>
            </a:r>
            <a:endParaRPr/>
          </a:p>
        </p:txBody>
      </p:sp>
      <p:sp>
        <p:nvSpPr>
          <p:cNvPr id="583" name="Shape 583"/>
          <p:cNvSpPr txBox="1"/>
          <p:nvPr/>
        </p:nvSpPr>
        <p:spPr>
          <a:xfrm>
            <a:off x="63725" y="662750"/>
            <a:ext cx="89853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 bosh -e my-bosh upload-stemcell</a:t>
            </a:r>
            <a:r>
              <a:rPr lang="en" sz="900">
                <a:solidFill>
                  <a:srgbClr val="3B3B3B"/>
                </a:solidFill>
                <a:highlight>
                  <a:srgbClr val="FFFFFF"/>
                </a:highlight>
                <a:latin typeface="Courier New"/>
                <a:ea typeface="Courier New"/>
                <a:cs typeface="Courier New"/>
                <a:sym typeface="Courier New"/>
              </a:rPr>
              <a:t> </a:t>
            </a:r>
            <a:r>
              <a:rPr lang="en" sz="900" b="1">
                <a:solidFill>
                  <a:srgbClr val="3B3B3B"/>
                </a:solidFill>
                <a:highlight>
                  <a:srgbClr val="FFFFFF"/>
                </a:highlight>
                <a:latin typeface="Courier New"/>
                <a:ea typeface="Courier New"/>
                <a:cs typeface="Courier New"/>
                <a:sym typeface="Courier New"/>
              </a:rPr>
              <a:t>bosh-stemcell-3468.5-google-kvm-ubuntu-trusty-go_agent.tgz</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Using environment '10.0.0.6' as user 'admin' (openid, bosh.admin)</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100.00% 99.88 MB/s 3s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 | 17:05:12 | Update stemcell: Extracting stemcell archive (00:00:05)</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 | 17:05:18 | Update stemcell: Verifying stemcell manifest (00:00:00)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 | 17:05:20 | Update stemcell: Checking if this stemcell already exists (00:00:00)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 | 17:05:20 | Update stemcell: Uploading stemcell bosh-google-kvm-ubuntu-trusty-go_agent/3468.5 to the cloud (00:01:20)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 | 17:06:40 | Update stemcell: Save stemcell bosh-google-kvm-ubuntu-trusty-go_agent/3468.5 (stemcell-c141368a-d75d-4bd5-487b-9cffe0d46585) (00:00:00)</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 Started  Tue Nov 21 17:05:12 UTC 2017</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 Finished Tue Nov 21 17:06:40 UTC 2017</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 Duration 00:01:28</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3 done</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Succeeded</a:t>
            </a:r>
            <a:endParaRPr sz="9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Shape 58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Determining what stemcells exist in the director</a:t>
            </a:r>
            <a:endParaRPr/>
          </a:p>
        </p:txBody>
      </p:sp>
      <p:sp>
        <p:nvSpPr>
          <p:cNvPr id="589" name="Shape 589"/>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 bosh -e my-bosh stemcells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Using environment '10.0.0.6' as user 'admin' (openid, bosh.admin)</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Name                                    Version  OS             CPI  CID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bosh-google-kvm-ubuntu-trusty-go_agent  3468.5   ubuntu-trusty  -    stemcell-c141368a-d75d-4bd5-487b-9cffe0d46585  </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Currently deployed</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1 stemcells</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Succeeded</a:t>
            </a:r>
            <a:br>
              <a:rPr lang="en" sz="900">
                <a:solidFill>
                  <a:srgbClr val="3B3B3B"/>
                </a:solidFill>
                <a:highlight>
                  <a:srgbClr val="FFFFFF"/>
                </a:highlight>
                <a:latin typeface="Courier New"/>
                <a:ea typeface="Courier New"/>
                <a:cs typeface="Courier New"/>
                <a:sym typeface="Courier New"/>
              </a:rPr>
            </a:br>
            <a:endParaRPr sz="9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Shape 594"/>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BOSH Concepts</a:t>
            </a:r>
            <a:endParaRPr/>
          </a:p>
        </p:txBody>
      </p:sp>
      <p:sp>
        <p:nvSpPr>
          <p:cNvPr id="595" name="Shape 595"/>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CPI: Cloud Provider Interface</a:t>
            </a:r>
            <a:br>
              <a:rPr lang="en"/>
            </a:b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Cloud Provider Interface (CPI)</a:t>
            </a:r>
            <a:endParaRPr/>
          </a:p>
        </p:txBody>
      </p:sp>
      <p:sp>
        <p:nvSpPr>
          <p:cNvPr id="601" name="Shape 601"/>
          <p:cNvSpPr txBox="1"/>
          <p:nvPr/>
        </p:nvSpPr>
        <p:spPr>
          <a:xfrm>
            <a:off x="1727375" y="2431325"/>
            <a:ext cx="2057400" cy="2732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u="sng">
                <a:solidFill>
                  <a:srgbClr val="434343"/>
                </a:solidFill>
                <a:latin typeface="Avenir"/>
                <a:ea typeface="Avenir"/>
                <a:cs typeface="Avenir"/>
                <a:sym typeface="Avenir"/>
              </a:rPr>
              <a:t>Stemcell</a:t>
            </a:r>
            <a:endParaRPr sz="1200" b="1" u="sng">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`create_stemcell`</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`delete_stemcell`</a:t>
            </a:r>
            <a:endParaRPr sz="1200">
              <a:solidFill>
                <a:srgbClr val="434343"/>
              </a:solidFill>
              <a:latin typeface="Avenir"/>
              <a:ea typeface="Avenir"/>
              <a:cs typeface="Avenir"/>
              <a:sym typeface="Avenir"/>
            </a:endParaRPr>
          </a:p>
          <a:p>
            <a:pPr marL="0" lvl="0" indent="0" rtl="0">
              <a:spcBef>
                <a:spcPts val="0"/>
              </a:spcBef>
              <a:spcAft>
                <a:spcPts val="0"/>
              </a:spcAft>
              <a:buNone/>
            </a:pP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b="1" u="sng">
                <a:solidFill>
                  <a:srgbClr val="434343"/>
                </a:solidFill>
                <a:latin typeface="Avenir"/>
                <a:ea typeface="Avenir"/>
                <a:cs typeface="Avenir"/>
                <a:sym typeface="Avenir"/>
              </a:rPr>
              <a:t>VM</a:t>
            </a:r>
            <a:endParaRPr sz="1200" b="1" u="sng">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`create_vm`</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`delete_vm`</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`reboot_vm`</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`set_vm_metadata`</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`configure_networks`</a:t>
            </a:r>
            <a:endParaRPr sz="1200">
              <a:solidFill>
                <a:srgbClr val="434343"/>
              </a:solidFill>
              <a:latin typeface="Avenir"/>
              <a:ea typeface="Avenir"/>
              <a:cs typeface="Avenir"/>
              <a:sym typeface="Avenir"/>
            </a:endParaRPr>
          </a:p>
          <a:p>
            <a:pPr marL="0" lvl="0" indent="0" rtl="0">
              <a:spcBef>
                <a:spcPts val="0"/>
              </a:spcBef>
              <a:spcAft>
                <a:spcPts val="0"/>
              </a:spcAft>
              <a:buNone/>
            </a:pPr>
            <a:endParaRPr sz="1200">
              <a:solidFill>
                <a:srgbClr val="434343"/>
              </a:solidFill>
              <a:latin typeface="Avenir"/>
              <a:ea typeface="Avenir"/>
              <a:cs typeface="Avenir"/>
              <a:sym typeface="Avenir"/>
            </a:endParaRPr>
          </a:p>
          <a:p>
            <a:pPr marL="0" lvl="0" indent="0" rtl="0">
              <a:spcBef>
                <a:spcPts val="0"/>
              </a:spcBef>
              <a:spcAft>
                <a:spcPts val="0"/>
              </a:spcAft>
              <a:buNone/>
            </a:pPr>
            <a:endParaRPr sz="1200">
              <a:solidFill>
                <a:srgbClr val="434343"/>
              </a:solidFill>
              <a:latin typeface="Avenir"/>
              <a:ea typeface="Avenir"/>
              <a:cs typeface="Avenir"/>
              <a:sym typeface="Avenir"/>
            </a:endParaRPr>
          </a:p>
        </p:txBody>
      </p:sp>
      <p:sp>
        <p:nvSpPr>
          <p:cNvPr id="602" name="Shape 602"/>
          <p:cNvSpPr txBox="1"/>
          <p:nvPr/>
        </p:nvSpPr>
        <p:spPr>
          <a:xfrm>
            <a:off x="3982595" y="2092250"/>
            <a:ext cx="17535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u="sng">
                <a:solidFill>
                  <a:srgbClr val="434343"/>
                </a:solidFill>
                <a:latin typeface="Avenir"/>
                <a:ea typeface="Avenir"/>
                <a:cs typeface="Avenir"/>
                <a:sym typeface="Avenir"/>
              </a:rPr>
              <a:t>Disk</a:t>
            </a:r>
            <a:endParaRPr sz="1200" b="1" u="sng">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`create_disk`</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`delete_disk`</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`attach_disk`</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`detach_disk`</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`has_disk`</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`get_disk`</a:t>
            </a:r>
            <a:endParaRPr sz="1200">
              <a:solidFill>
                <a:srgbClr val="434343"/>
              </a:solidFill>
              <a:latin typeface="Avenir"/>
              <a:ea typeface="Avenir"/>
              <a:cs typeface="Avenir"/>
              <a:sym typeface="Avenir"/>
            </a:endParaRPr>
          </a:p>
          <a:p>
            <a:pPr marL="0" lvl="0" indent="0" rtl="0">
              <a:spcBef>
                <a:spcPts val="0"/>
              </a:spcBef>
              <a:spcAft>
                <a:spcPts val="0"/>
              </a:spcAft>
              <a:buNone/>
            </a:pP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b="1" u="sng">
                <a:solidFill>
                  <a:srgbClr val="434343"/>
                </a:solidFill>
                <a:latin typeface="Avenir"/>
                <a:ea typeface="Avenir"/>
                <a:cs typeface="Avenir"/>
                <a:sym typeface="Avenir"/>
              </a:rPr>
              <a:t>Snapshots</a:t>
            </a:r>
            <a:endParaRPr sz="1200" b="1" u="sng">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`snapshot_disk`</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`delete_snapshot`</a:t>
            </a:r>
            <a:endParaRPr sz="1200">
              <a:solidFill>
                <a:srgbClr val="434343"/>
              </a:solidFill>
              <a:latin typeface="Avenir"/>
              <a:ea typeface="Avenir"/>
              <a:cs typeface="Avenir"/>
              <a:sym typeface="Avenir"/>
            </a:endParaRPr>
          </a:p>
          <a:p>
            <a:pPr marL="0" lvl="0" indent="0" rtl="0">
              <a:spcBef>
                <a:spcPts val="0"/>
              </a:spcBef>
              <a:spcAft>
                <a:spcPts val="0"/>
              </a:spcAft>
              <a:buNone/>
            </a:pPr>
            <a:r>
              <a:rPr lang="en" sz="1200">
                <a:solidFill>
                  <a:srgbClr val="434343"/>
                </a:solidFill>
                <a:latin typeface="Avenir"/>
                <a:ea typeface="Avenir"/>
                <a:cs typeface="Avenir"/>
                <a:sym typeface="Avenir"/>
              </a:rPr>
              <a:t>  `current_vm_id`</a:t>
            </a:r>
            <a:endParaRPr sz="1200">
              <a:solidFill>
                <a:srgbClr val="434343"/>
              </a:solidFill>
              <a:latin typeface="Avenir"/>
              <a:ea typeface="Avenir"/>
              <a:cs typeface="Avenir"/>
              <a:sym typeface="Avenir"/>
            </a:endParaRPr>
          </a:p>
        </p:txBody>
      </p:sp>
      <p:pic>
        <p:nvPicPr>
          <p:cNvPr id="603" name="Shape 603"/>
          <p:cNvPicPr preferRelativeResize="0"/>
          <p:nvPr/>
        </p:nvPicPr>
        <p:blipFill>
          <a:blip r:embed="rId3">
            <a:alphaModFix/>
          </a:blip>
          <a:stretch>
            <a:fillRect/>
          </a:stretch>
        </p:blipFill>
        <p:spPr>
          <a:xfrm>
            <a:off x="6641158" y="1719066"/>
            <a:ext cx="1045319" cy="594939"/>
          </a:xfrm>
          <a:prstGeom prst="rect">
            <a:avLst/>
          </a:prstGeom>
          <a:noFill/>
          <a:ln>
            <a:noFill/>
          </a:ln>
        </p:spPr>
      </p:pic>
      <p:pic>
        <p:nvPicPr>
          <p:cNvPr id="604" name="Shape 604"/>
          <p:cNvPicPr preferRelativeResize="0"/>
          <p:nvPr/>
        </p:nvPicPr>
        <p:blipFill>
          <a:blip r:embed="rId4">
            <a:alphaModFix/>
          </a:blip>
          <a:stretch>
            <a:fillRect/>
          </a:stretch>
        </p:blipFill>
        <p:spPr>
          <a:xfrm>
            <a:off x="6238725" y="2597053"/>
            <a:ext cx="868403" cy="539684"/>
          </a:xfrm>
          <a:prstGeom prst="rect">
            <a:avLst/>
          </a:prstGeom>
          <a:noFill/>
          <a:ln>
            <a:noFill/>
          </a:ln>
        </p:spPr>
      </p:pic>
      <p:pic>
        <p:nvPicPr>
          <p:cNvPr id="605" name="Shape 605"/>
          <p:cNvPicPr preferRelativeResize="0"/>
          <p:nvPr/>
        </p:nvPicPr>
        <p:blipFill>
          <a:blip r:embed="rId5">
            <a:alphaModFix/>
          </a:blip>
          <a:stretch>
            <a:fillRect/>
          </a:stretch>
        </p:blipFill>
        <p:spPr>
          <a:xfrm>
            <a:off x="7463990" y="3044408"/>
            <a:ext cx="1596210" cy="638484"/>
          </a:xfrm>
          <a:prstGeom prst="rect">
            <a:avLst/>
          </a:prstGeom>
          <a:noFill/>
          <a:ln>
            <a:noFill/>
          </a:ln>
        </p:spPr>
      </p:pic>
      <p:pic>
        <p:nvPicPr>
          <p:cNvPr id="606" name="Shape 606"/>
          <p:cNvPicPr preferRelativeResize="0"/>
          <p:nvPr/>
        </p:nvPicPr>
        <p:blipFill>
          <a:blip r:embed="rId6">
            <a:alphaModFix/>
          </a:blip>
          <a:stretch>
            <a:fillRect/>
          </a:stretch>
        </p:blipFill>
        <p:spPr>
          <a:xfrm>
            <a:off x="6818071" y="3419768"/>
            <a:ext cx="868403" cy="422707"/>
          </a:xfrm>
          <a:prstGeom prst="rect">
            <a:avLst/>
          </a:prstGeom>
          <a:noFill/>
          <a:ln>
            <a:noFill/>
          </a:ln>
        </p:spPr>
      </p:pic>
      <p:pic>
        <p:nvPicPr>
          <p:cNvPr id="607" name="Shape 607"/>
          <p:cNvPicPr preferRelativeResize="0"/>
          <p:nvPr/>
        </p:nvPicPr>
        <p:blipFill>
          <a:blip r:embed="rId7">
            <a:alphaModFix/>
          </a:blip>
          <a:stretch>
            <a:fillRect/>
          </a:stretch>
        </p:blipFill>
        <p:spPr>
          <a:xfrm>
            <a:off x="7762554" y="2421105"/>
            <a:ext cx="1140424" cy="430248"/>
          </a:xfrm>
          <a:prstGeom prst="rect">
            <a:avLst/>
          </a:prstGeom>
          <a:noFill/>
          <a:ln>
            <a:noFill/>
          </a:ln>
        </p:spPr>
      </p:pic>
      <p:pic>
        <p:nvPicPr>
          <p:cNvPr id="608" name="Shape 608"/>
          <p:cNvPicPr preferRelativeResize="0"/>
          <p:nvPr/>
        </p:nvPicPr>
        <p:blipFill>
          <a:blip r:embed="rId8">
            <a:alphaModFix/>
          </a:blip>
          <a:stretch>
            <a:fillRect/>
          </a:stretch>
        </p:blipFill>
        <p:spPr>
          <a:xfrm>
            <a:off x="7567825" y="3979373"/>
            <a:ext cx="1045325" cy="412720"/>
          </a:xfrm>
          <a:prstGeom prst="rect">
            <a:avLst/>
          </a:prstGeom>
          <a:noFill/>
          <a:ln>
            <a:noFill/>
          </a:ln>
        </p:spPr>
      </p:pic>
      <p:pic>
        <p:nvPicPr>
          <p:cNvPr id="609" name="Shape 609"/>
          <p:cNvPicPr preferRelativeResize="0"/>
          <p:nvPr/>
        </p:nvPicPr>
        <p:blipFill>
          <a:blip r:embed="rId9">
            <a:alphaModFix/>
          </a:blip>
          <a:stretch>
            <a:fillRect/>
          </a:stretch>
        </p:blipFill>
        <p:spPr>
          <a:xfrm>
            <a:off x="7165000" y="2671575"/>
            <a:ext cx="539675" cy="539675"/>
          </a:xfrm>
          <a:prstGeom prst="rect">
            <a:avLst/>
          </a:prstGeom>
          <a:noFill/>
          <a:ln>
            <a:noFill/>
          </a:ln>
        </p:spPr>
      </p:pic>
      <p:sp>
        <p:nvSpPr>
          <p:cNvPr id="610" name="Shape 610"/>
          <p:cNvSpPr txBox="1">
            <a:spLocks noGrp="1"/>
          </p:cNvSpPr>
          <p:nvPr>
            <p:ph type="body" idx="1"/>
          </p:nvPr>
        </p:nvSpPr>
        <p:spPr>
          <a:xfrm>
            <a:off x="915400" y="900400"/>
            <a:ext cx="7333200" cy="7185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a:t>The bosh director uses the CPI to interact with an IaaS to create and manage stemcells, VMs, and disks. </a:t>
            </a:r>
            <a:endParaRPr/>
          </a:p>
          <a:p>
            <a:pPr marL="457200" lvl="0" indent="-317500" rtl="0">
              <a:spcBef>
                <a:spcPts val="0"/>
              </a:spcBef>
              <a:spcAft>
                <a:spcPts val="0"/>
              </a:spcAft>
              <a:buSzPts val="1400"/>
              <a:buChar char="●"/>
            </a:pPr>
            <a:r>
              <a:rPr lang="en"/>
              <a:t>The CPI abstracts infrastructure differences from the rest of BOSH.</a:t>
            </a:r>
            <a:endParaRPr/>
          </a:p>
          <a:p>
            <a:pPr marL="457200" lvl="0" indent="-317500" rtl="0">
              <a:spcBef>
                <a:spcPts val="0"/>
              </a:spcBef>
              <a:spcAft>
                <a:spcPts val="0"/>
              </a:spcAft>
              <a:buSzPts val="1400"/>
              <a:buChar char="●"/>
            </a:pPr>
            <a:r>
              <a:rPr lang="en"/>
              <a:t>The CPI is a command line executable that can be called to </a:t>
            </a:r>
            <a:br>
              <a:rPr lang="en"/>
            </a:br>
            <a:r>
              <a:rPr lang="en"/>
              <a:t>perform any of the actions below </a:t>
            </a:r>
            <a:endParaRPr/>
          </a:p>
          <a:p>
            <a:pPr marL="457200" lvl="0" indent="-317500">
              <a:spcBef>
                <a:spcPts val="0"/>
              </a:spcBef>
              <a:spcAft>
                <a:spcPts val="0"/>
              </a:spcAft>
              <a:buSzPts val="1400"/>
              <a:buChar char="●"/>
            </a:pPr>
            <a:r>
              <a:rPr lang="en"/>
              <a:t>CPIs are typically maintained by the IaaS provider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14"/>
        <p:cNvGrpSpPr/>
        <p:nvPr/>
      </p:nvGrpSpPr>
      <p:grpSpPr>
        <a:xfrm>
          <a:off x="0" y="0"/>
          <a:ext cx="0" cy="0"/>
          <a:chOff x="0" y="0"/>
          <a:chExt cx="0" cy="0"/>
        </a:xfrm>
      </p:grpSpPr>
      <p:sp>
        <p:nvSpPr>
          <p:cNvPr id="615" name="Shape 615"/>
          <p:cNvSpPr/>
          <p:nvPr/>
        </p:nvSpPr>
        <p:spPr>
          <a:xfrm>
            <a:off x="2295275" y="1463600"/>
            <a:ext cx="5913000" cy="32742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b" anchorCtr="0">
            <a:noAutofit/>
          </a:bodyPr>
          <a:lstStyle/>
          <a:p>
            <a:pPr marL="0" lvl="0" indent="0">
              <a:spcBef>
                <a:spcPts val="0"/>
              </a:spcBef>
              <a:spcAft>
                <a:spcPts val="0"/>
              </a:spcAft>
              <a:buClr>
                <a:schemeClr val="folHlink"/>
              </a:buClr>
              <a:buSzPts val="1100"/>
              <a:buFont typeface="Arial"/>
              <a:buNone/>
            </a:pPr>
            <a:endParaRPr b="1"/>
          </a:p>
        </p:txBody>
      </p:sp>
      <p:sp>
        <p:nvSpPr>
          <p:cNvPr id="616" name="Shape 61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Component Architecture (Simplified) </a:t>
            </a:r>
            <a:endParaRPr/>
          </a:p>
        </p:txBody>
      </p:sp>
      <p:sp>
        <p:nvSpPr>
          <p:cNvPr id="617" name="Shape 617"/>
          <p:cNvSpPr/>
          <p:nvPr/>
        </p:nvSpPr>
        <p:spPr>
          <a:xfrm>
            <a:off x="2595025" y="1749475"/>
            <a:ext cx="3421800" cy="2547600"/>
          </a:xfrm>
          <a:prstGeom prst="roundRect">
            <a:avLst>
              <a:gd name="adj" fmla="val 16667"/>
            </a:avLst>
          </a:prstGeom>
          <a:solidFill>
            <a:srgbClr val="169586">
              <a:alpha val="9230"/>
            </a:srgbClr>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618" name="Shape 618"/>
          <p:cNvPicPr preferRelativeResize="0"/>
          <p:nvPr/>
        </p:nvPicPr>
        <p:blipFill rotWithShape="1">
          <a:blip r:embed="rId3">
            <a:alphaModFix/>
          </a:blip>
          <a:srcRect/>
          <a:stretch/>
        </p:blipFill>
        <p:spPr>
          <a:xfrm>
            <a:off x="1117938" y="3156036"/>
            <a:ext cx="297900" cy="527700"/>
          </a:xfrm>
          <a:prstGeom prst="rect">
            <a:avLst/>
          </a:prstGeom>
          <a:noFill/>
          <a:ln>
            <a:noFill/>
          </a:ln>
        </p:spPr>
      </p:pic>
      <p:grpSp>
        <p:nvGrpSpPr>
          <p:cNvPr id="619" name="Shape 619"/>
          <p:cNvGrpSpPr/>
          <p:nvPr/>
        </p:nvGrpSpPr>
        <p:grpSpPr>
          <a:xfrm>
            <a:off x="2815021" y="2765725"/>
            <a:ext cx="1142279" cy="342822"/>
            <a:chOff x="1340300" y="2446848"/>
            <a:chExt cx="1243500" cy="373200"/>
          </a:xfrm>
        </p:grpSpPr>
        <p:sp>
          <p:nvSpPr>
            <p:cNvPr id="620" name="Shape 620"/>
            <p:cNvSpPr/>
            <p:nvPr/>
          </p:nvSpPr>
          <p:spPr>
            <a:xfrm>
              <a:off x="1340300" y="2446848"/>
              <a:ext cx="1243500" cy="3732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Avenir"/>
                  <a:ea typeface="Avenir"/>
                  <a:cs typeface="Avenir"/>
                  <a:sym typeface="Avenir"/>
                </a:rPr>
                <a:t>Director</a:t>
              </a:r>
              <a:endParaRPr sz="1200">
                <a:solidFill>
                  <a:srgbClr val="434343"/>
                </a:solidFill>
                <a:latin typeface="Avenir"/>
                <a:ea typeface="Avenir"/>
                <a:cs typeface="Avenir"/>
                <a:sym typeface="Avenir"/>
              </a:endParaRPr>
            </a:p>
          </p:txBody>
        </p:sp>
        <p:sp>
          <p:nvSpPr>
            <p:cNvPr id="621" name="Shape 621"/>
            <p:cNvSpPr/>
            <p:nvPr/>
          </p:nvSpPr>
          <p:spPr>
            <a:xfrm>
              <a:off x="1547001" y="2500542"/>
              <a:ext cx="199200"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rgbClr val="138A7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Font typeface="Source Sans Pro"/>
                <a:buNone/>
              </a:pPr>
              <a:endParaRPr sz="1800" b="0" i="0" u="none" strike="noStrike" cap="none">
                <a:solidFill>
                  <a:srgbClr val="FFFFFF"/>
                </a:solidFill>
                <a:latin typeface="Arial"/>
                <a:ea typeface="Arial"/>
                <a:cs typeface="Arial"/>
                <a:sym typeface="Arial"/>
              </a:endParaRPr>
            </a:p>
          </p:txBody>
        </p:sp>
      </p:grpSp>
      <p:grpSp>
        <p:nvGrpSpPr>
          <p:cNvPr id="622" name="Shape 622"/>
          <p:cNvGrpSpPr/>
          <p:nvPr/>
        </p:nvGrpSpPr>
        <p:grpSpPr>
          <a:xfrm>
            <a:off x="2814986" y="3498527"/>
            <a:ext cx="1142279" cy="398213"/>
            <a:chOff x="2539300" y="2073650"/>
            <a:chExt cx="1243500" cy="433500"/>
          </a:xfrm>
        </p:grpSpPr>
        <p:sp>
          <p:nvSpPr>
            <p:cNvPr id="623" name="Shape 623"/>
            <p:cNvSpPr/>
            <p:nvPr/>
          </p:nvSpPr>
          <p:spPr>
            <a:xfrm>
              <a:off x="2539300" y="2073650"/>
              <a:ext cx="1243500" cy="4335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Avenir"/>
                  <a:ea typeface="Avenir"/>
                  <a:cs typeface="Avenir"/>
                  <a:sym typeface="Avenir"/>
                </a:rPr>
                <a:t> Postgres </a:t>
              </a:r>
              <a:endParaRPr sz="1200">
                <a:solidFill>
                  <a:srgbClr val="434343"/>
                </a:solidFill>
                <a:latin typeface="Avenir"/>
                <a:ea typeface="Avenir"/>
                <a:cs typeface="Avenir"/>
                <a:sym typeface="Avenir"/>
              </a:endParaRPr>
            </a:p>
            <a:p>
              <a:pPr marL="0" lvl="0" indent="0" algn="r" rtl="0">
                <a:spcBef>
                  <a:spcPts val="0"/>
                </a:spcBef>
                <a:spcAft>
                  <a:spcPts val="0"/>
                </a:spcAft>
                <a:buNone/>
              </a:pPr>
              <a:r>
                <a:rPr lang="en" sz="1200">
                  <a:solidFill>
                    <a:srgbClr val="434343"/>
                  </a:solidFill>
                  <a:latin typeface="Avenir"/>
                  <a:ea typeface="Avenir"/>
                  <a:cs typeface="Avenir"/>
                  <a:sym typeface="Avenir"/>
                </a:rPr>
                <a:t>DB</a:t>
              </a:r>
              <a:endParaRPr sz="1200">
                <a:solidFill>
                  <a:srgbClr val="434343"/>
                </a:solidFill>
                <a:latin typeface="Avenir"/>
                <a:ea typeface="Avenir"/>
                <a:cs typeface="Avenir"/>
                <a:sym typeface="Avenir"/>
              </a:endParaRPr>
            </a:p>
          </p:txBody>
        </p:sp>
        <p:sp>
          <p:nvSpPr>
            <p:cNvPr id="624" name="Shape 624"/>
            <p:cNvSpPr/>
            <p:nvPr/>
          </p:nvSpPr>
          <p:spPr>
            <a:xfrm>
              <a:off x="2710476" y="2182550"/>
              <a:ext cx="206700" cy="215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rgbClr val="138A7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Font typeface="Source Sans Pro"/>
                <a:buNone/>
              </a:pPr>
              <a:endParaRPr sz="1800" b="0" i="0" u="none" strike="noStrike" cap="none">
                <a:solidFill>
                  <a:srgbClr val="FFFFFF"/>
                </a:solidFill>
                <a:latin typeface="Arial"/>
                <a:ea typeface="Arial"/>
                <a:cs typeface="Arial"/>
                <a:sym typeface="Arial"/>
              </a:endParaRPr>
            </a:p>
          </p:txBody>
        </p:sp>
      </p:grpSp>
      <p:grpSp>
        <p:nvGrpSpPr>
          <p:cNvPr id="625" name="Shape 625"/>
          <p:cNvGrpSpPr/>
          <p:nvPr/>
        </p:nvGrpSpPr>
        <p:grpSpPr>
          <a:xfrm>
            <a:off x="725253" y="2772917"/>
            <a:ext cx="1413611" cy="342822"/>
            <a:chOff x="1340300" y="2820050"/>
            <a:chExt cx="1243500" cy="373200"/>
          </a:xfrm>
        </p:grpSpPr>
        <p:sp>
          <p:nvSpPr>
            <p:cNvPr id="626" name="Shape 626"/>
            <p:cNvSpPr/>
            <p:nvPr/>
          </p:nvSpPr>
          <p:spPr>
            <a:xfrm>
              <a:off x="1340300" y="2820050"/>
              <a:ext cx="1243500" cy="3732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434343"/>
                  </a:solidFill>
                  <a:latin typeface="Avenir"/>
                  <a:ea typeface="Avenir"/>
                  <a:cs typeface="Avenir"/>
                  <a:sym typeface="Avenir"/>
                </a:rPr>
                <a:t>          BOSH CLI   </a:t>
              </a:r>
              <a:endParaRPr sz="1200">
                <a:solidFill>
                  <a:srgbClr val="434343"/>
                </a:solidFill>
                <a:latin typeface="Avenir"/>
                <a:ea typeface="Avenir"/>
                <a:cs typeface="Avenir"/>
                <a:sym typeface="Avenir"/>
              </a:endParaRPr>
            </a:p>
          </p:txBody>
        </p:sp>
        <p:sp>
          <p:nvSpPr>
            <p:cNvPr id="627" name="Shape 627"/>
            <p:cNvSpPr/>
            <p:nvPr/>
          </p:nvSpPr>
          <p:spPr>
            <a:xfrm>
              <a:off x="1529744" y="2913500"/>
              <a:ext cx="233700"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rgbClr val="138A7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Font typeface="Source Sans Pro"/>
                <a:buNone/>
              </a:pPr>
              <a:endParaRPr sz="1800" b="0" i="0" u="none" strike="noStrike" cap="none">
                <a:solidFill>
                  <a:srgbClr val="FFFFFF"/>
                </a:solidFill>
                <a:latin typeface="Arial"/>
                <a:ea typeface="Arial"/>
                <a:cs typeface="Arial"/>
                <a:sym typeface="Arial"/>
              </a:endParaRPr>
            </a:p>
          </p:txBody>
        </p:sp>
      </p:grpSp>
      <p:grpSp>
        <p:nvGrpSpPr>
          <p:cNvPr id="628" name="Shape 628"/>
          <p:cNvGrpSpPr/>
          <p:nvPr/>
        </p:nvGrpSpPr>
        <p:grpSpPr>
          <a:xfrm>
            <a:off x="4303912" y="3046708"/>
            <a:ext cx="1142279" cy="342822"/>
            <a:chOff x="1340300" y="1700448"/>
            <a:chExt cx="1243500" cy="373200"/>
          </a:xfrm>
        </p:grpSpPr>
        <p:sp>
          <p:nvSpPr>
            <p:cNvPr id="629" name="Shape 629"/>
            <p:cNvSpPr/>
            <p:nvPr/>
          </p:nvSpPr>
          <p:spPr>
            <a:xfrm>
              <a:off x="1340300" y="1700448"/>
              <a:ext cx="1243500" cy="3732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Avenir"/>
                  <a:ea typeface="Avenir"/>
                  <a:cs typeface="Avenir"/>
                  <a:sym typeface="Avenir"/>
                </a:rPr>
                <a:t>NATS</a:t>
              </a:r>
              <a:endParaRPr sz="1200">
                <a:solidFill>
                  <a:srgbClr val="434343"/>
                </a:solidFill>
                <a:latin typeface="Avenir"/>
                <a:ea typeface="Avenir"/>
                <a:cs typeface="Avenir"/>
                <a:sym typeface="Avenir"/>
              </a:endParaRPr>
            </a:p>
          </p:txBody>
        </p:sp>
        <p:sp>
          <p:nvSpPr>
            <p:cNvPr id="630" name="Shape 630"/>
            <p:cNvSpPr/>
            <p:nvPr/>
          </p:nvSpPr>
          <p:spPr>
            <a:xfrm rot="-10343478">
              <a:off x="1525389" y="1806881"/>
              <a:ext cx="242435"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rgbClr val="138A7E"/>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262626"/>
                </a:buClr>
                <a:buFont typeface="Source Sans Pro"/>
                <a:buNone/>
              </a:pPr>
              <a:endParaRPr sz="1800" b="0" i="0" u="none" strike="noStrike" cap="none">
                <a:solidFill>
                  <a:srgbClr val="FFFFFF"/>
                </a:solidFill>
                <a:latin typeface="Arial"/>
                <a:ea typeface="Arial"/>
                <a:cs typeface="Arial"/>
                <a:sym typeface="Arial"/>
              </a:endParaRPr>
            </a:p>
          </p:txBody>
        </p:sp>
      </p:grpSp>
      <p:sp>
        <p:nvSpPr>
          <p:cNvPr id="631" name="Shape 631"/>
          <p:cNvSpPr/>
          <p:nvPr/>
        </p:nvSpPr>
        <p:spPr>
          <a:xfrm>
            <a:off x="6800650" y="903675"/>
            <a:ext cx="552600" cy="4440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Avenir"/>
                <a:ea typeface="Avenir"/>
                <a:cs typeface="Avenir"/>
                <a:sym typeface="Avenir"/>
              </a:rPr>
              <a:t>IaaS API</a:t>
            </a:r>
            <a:endParaRPr sz="1200">
              <a:solidFill>
                <a:srgbClr val="434343"/>
              </a:solidFill>
              <a:latin typeface="Avenir"/>
              <a:ea typeface="Avenir"/>
              <a:cs typeface="Avenir"/>
              <a:sym typeface="Avenir"/>
            </a:endParaRPr>
          </a:p>
        </p:txBody>
      </p:sp>
      <p:cxnSp>
        <p:nvCxnSpPr>
          <p:cNvPr id="632" name="Shape 632"/>
          <p:cNvCxnSpPr>
            <a:stCxn id="620" idx="2"/>
            <a:endCxn id="623" idx="0"/>
          </p:cNvCxnSpPr>
          <p:nvPr/>
        </p:nvCxnSpPr>
        <p:spPr>
          <a:xfrm>
            <a:off x="3386161" y="3108546"/>
            <a:ext cx="0" cy="390000"/>
          </a:xfrm>
          <a:prstGeom prst="straightConnector1">
            <a:avLst/>
          </a:prstGeom>
          <a:noFill/>
          <a:ln w="9525" cap="flat" cmpd="sng">
            <a:solidFill>
              <a:srgbClr val="1B2831"/>
            </a:solidFill>
            <a:prstDash val="solid"/>
            <a:round/>
            <a:headEnd type="none" w="med" len="med"/>
            <a:tailEnd type="none" w="med" len="med"/>
          </a:ln>
        </p:spPr>
      </p:cxnSp>
      <p:cxnSp>
        <p:nvCxnSpPr>
          <p:cNvPr id="633" name="Shape 633"/>
          <p:cNvCxnSpPr>
            <a:stCxn id="634" idx="0"/>
            <a:endCxn id="631" idx="1"/>
          </p:cNvCxnSpPr>
          <p:nvPr/>
        </p:nvCxnSpPr>
        <p:spPr>
          <a:xfrm rot="-5400000">
            <a:off x="5377550" y="623300"/>
            <a:ext cx="920700" cy="1925700"/>
          </a:xfrm>
          <a:prstGeom prst="curvedConnector2">
            <a:avLst/>
          </a:prstGeom>
          <a:noFill/>
          <a:ln w="9525" cap="flat" cmpd="sng">
            <a:solidFill>
              <a:srgbClr val="1B2831"/>
            </a:solidFill>
            <a:prstDash val="solid"/>
            <a:round/>
            <a:headEnd type="none" w="med" len="med"/>
            <a:tailEnd type="none" w="med" len="med"/>
          </a:ln>
        </p:spPr>
      </p:cxnSp>
      <p:cxnSp>
        <p:nvCxnSpPr>
          <p:cNvPr id="635" name="Shape 635"/>
          <p:cNvCxnSpPr>
            <a:stCxn id="636" idx="1"/>
            <a:endCxn id="629" idx="3"/>
          </p:cNvCxnSpPr>
          <p:nvPr/>
        </p:nvCxnSpPr>
        <p:spPr>
          <a:xfrm flipH="1">
            <a:off x="5446150" y="2898463"/>
            <a:ext cx="1157100" cy="319800"/>
          </a:xfrm>
          <a:prstGeom prst="curvedConnector3">
            <a:avLst>
              <a:gd name="adj1" fmla="val 49998"/>
            </a:avLst>
          </a:prstGeom>
          <a:noFill/>
          <a:ln w="9525" cap="flat" cmpd="sng">
            <a:solidFill>
              <a:srgbClr val="1B2831"/>
            </a:solidFill>
            <a:prstDash val="solid"/>
            <a:round/>
            <a:headEnd type="none" w="med" len="med"/>
            <a:tailEnd type="none" w="med" len="med"/>
          </a:ln>
        </p:spPr>
      </p:cxnSp>
      <p:cxnSp>
        <p:nvCxnSpPr>
          <p:cNvPr id="637" name="Shape 637"/>
          <p:cNvCxnSpPr>
            <a:stCxn id="620" idx="3"/>
            <a:endCxn id="629" idx="1"/>
          </p:cNvCxnSpPr>
          <p:nvPr/>
        </p:nvCxnSpPr>
        <p:spPr>
          <a:xfrm>
            <a:off x="3957300" y="2937136"/>
            <a:ext cx="346500" cy="281100"/>
          </a:xfrm>
          <a:prstGeom prst="curvedConnector3">
            <a:avLst>
              <a:gd name="adj1" fmla="val 50016"/>
            </a:avLst>
          </a:prstGeom>
          <a:noFill/>
          <a:ln w="9525" cap="flat" cmpd="sng">
            <a:solidFill>
              <a:srgbClr val="1B2831"/>
            </a:solidFill>
            <a:prstDash val="solid"/>
            <a:round/>
            <a:headEnd type="none" w="med" len="med"/>
            <a:tailEnd type="none" w="med" len="med"/>
          </a:ln>
        </p:spPr>
      </p:cxnSp>
      <p:sp>
        <p:nvSpPr>
          <p:cNvPr id="638" name="Shape 638"/>
          <p:cNvSpPr txBox="1"/>
          <p:nvPr/>
        </p:nvSpPr>
        <p:spPr>
          <a:xfrm>
            <a:off x="2922250" y="1907600"/>
            <a:ext cx="947400" cy="760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rgbClr val="434343"/>
                </a:solidFill>
                <a:latin typeface="Avenir"/>
                <a:ea typeface="Avenir"/>
                <a:cs typeface="Avenir"/>
                <a:sym typeface="Avenir"/>
              </a:rPr>
              <a:t>BOSH Director</a:t>
            </a:r>
            <a:endParaRPr b="1">
              <a:solidFill>
                <a:srgbClr val="434343"/>
              </a:solidFill>
              <a:latin typeface="Avenir"/>
              <a:ea typeface="Avenir"/>
              <a:cs typeface="Avenir"/>
              <a:sym typeface="Avenir"/>
            </a:endParaRPr>
          </a:p>
          <a:p>
            <a:pPr marL="0" lvl="0" indent="0" rtl="0">
              <a:spcBef>
                <a:spcPts val="0"/>
              </a:spcBef>
              <a:spcAft>
                <a:spcPts val="0"/>
              </a:spcAft>
              <a:buNone/>
            </a:pPr>
            <a:r>
              <a:rPr lang="en" b="1">
                <a:solidFill>
                  <a:srgbClr val="434343"/>
                </a:solidFill>
                <a:latin typeface="Avenir"/>
                <a:ea typeface="Avenir"/>
                <a:cs typeface="Avenir"/>
                <a:sym typeface="Avenir"/>
              </a:rPr>
              <a:t>VM</a:t>
            </a:r>
            <a:endParaRPr b="1">
              <a:solidFill>
                <a:srgbClr val="434343"/>
              </a:solidFill>
              <a:latin typeface="Avenir"/>
              <a:ea typeface="Avenir"/>
              <a:cs typeface="Avenir"/>
              <a:sym typeface="Avenir"/>
            </a:endParaRPr>
          </a:p>
        </p:txBody>
      </p:sp>
      <p:cxnSp>
        <p:nvCxnSpPr>
          <p:cNvPr id="639" name="Shape 639"/>
          <p:cNvCxnSpPr>
            <a:stCxn id="626" idx="3"/>
            <a:endCxn id="620" idx="1"/>
          </p:cNvCxnSpPr>
          <p:nvPr/>
        </p:nvCxnSpPr>
        <p:spPr>
          <a:xfrm rot="10800000" flipH="1">
            <a:off x="2138864" y="2937127"/>
            <a:ext cx="676200" cy="7200"/>
          </a:xfrm>
          <a:prstGeom prst="curvedConnector3">
            <a:avLst>
              <a:gd name="adj1" fmla="val 49999"/>
            </a:avLst>
          </a:prstGeom>
          <a:noFill/>
          <a:ln w="9525" cap="flat" cmpd="sng">
            <a:solidFill>
              <a:srgbClr val="1B2831"/>
            </a:solidFill>
            <a:prstDash val="solid"/>
            <a:round/>
            <a:headEnd type="none" w="med" len="med"/>
            <a:tailEnd type="none" w="med" len="med"/>
          </a:ln>
        </p:spPr>
      </p:cxnSp>
      <p:sp>
        <p:nvSpPr>
          <p:cNvPr id="634" name="Shape 634"/>
          <p:cNvSpPr/>
          <p:nvPr/>
        </p:nvSpPr>
        <p:spPr>
          <a:xfrm>
            <a:off x="4303850" y="2046500"/>
            <a:ext cx="1142400" cy="6399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434343"/>
                </a:solidFill>
                <a:latin typeface="Avenir"/>
                <a:ea typeface="Avenir"/>
                <a:cs typeface="Avenir"/>
                <a:sym typeface="Avenir"/>
              </a:rPr>
              <a:t>Cloud Provider Interface</a:t>
            </a:r>
            <a:endParaRPr sz="1200">
              <a:solidFill>
                <a:srgbClr val="434343"/>
              </a:solidFill>
              <a:latin typeface="Avenir"/>
              <a:ea typeface="Avenir"/>
              <a:cs typeface="Avenir"/>
              <a:sym typeface="Avenir"/>
            </a:endParaRPr>
          </a:p>
        </p:txBody>
      </p:sp>
      <p:cxnSp>
        <p:nvCxnSpPr>
          <p:cNvPr id="640" name="Shape 640"/>
          <p:cNvCxnSpPr>
            <a:stCxn id="620" idx="3"/>
            <a:endCxn id="634" idx="1"/>
          </p:cNvCxnSpPr>
          <p:nvPr/>
        </p:nvCxnSpPr>
        <p:spPr>
          <a:xfrm rot="10800000" flipH="1">
            <a:off x="3957300" y="2366536"/>
            <a:ext cx="346500" cy="570600"/>
          </a:xfrm>
          <a:prstGeom prst="curvedConnector3">
            <a:avLst>
              <a:gd name="adj1" fmla="val 50007"/>
            </a:avLst>
          </a:prstGeom>
          <a:noFill/>
          <a:ln w="9525" cap="flat" cmpd="sng">
            <a:solidFill>
              <a:srgbClr val="1B2831"/>
            </a:solidFill>
            <a:prstDash val="solid"/>
            <a:round/>
            <a:headEnd type="none" w="med" len="med"/>
            <a:tailEnd type="none" w="med" len="med"/>
          </a:ln>
        </p:spPr>
      </p:cxnSp>
      <p:pic>
        <p:nvPicPr>
          <p:cNvPr id="641" name="Shape 641"/>
          <p:cNvPicPr preferRelativeResize="0"/>
          <p:nvPr/>
        </p:nvPicPr>
        <p:blipFill>
          <a:blip r:embed="rId4">
            <a:alphaModFix/>
          </a:blip>
          <a:stretch>
            <a:fillRect/>
          </a:stretch>
        </p:blipFill>
        <p:spPr>
          <a:xfrm>
            <a:off x="4391457" y="2268341"/>
            <a:ext cx="297902" cy="196211"/>
          </a:xfrm>
          <a:prstGeom prst="rect">
            <a:avLst/>
          </a:prstGeom>
          <a:noFill/>
          <a:ln>
            <a:noFill/>
          </a:ln>
        </p:spPr>
      </p:pic>
      <p:sp>
        <p:nvSpPr>
          <p:cNvPr id="642" name="Shape 642"/>
          <p:cNvSpPr/>
          <p:nvPr/>
        </p:nvSpPr>
        <p:spPr>
          <a:xfrm>
            <a:off x="6278200" y="1826338"/>
            <a:ext cx="1597500" cy="1251600"/>
          </a:xfrm>
          <a:prstGeom prst="roundRect">
            <a:avLst>
              <a:gd name="adj" fmla="val 16667"/>
            </a:avLst>
          </a:prstGeom>
          <a:solidFill>
            <a:srgbClr val="169586">
              <a:alpha val="9230"/>
            </a:srgbClr>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nir"/>
                <a:ea typeface="Avenir"/>
                <a:cs typeface="Avenir"/>
                <a:sym typeface="Avenir"/>
              </a:rPr>
              <a:t>bosh managed</a:t>
            </a:r>
            <a:br>
              <a:rPr lang="en">
                <a:latin typeface="Avenir"/>
                <a:ea typeface="Avenir"/>
                <a:cs typeface="Avenir"/>
                <a:sym typeface="Avenir"/>
              </a:rPr>
            </a:br>
            <a:r>
              <a:rPr lang="en">
                <a:latin typeface="Avenir"/>
                <a:ea typeface="Avenir"/>
                <a:cs typeface="Avenir"/>
                <a:sym typeface="Avenir"/>
              </a:rPr>
              <a:t> vm</a:t>
            </a:r>
            <a:endParaRPr>
              <a:latin typeface="Avenir"/>
              <a:ea typeface="Avenir"/>
              <a:cs typeface="Avenir"/>
              <a:sym typeface="Avenir"/>
            </a:endParaRPr>
          </a:p>
        </p:txBody>
      </p:sp>
      <p:sp>
        <p:nvSpPr>
          <p:cNvPr id="636" name="Shape 636"/>
          <p:cNvSpPr/>
          <p:nvPr/>
        </p:nvSpPr>
        <p:spPr>
          <a:xfrm>
            <a:off x="6603250" y="2789113"/>
            <a:ext cx="947400" cy="2187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Avenir"/>
                <a:ea typeface="Avenir"/>
                <a:cs typeface="Avenir"/>
                <a:sym typeface="Avenir"/>
              </a:rPr>
              <a:t>BOSH Agent</a:t>
            </a:r>
            <a:r>
              <a:rPr lang="en" sz="1200">
                <a:solidFill>
                  <a:srgbClr val="434343"/>
                </a:solidFill>
                <a:latin typeface="Avenir"/>
                <a:ea typeface="Avenir"/>
                <a:cs typeface="Avenir"/>
                <a:sym typeface="Avenir"/>
              </a:rPr>
              <a:t>   </a:t>
            </a:r>
            <a:endParaRPr sz="1200">
              <a:solidFill>
                <a:srgbClr val="434343"/>
              </a:solidFill>
              <a:latin typeface="Avenir"/>
              <a:ea typeface="Avenir"/>
              <a:cs typeface="Avenir"/>
              <a:sym typeface="Avenir"/>
            </a:endParaRPr>
          </a:p>
        </p:txBody>
      </p:sp>
      <p:cxnSp>
        <p:nvCxnSpPr>
          <p:cNvPr id="643" name="Shape 643"/>
          <p:cNvCxnSpPr>
            <a:stCxn id="644" idx="1"/>
            <a:endCxn id="629" idx="3"/>
          </p:cNvCxnSpPr>
          <p:nvPr/>
        </p:nvCxnSpPr>
        <p:spPr>
          <a:xfrm rot="10800000">
            <a:off x="5446150" y="3218050"/>
            <a:ext cx="1157100" cy="1010100"/>
          </a:xfrm>
          <a:prstGeom prst="curvedConnector3">
            <a:avLst>
              <a:gd name="adj1" fmla="val 49998"/>
            </a:avLst>
          </a:prstGeom>
          <a:noFill/>
          <a:ln w="9525" cap="flat" cmpd="sng">
            <a:solidFill>
              <a:srgbClr val="1B2831"/>
            </a:solidFill>
            <a:prstDash val="solid"/>
            <a:round/>
            <a:headEnd type="none" w="med" len="med"/>
            <a:tailEnd type="none" w="med" len="med"/>
          </a:ln>
        </p:spPr>
      </p:cxnSp>
      <p:sp>
        <p:nvSpPr>
          <p:cNvPr id="645" name="Shape 645"/>
          <p:cNvSpPr/>
          <p:nvPr/>
        </p:nvSpPr>
        <p:spPr>
          <a:xfrm>
            <a:off x="6278200" y="3156025"/>
            <a:ext cx="1597500" cy="1251600"/>
          </a:xfrm>
          <a:prstGeom prst="roundRect">
            <a:avLst>
              <a:gd name="adj" fmla="val 16667"/>
            </a:avLst>
          </a:prstGeom>
          <a:solidFill>
            <a:srgbClr val="169586">
              <a:alpha val="9230"/>
            </a:srgbClr>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nir"/>
                <a:ea typeface="Avenir"/>
                <a:cs typeface="Avenir"/>
                <a:sym typeface="Avenir"/>
              </a:rPr>
              <a:t>bosh managed vm</a:t>
            </a:r>
            <a:endParaRPr>
              <a:latin typeface="Avenir"/>
              <a:ea typeface="Avenir"/>
              <a:cs typeface="Avenir"/>
              <a:sym typeface="Avenir"/>
            </a:endParaRPr>
          </a:p>
        </p:txBody>
      </p:sp>
      <p:sp>
        <p:nvSpPr>
          <p:cNvPr id="644" name="Shape 644"/>
          <p:cNvSpPr/>
          <p:nvPr/>
        </p:nvSpPr>
        <p:spPr>
          <a:xfrm>
            <a:off x="6603250" y="4118800"/>
            <a:ext cx="947400" cy="2187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Avenir"/>
                <a:ea typeface="Avenir"/>
                <a:cs typeface="Avenir"/>
                <a:sym typeface="Avenir"/>
              </a:rPr>
              <a:t>BOSH Agent</a:t>
            </a:r>
            <a:r>
              <a:rPr lang="en" sz="1200">
                <a:solidFill>
                  <a:srgbClr val="434343"/>
                </a:solidFill>
                <a:latin typeface="Avenir"/>
                <a:ea typeface="Avenir"/>
                <a:cs typeface="Avenir"/>
                <a:sym typeface="Avenir"/>
              </a:rPr>
              <a:t>   </a:t>
            </a:r>
            <a:endParaRPr sz="1200">
              <a:solidFill>
                <a:srgbClr val="434343"/>
              </a:solidFill>
              <a:latin typeface="Avenir"/>
              <a:ea typeface="Avenir"/>
              <a:cs typeface="Avenir"/>
              <a:sym typeface="Avenir"/>
            </a:endParaRPr>
          </a:p>
        </p:txBody>
      </p:sp>
      <p:sp>
        <p:nvSpPr>
          <p:cNvPr id="646" name="Shape 646"/>
          <p:cNvSpPr/>
          <p:nvPr/>
        </p:nvSpPr>
        <p:spPr>
          <a:xfrm>
            <a:off x="6603250" y="2450038"/>
            <a:ext cx="947400" cy="2187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Avenir"/>
                <a:ea typeface="Avenir"/>
                <a:cs typeface="Avenir"/>
                <a:sym typeface="Avenir"/>
              </a:rPr>
              <a:t>Redis</a:t>
            </a:r>
            <a:endParaRPr sz="1200">
              <a:solidFill>
                <a:srgbClr val="434343"/>
              </a:solidFill>
              <a:latin typeface="Avenir"/>
              <a:ea typeface="Avenir"/>
              <a:cs typeface="Avenir"/>
              <a:sym typeface="Avenir"/>
            </a:endParaRPr>
          </a:p>
        </p:txBody>
      </p:sp>
      <p:sp>
        <p:nvSpPr>
          <p:cNvPr id="647" name="Shape 647"/>
          <p:cNvSpPr/>
          <p:nvPr/>
        </p:nvSpPr>
        <p:spPr>
          <a:xfrm>
            <a:off x="6603250" y="3828500"/>
            <a:ext cx="947400" cy="218700"/>
          </a:xfrm>
          <a:prstGeom prst="roundRect">
            <a:avLst>
              <a:gd name="adj" fmla="val 16667"/>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434343"/>
                </a:solidFill>
                <a:latin typeface="Avenir"/>
                <a:ea typeface="Avenir"/>
                <a:cs typeface="Avenir"/>
                <a:sym typeface="Avenir"/>
              </a:rPr>
              <a:t>HAProxy</a:t>
            </a:r>
            <a:endParaRPr sz="1200">
              <a:solidFill>
                <a:srgbClr val="434343"/>
              </a:solidFill>
              <a:latin typeface="Avenir"/>
              <a:ea typeface="Avenir"/>
              <a:cs typeface="Avenir"/>
              <a:sym typeface="Avenir"/>
            </a:endParaRPr>
          </a:p>
        </p:txBody>
      </p:sp>
      <p:sp>
        <p:nvSpPr>
          <p:cNvPr id="648" name="Shape 648"/>
          <p:cNvSpPr txBox="1"/>
          <p:nvPr/>
        </p:nvSpPr>
        <p:spPr>
          <a:xfrm>
            <a:off x="2661950" y="3017725"/>
            <a:ext cx="30000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a:solidFill>
                  <a:schemeClr val="folHlink"/>
                </a:solidFill>
              </a:rPr>
              <a:t>IaaS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CPI </a:t>
            </a:r>
            <a:endParaRPr/>
          </a:p>
        </p:txBody>
      </p:sp>
      <p:sp>
        <p:nvSpPr>
          <p:cNvPr id="654" name="Shape 654"/>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Demo</a:t>
            </a:r>
            <a:endParaRPr/>
          </a:p>
        </p:txBody>
      </p:sp>
      <p:sp>
        <p:nvSpPr>
          <p:cNvPr id="655" name="Shape 655"/>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
              <a:t>Show where BOSH interacts with the infrastructure by examining the logs from the previous demo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Deployed &amp; Managed Messaging Clusters</a:t>
            </a:r>
            <a:endParaRPr/>
          </a:p>
        </p:txBody>
      </p:sp>
      <p:pic>
        <p:nvPicPr>
          <p:cNvPr id="364" name="Shape 364"/>
          <p:cNvPicPr preferRelativeResize="0"/>
          <p:nvPr/>
        </p:nvPicPr>
        <p:blipFill>
          <a:blip r:embed="rId3">
            <a:alphaModFix/>
          </a:blip>
          <a:stretch>
            <a:fillRect/>
          </a:stretch>
        </p:blipFill>
        <p:spPr>
          <a:xfrm>
            <a:off x="460425" y="1091575"/>
            <a:ext cx="2934400" cy="2934400"/>
          </a:xfrm>
          <a:prstGeom prst="rect">
            <a:avLst/>
          </a:prstGeom>
          <a:noFill/>
          <a:ln>
            <a:noFill/>
          </a:ln>
        </p:spPr>
      </p:pic>
      <p:pic>
        <p:nvPicPr>
          <p:cNvPr id="365" name="Shape 365"/>
          <p:cNvPicPr preferRelativeResize="0"/>
          <p:nvPr/>
        </p:nvPicPr>
        <p:blipFill>
          <a:blip r:embed="rId4">
            <a:alphaModFix/>
          </a:blip>
          <a:stretch>
            <a:fillRect/>
          </a:stretch>
        </p:blipFill>
        <p:spPr>
          <a:xfrm>
            <a:off x="3659200" y="1794513"/>
            <a:ext cx="1554474" cy="1554474"/>
          </a:xfrm>
          <a:prstGeom prst="rect">
            <a:avLst/>
          </a:prstGeom>
          <a:noFill/>
          <a:ln>
            <a:noFill/>
          </a:ln>
        </p:spPr>
      </p:pic>
      <p:pic>
        <p:nvPicPr>
          <p:cNvPr id="366" name="Shape 366"/>
          <p:cNvPicPr preferRelativeResize="0"/>
          <p:nvPr/>
        </p:nvPicPr>
        <p:blipFill>
          <a:blip r:embed="rId5">
            <a:alphaModFix/>
          </a:blip>
          <a:stretch>
            <a:fillRect/>
          </a:stretch>
        </p:blipFill>
        <p:spPr>
          <a:xfrm>
            <a:off x="5595274" y="2092088"/>
            <a:ext cx="3088276" cy="1045263"/>
          </a:xfrm>
          <a:prstGeom prst="rect">
            <a:avLst/>
          </a:prstGeom>
          <a:noFill/>
          <a:ln>
            <a:noFill/>
          </a:ln>
        </p:spPr>
      </p:pic>
    </p:spTree>
    <p:extLst>
      <p:ext uri="{BB962C8B-B14F-4D97-AF65-F5344CB8AC3E}">
        <p14:creationId xmlns:p14="http://schemas.microsoft.com/office/powerpoint/2010/main" val="1175293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Shape 660"/>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Concepts</a:t>
            </a:r>
            <a:endParaRPr/>
          </a:p>
        </p:txBody>
      </p:sp>
      <p:sp>
        <p:nvSpPr>
          <p:cNvPr id="661" name="Shape 661"/>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How do I abstract the cloud away?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Cloud-Config</a:t>
            </a:r>
            <a:endParaRPr/>
          </a:p>
        </p:txBody>
      </p:sp>
      <p:sp>
        <p:nvSpPr>
          <p:cNvPr id="667" name="Shape 667"/>
          <p:cNvSpPr txBox="1"/>
          <p:nvPr/>
        </p:nvSpPr>
        <p:spPr>
          <a:xfrm>
            <a:off x="1218900" y="1071750"/>
            <a:ext cx="6706200" cy="30000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 sz="1300">
                <a:solidFill>
                  <a:schemeClr val="folHlink"/>
                </a:solidFill>
                <a:latin typeface="Roboto"/>
                <a:ea typeface="Roboto"/>
                <a:cs typeface="Roboto"/>
                <a:sym typeface="Roboto"/>
              </a:rPr>
              <a:t>The specific details about the size of the servers is specific to each cloud infrastructure. </a:t>
            </a:r>
            <a:endParaRPr sz="1300">
              <a:solidFill>
                <a:schemeClr val="folHlink"/>
              </a:solidFill>
              <a:latin typeface="Roboto"/>
              <a:ea typeface="Roboto"/>
              <a:cs typeface="Roboto"/>
              <a:sym typeface="Roboto"/>
            </a:endParaRPr>
          </a:p>
          <a:p>
            <a:pPr marL="0" lvl="0" indent="0">
              <a:spcBef>
                <a:spcPts val="0"/>
              </a:spcBef>
              <a:spcAft>
                <a:spcPts val="0"/>
              </a:spcAft>
              <a:buNone/>
            </a:pPr>
            <a:endParaRPr sz="1300">
              <a:solidFill>
                <a:schemeClr val="folHlink"/>
              </a:solidFill>
              <a:latin typeface="Roboto"/>
              <a:ea typeface="Roboto"/>
              <a:cs typeface="Roboto"/>
              <a:sym typeface="Roboto"/>
            </a:endParaRPr>
          </a:p>
          <a:p>
            <a:pPr marL="0" lvl="0" indent="0">
              <a:spcBef>
                <a:spcPts val="0"/>
              </a:spcBef>
              <a:spcAft>
                <a:spcPts val="0"/>
              </a:spcAft>
              <a:buNone/>
            </a:pPr>
            <a:r>
              <a:rPr lang="en" sz="1300">
                <a:solidFill>
                  <a:schemeClr val="folHlink"/>
                </a:solidFill>
                <a:latin typeface="Roboto"/>
                <a:ea typeface="Roboto"/>
                <a:cs typeface="Roboto"/>
                <a:sym typeface="Roboto"/>
              </a:rPr>
              <a:t>Take the makeup of a VM as an example:</a:t>
            </a:r>
            <a:endParaRPr sz="1300">
              <a:solidFill>
                <a:schemeClr val="folHlink"/>
              </a:solidFill>
              <a:latin typeface="Roboto"/>
              <a:ea typeface="Roboto"/>
              <a:cs typeface="Roboto"/>
              <a:sym typeface="Roboto"/>
            </a:endParaRPr>
          </a:p>
          <a:p>
            <a:pPr marL="457200" lvl="0" indent="-317500" rtl="0">
              <a:spcBef>
                <a:spcPts val="0"/>
              </a:spcBef>
              <a:spcAft>
                <a:spcPts val="0"/>
              </a:spcAft>
              <a:buSzPts val="1400"/>
              <a:buChar char="-"/>
            </a:pPr>
            <a:r>
              <a:rPr lang="en" sz="1300">
                <a:solidFill>
                  <a:schemeClr val="folHlink"/>
                </a:solidFill>
                <a:latin typeface="Roboto"/>
                <a:ea typeface="Roboto"/>
                <a:cs typeface="Roboto"/>
                <a:sym typeface="Roboto"/>
              </a:rPr>
              <a:t>On vSphere, you will want to specify the explicit allocation of CPUs, RAM, and ephemeral disk. </a:t>
            </a:r>
            <a:endParaRPr sz="1300">
              <a:solidFill>
                <a:schemeClr val="folHlink"/>
              </a:solidFill>
              <a:latin typeface="Roboto"/>
              <a:ea typeface="Roboto"/>
              <a:cs typeface="Roboto"/>
              <a:sym typeface="Roboto"/>
            </a:endParaRPr>
          </a:p>
          <a:p>
            <a:pPr marL="457200" lvl="0" indent="-317500" rtl="0">
              <a:spcBef>
                <a:spcPts val="0"/>
              </a:spcBef>
              <a:spcAft>
                <a:spcPts val="0"/>
              </a:spcAft>
              <a:buSzPts val="1400"/>
              <a:buChar char="-"/>
            </a:pPr>
            <a:r>
              <a:rPr lang="en" sz="1300">
                <a:solidFill>
                  <a:schemeClr val="folHlink"/>
                </a:solidFill>
                <a:latin typeface="Roboto"/>
                <a:ea typeface="Roboto"/>
                <a:cs typeface="Roboto"/>
                <a:sym typeface="Roboto"/>
              </a:rPr>
              <a:t>On Amazon Web Services you might choose between a list of </a:t>
            </a:r>
            <a:r>
              <a:rPr lang="en" sz="1300" u="sng">
                <a:solidFill>
                  <a:srgbClr val="3F51B5"/>
                </a:solidFill>
                <a:latin typeface="Roboto"/>
                <a:ea typeface="Roboto"/>
                <a:cs typeface="Roboto"/>
                <a:sym typeface="Roboto"/>
                <a:hlinkClick r:id="rId3"/>
              </a:rPr>
              <a:t>Instance Types</a:t>
            </a:r>
            <a:r>
              <a:rPr lang="en" sz="1300">
                <a:solidFill>
                  <a:schemeClr val="folHlink"/>
                </a:solidFill>
                <a:latin typeface="Roboto"/>
                <a:ea typeface="Roboto"/>
                <a:cs typeface="Roboto"/>
                <a:sym typeface="Roboto"/>
              </a:rPr>
              <a:t> such as </a:t>
            </a:r>
            <a:r>
              <a:rPr lang="en" sz="1100">
                <a:solidFill>
                  <a:srgbClr val="37474F"/>
                </a:solidFill>
                <a:latin typeface="Roboto Mono"/>
                <a:ea typeface="Roboto Mono"/>
                <a:cs typeface="Roboto Mono"/>
                <a:sym typeface="Roboto Mono"/>
              </a:rPr>
              <a:t>m4.large</a:t>
            </a:r>
            <a:r>
              <a:rPr lang="en" sz="1300">
                <a:solidFill>
                  <a:schemeClr val="folHlink"/>
                </a:solidFill>
                <a:latin typeface="Roboto"/>
                <a:ea typeface="Roboto"/>
                <a:cs typeface="Roboto"/>
                <a:sym typeface="Roboto"/>
              </a:rPr>
              <a:t> or </a:t>
            </a:r>
            <a:r>
              <a:rPr lang="en" sz="1100">
                <a:solidFill>
                  <a:srgbClr val="37474F"/>
                </a:solidFill>
                <a:latin typeface="Roboto Mono"/>
                <a:ea typeface="Roboto Mono"/>
                <a:cs typeface="Roboto Mono"/>
                <a:sym typeface="Roboto Mono"/>
              </a:rPr>
              <a:t>t2.medium</a:t>
            </a:r>
            <a:r>
              <a:rPr lang="en" sz="1300">
                <a:solidFill>
                  <a:schemeClr val="folHlink"/>
                </a:solidFill>
                <a:latin typeface="Roboto"/>
                <a:ea typeface="Roboto"/>
                <a:cs typeface="Roboto"/>
                <a:sym typeface="Roboto"/>
              </a:rPr>
              <a:t>. </a:t>
            </a:r>
            <a:endParaRPr sz="1300">
              <a:solidFill>
                <a:schemeClr val="folHlink"/>
              </a:solidFill>
              <a:latin typeface="Roboto"/>
              <a:ea typeface="Roboto"/>
              <a:cs typeface="Roboto"/>
              <a:sym typeface="Roboto"/>
            </a:endParaRPr>
          </a:p>
          <a:p>
            <a:pPr marL="457200" lvl="0" indent="-317500" rtl="0">
              <a:spcBef>
                <a:spcPts val="0"/>
              </a:spcBef>
              <a:spcAft>
                <a:spcPts val="0"/>
              </a:spcAft>
              <a:buSzPts val="1400"/>
              <a:buChar char="-"/>
            </a:pPr>
            <a:r>
              <a:rPr lang="en" sz="1300">
                <a:solidFill>
                  <a:schemeClr val="folHlink"/>
                </a:solidFill>
                <a:latin typeface="Roboto"/>
                <a:ea typeface="Roboto"/>
                <a:cs typeface="Roboto"/>
                <a:sym typeface="Roboto"/>
              </a:rPr>
              <a:t>On GCP you choose a </a:t>
            </a:r>
            <a:r>
              <a:rPr lang="en" sz="1300" u="sng">
                <a:solidFill>
                  <a:srgbClr val="3F51B5"/>
                </a:solidFill>
                <a:latin typeface="Roboto"/>
                <a:ea typeface="Roboto"/>
                <a:cs typeface="Roboto"/>
                <a:sym typeface="Roboto"/>
                <a:hlinkClick r:id="rId4"/>
              </a:rPr>
              <a:t>Machine Type</a:t>
            </a:r>
            <a:r>
              <a:rPr lang="en" sz="1300">
                <a:solidFill>
                  <a:schemeClr val="folHlink"/>
                </a:solidFill>
                <a:latin typeface="Roboto"/>
                <a:ea typeface="Roboto"/>
                <a:cs typeface="Roboto"/>
                <a:sym typeface="Roboto"/>
              </a:rPr>
              <a:t> from a list of predefined sizes which are slightly different than Amazon such as </a:t>
            </a:r>
            <a:r>
              <a:rPr lang="en" sz="1100">
                <a:solidFill>
                  <a:srgbClr val="37474F"/>
                </a:solidFill>
                <a:latin typeface="Roboto Mono"/>
                <a:ea typeface="Roboto Mono"/>
                <a:cs typeface="Roboto Mono"/>
                <a:sym typeface="Roboto Mono"/>
              </a:rPr>
              <a:t>n1-standard-1</a:t>
            </a:r>
            <a:r>
              <a:rPr lang="en" sz="1300">
                <a:solidFill>
                  <a:schemeClr val="folHlink"/>
                </a:solidFill>
                <a:latin typeface="Roboto"/>
                <a:ea typeface="Roboto"/>
                <a:cs typeface="Roboto"/>
                <a:sym typeface="Roboto"/>
              </a:rPr>
              <a:t>.</a:t>
            </a:r>
            <a:endParaRPr sz="1300">
              <a:solidFill>
                <a:schemeClr val="folHlink"/>
              </a:solidFill>
              <a:latin typeface="Roboto"/>
              <a:ea typeface="Roboto"/>
              <a:cs typeface="Roboto"/>
              <a:sym typeface="Roboto"/>
            </a:endParaRPr>
          </a:p>
          <a:p>
            <a:pPr marL="0" lvl="0" indent="0">
              <a:spcBef>
                <a:spcPts val="0"/>
              </a:spcBef>
              <a:spcAft>
                <a:spcPts val="0"/>
              </a:spcAft>
              <a:buNone/>
            </a:pPr>
            <a:endParaRPr sz="1300">
              <a:solidFill>
                <a:schemeClr val="folHlink"/>
              </a:solidFill>
              <a:latin typeface="Roboto"/>
              <a:ea typeface="Roboto"/>
              <a:cs typeface="Roboto"/>
              <a:sym typeface="Roboto"/>
            </a:endParaRPr>
          </a:p>
          <a:p>
            <a:pPr marL="0" lvl="0" indent="0" rtl="0">
              <a:spcBef>
                <a:spcPts val="0"/>
              </a:spcBef>
              <a:spcAft>
                <a:spcPts val="0"/>
              </a:spcAft>
              <a:buNone/>
            </a:pPr>
            <a:endParaRPr sz="1300">
              <a:solidFill>
                <a:schemeClr val="folHlink"/>
              </a:solidFill>
              <a:latin typeface="Roboto"/>
              <a:ea typeface="Roboto"/>
              <a:cs typeface="Roboto"/>
              <a:sym typeface="Roboto"/>
            </a:endParaRPr>
          </a:p>
          <a:p>
            <a:pPr marL="0" lvl="0" indent="0" rtl="0">
              <a:spcBef>
                <a:spcPts val="0"/>
              </a:spcBef>
              <a:spcAft>
                <a:spcPts val="0"/>
              </a:spcAft>
              <a:buClr>
                <a:schemeClr val="folHlink"/>
              </a:buClr>
              <a:buSzPts val="1100"/>
              <a:buFont typeface="Arial"/>
              <a:buNone/>
            </a:pPr>
            <a:r>
              <a:rPr lang="en" sz="1300">
                <a:solidFill>
                  <a:schemeClr val="folHlink"/>
                </a:solidFill>
                <a:latin typeface="Roboto"/>
                <a:ea typeface="Roboto"/>
                <a:cs typeface="Roboto"/>
                <a:sym typeface="Roboto"/>
              </a:rPr>
              <a:t>The Cloud Config is where BOSH takes specific infrastructure details to configure the CPI being used while abstracting the complexities away from the software you are deploying.</a:t>
            </a:r>
            <a:endParaRPr sz="1300">
              <a:solidFill>
                <a:schemeClr val="folHlink"/>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 GCP cloud-config.yml</a:t>
            </a:r>
            <a:endParaRPr/>
          </a:p>
        </p:txBody>
      </p:sp>
      <p:sp>
        <p:nvSpPr>
          <p:cNvPr id="673" name="Shape 673"/>
          <p:cNvSpPr txBox="1"/>
          <p:nvPr/>
        </p:nvSpPr>
        <p:spPr>
          <a:xfrm>
            <a:off x="54625" y="878900"/>
            <a:ext cx="30951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Clr>
                <a:schemeClr val="folHlink"/>
              </a:buClr>
              <a:buSzPts val="1100"/>
              <a:buFont typeface="Arial"/>
              <a:buNone/>
            </a:pPr>
            <a:r>
              <a:rPr lang="en" sz="900" b="1">
                <a:solidFill>
                  <a:srgbClr val="3B3B3B"/>
                </a:solidFill>
                <a:highlight>
                  <a:srgbClr val="FFFFFF"/>
                </a:highlight>
                <a:latin typeface="Courier New"/>
                <a:ea typeface="Courier New"/>
                <a:cs typeface="Courier New"/>
                <a:sym typeface="Courier New"/>
              </a:rPr>
              <a:t>azs:</a:t>
            </a:r>
            <a:endParaRPr sz="9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name: z1</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cloud_properties: {zone: us-central1-a}</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name: z2</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cloud_properties: {zone: us-central1-f}</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b="1">
                <a:solidFill>
                  <a:srgbClr val="3B3B3B"/>
                </a:solidFill>
                <a:highlight>
                  <a:srgbClr val="FFFFFF"/>
                </a:highlight>
                <a:latin typeface="Courier New"/>
                <a:ea typeface="Courier New"/>
                <a:cs typeface="Courier New"/>
                <a:sym typeface="Courier New"/>
              </a:rPr>
              <a:t>vm_types:</a:t>
            </a:r>
            <a:endParaRPr sz="9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name: default</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cloud_properties:</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machine_type: n1-standard-4</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root_disk_size_gb: 20</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root_disk_type: pd-ssd</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9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b="1">
                <a:solidFill>
                  <a:srgbClr val="3B3B3B"/>
                </a:solidFill>
                <a:highlight>
                  <a:srgbClr val="FFFFFF"/>
                </a:highlight>
                <a:latin typeface="Courier New"/>
                <a:ea typeface="Courier New"/>
                <a:cs typeface="Courier New"/>
                <a:sym typeface="Courier New"/>
              </a:rPr>
              <a:t>disk_types:</a:t>
            </a:r>
            <a:endParaRPr sz="9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name: default</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900">
                <a:solidFill>
                  <a:srgbClr val="3B3B3B"/>
                </a:solidFill>
                <a:highlight>
                  <a:srgbClr val="FFFFFF"/>
                </a:highlight>
                <a:latin typeface="Courier New"/>
                <a:ea typeface="Courier New"/>
                <a:cs typeface="Courier New"/>
                <a:sym typeface="Courier New"/>
              </a:rPr>
              <a:t>  disk_size: 3000</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900">
              <a:solidFill>
                <a:srgbClr val="3B3B3B"/>
              </a:solidFill>
              <a:highlight>
                <a:srgbClr val="FFFFFF"/>
              </a:highlight>
              <a:latin typeface="Courier New"/>
              <a:ea typeface="Courier New"/>
              <a:cs typeface="Courier New"/>
              <a:sym typeface="Courier New"/>
            </a:endParaRPr>
          </a:p>
        </p:txBody>
      </p:sp>
      <p:sp>
        <p:nvSpPr>
          <p:cNvPr id="674" name="Shape 674"/>
          <p:cNvSpPr txBox="1"/>
          <p:nvPr/>
        </p:nvSpPr>
        <p:spPr>
          <a:xfrm>
            <a:off x="3048650" y="878900"/>
            <a:ext cx="30234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networks:</a:t>
            </a:r>
            <a:endParaRPr sz="9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name: default</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type: manual</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subnets:</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 range:   10.0.0.0/16</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gateway: 10.0.0.1</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dns:     [8.8.8.8, 8.8.4.4]</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reserved: [10.0.0.0-10.0.0.10]</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azs:     [z1, z2]</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t>
            </a:r>
            <a:r>
              <a:rPr lang="en" sz="900" b="1">
                <a:solidFill>
                  <a:srgbClr val="3B3B3B"/>
                </a:solidFill>
                <a:highlight>
                  <a:srgbClr val="FFFFFF"/>
                </a:highlight>
                <a:latin typeface="Courier New"/>
                <a:ea typeface="Courier New"/>
                <a:cs typeface="Courier New"/>
                <a:sym typeface="Courier New"/>
              </a:rPr>
              <a:t>cloud_properties</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ephemeral_external_ip: true</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subnetwork_name: bosh-1-sub</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network_name: bosh-1-net</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ephemeral_external_ip: true</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tags: [bosh]</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name: vip</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type: vip</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900">
              <a:solidFill>
                <a:srgbClr val="3B3B3B"/>
              </a:solidFill>
              <a:highlight>
                <a:srgbClr val="FFFFFF"/>
              </a:highlight>
              <a:latin typeface="Courier New"/>
              <a:ea typeface="Courier New"/>
              <a:cs typeface="Courier New"/>
              <a:sym typeface="Courier New"/>
            </a:endParaRPr>
          </a:p>
        </p:txBody>
      </p:sp>
      <p:sp>
        <p:nvSpPr>
          <p:cNvPr id="675" name="Shape 675"/>
          <p:cNvSpPr txBox="1"/>
          <p:nvPr/>
        </p:nvSpPr>
        <p:spPr>
          <a:xfrm>
            <a:off x="6020450" y="878900"/>
            <a:ext cx="30234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compilation</a:t>
            </a:r>
            <a:r>
              <a:rPr lang="en" sz="900">
                <a:solidFill>
                  <a:srgbClr val="3B3B3B"/>
                </a:solidFill>
                <a:highlight>
                  <a:srgbClr val="FFFFFF"/>
                </a:highlight>
                <a:latin typeface="Courier New"/>
                <a:ea typeface="Courier New"/>
                <a:cs typeface="Courier New"/>
                <a:sym typeface="Courier New"/>
              </a:rPr>
              <a:t>:</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workers: 3</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reuse_compilation_vms: true</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az: z1</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vm_type: default</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a:solidFill>
                  <a:srgbClr val="3B3B3B"/>
                </a:solidFill>
                <a:highlight>
                  <a:srgbClr val="FFFFFF"/>
                </a:highlight>
                <a:latin typeface="Courier New"/>
                <a:ea typeface="Courier New"/>
                <a:cs typeface="Courier New"/>
                <a:sym typeface="Courier New"/>
              </a:rPr>
              <a:t>  network: default</a:t>
            </a:r>
            <a:endParaRPr sz="9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900">
              <a:solidFill>
                <a:srgbClr val="3B3B3B"/>
              </a:solidFill>
              <a:highlight>
                <a:srgbClr val="FFFFFF"/>
              </a:highlight>
              <a:latin typeface="Courier New"/>
              <a:ea typeface="Courier New"/>
              <a:cs typeface="Courier New"/>
              <a:sym typeface="Courier New"/>
            </a:endParaRPr>
          </a:p>
        </p:txBody>
      </p:sp>
      <p:cxnSp>
        <p:nvCxnSpPr>
          <p:cNvPr id="676" name="Shape 676"/>
          <p:cNvCxnSpPr/>
          <p:nvPr/>
        </p:nvCxnSpPr>
        <p:spPr>
          <a:xfrm>
            <a:off x="3071275" y="941300"/>
            <a:ext cx="27300" cy="3960000"/>
          </a:xfrm>
          <a:prstGeom prst="straightConnector1">
            <a:avLst/>
          </a:prstGeom>
          <a:noFill/>
          <a:ln w="9525" cap="flat" cmpd="sng">
            <a:solidFill>
              <a:schemeClr val="dk2"/>
            </a:solidFill>
            <a:prstDash val="solid"/>
            <a:round/>
            <a:headEnd type="none" w="med" len="med"/>
            <a:tailEnd type="none" w="med" len="med"/>
          </a:ln>
        </p:spPr>
      </p:cxnSp>
      <p:cxnSp>
        <p:nvCxnSpPr>
          <p:cNvPr id="677" name="Shape 677"/>
          <p:cNvCxnSpPr/>
          <p:nvPr/>
        </p:nvCxnSpPr>
        <p:spPr>
          <a:xfrm>
            <a:off x="6043075" y="941300"/>
            <a:ext cx="27300" cy="3960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Shape 682"/>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Follow Along Demo</a:t>
            </a:r>
            <a:endParaRPr/>
          </a:p>
        </p:txBody>
      </p:sp>
      <p:sp>
        <p:nvSpPr>
          <p:cNvPr id="683" name="Shape 683"/>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Create and Upload the Cloud-Config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Shape 688"/>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689" name="Shape 689"/>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Create and Upload the cloud-config</a:t>
            </a:r>
            <a:endParaRPr/>
          </a:p>
        </p:txBody>
      </p:sp>
      <p:sp>
        <p:nvSpPr>
          <p:cNvPr id="690" name="Shape 690"/>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Create a basic cloud-config</a:t>
            </a:r>
            <a:endParaRPr sz="1400"/>
          </a:p>
          <a:p>
            <a:pPr marL="457200" lvl="0" indent="-317500" rtl="0">
              <a:spcBef>
                <a:spcPts val="0"/>
              </a:spcBef>
              <a:spcAft>
                <a:spcPts val="0"/>
              </a:spcAft>
              <a:buSzPts val="1400"/>
              <a:buChar char="●"/>
            </a:pPr>
            <a:r>
              <a:rPr lang="en" sz="1400"/>
              <a:t>Use the BOSH cli to upload cloud-config to the director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Set the BOSH director cloud configuration </a:t>
            </a:r>
            <a:endParaRPr/>
          </a:p>
        </p:txBody>
      </p:sp>
      <p:sp>
        <p:nvSpPr>
          <p:cNvPr id="696" name="Shape 696"/>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$bosh -e my-bosh update-cloud-config cloud-config.yml</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Using environment '10.0.0.6' as user 'admin' (openid, bosh.admin)</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azs: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 cloud_properties: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zone: us-central1-a</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name: z1</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 cloud_properties: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zone: us-central1-f</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name: z2</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a:t>
            </a: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Command prints out the whole cloud-config.yml, lines have been removed to make it fit on the slide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disk_types: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 disk_size: 3000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name: default</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Continue? [yN]: y</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Succeeded</a:t>
            </a:r>
            <a:br>
              <a:rPr lang="en" sz="900">
                <a:solidFill>
                  <a:srgbClr val="3B3B3B"/>
                </a:solidFill>
                <a:highlight>
                  <a:srgbClr val="FFFFFF"/>
                </a:highlight>
                <a:latin typeface="Courier New"/>
                <a:ea typeface="Courier New"/>
                <a:cs typeface="Courier New"/>
                <a:sym typeface="Courier New"/>
              </a:rPr>
            </a:br>
            <a:endParaRPr sz="9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Shape 701"/>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BOSH Concepts</a:t>
            </a:r>
            <a:endParaRPr/>
          </a:p>
        </p:txBody>
      </p:sp>
      <p:sp>
        <p:nvSpPr>
          <p:cNvPr id="702" name="Shape 702"/>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What is a BOSH release?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Suppose you are deploying a very simple 2 VM service </a:t>
            </a:r>
            <a:endParaRPr/>
          </a:p>
        </p:txBody>
      </p:sp>
      <p:sp>
        <p:nvSpPr>
          <p:cNvPr id="708" name="Shape 708"/>
          <p:cNvSpPr/>
          <p:nvPr/>
        </p:nvSpPr>
        <p:spPr>
          <a:xfrm>
            <a:off x="1734750" y="1876500"/>
            <a:ext cx="1971000" cy="181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a:t> </a:t>
            </a:r>
            <a:endParaRPr/>
          </a:p>
          <a:p>
            <a:pPr marL="0" lvl="0" indent="0" algn="ctr">
              <a:spcBef>
                <a:spcPts val="0"/>
              </a:spcBef>
              <a:spcAft>
                <a:spcPts val="0"/>
              </a:spcAft>
              <a:buNone/>
            </a:pPr>
            <a:r>
              <a:rPr lang="en" b="1"/>
              <a:t>Tomcat </a:t>
            </a:r>
            <a:endParaRPr b="1"/>
          </a:p>
          <a:p>
            <a:pPr marL="0" lvl="0" indent="0" algn="ctr">
              <a:spcBef>
                <a:spcPts val="0"/>
              </a:spcBef>
              <a:spcAft>
                <a:spcPts val="0"/>
              </a:spcAft>
              <a:buNone/>
            </a:pPr>
            <a:r>
              <a:rPr lang="en"/>
              <a:t>on </a:t>
            </a:r>
            <a:endParaRPr/>
          </a:p>
          <a:p>
            <a:pPr marL="0" lvl="0" indent="0" algn="ctr">
              <a:spcBef>
                <a:spcPts val="0"/>
              </a:spcBef>
              <a:spcAft>
                <a:spcPts val="0"/>
              </a:spcAft>
              <a:buNone/>
            </a:pPr>
            <a:r>
              <a:rPr lang="en"/>
              <a:t>Ubuntu</a:t>
            </a:r>
            <a:endParaRPr/>
          </a:p>
        </p:txBody>
      </p:sp>
      <p:sp>
        <p:nvSpPr>
          <p:cNvPr id="709" name="Shape 709"/>
          <p:cNvSpPr/>
          <p:nvPr/>
        </p:nvSpPr>
        <p:spPr>
          <a:xfrm>
            <a:off x="6159900" y="1876500"/>
            <a:ext cx="1971000" cy="18156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b="1"/>
              <a:t>PostgreSQL</a:t>
            </a:r>
            <a:r>
              <a:rPr lang="en"/>
              <a:t> </a:t>
            </a:r>
            <a:endParaRPr/>
          </a:p>
          <a:p>
            <a:pPr marL="0" lvl="0" indent="0" algn="ctr" rtl="0">
              <a:spcBef>
                <a:spcPts val="0"/>
              </a:spcBef>
              <a:spcAft>
                <a:spcPts val="0"/>
              </a:spcAft>
              <a:buNone/>
            </a:pPr>
            <a:r>
              <a:rPr lang="en"/>
              <a:t>on</a:t>
            </a:r>
            <a:endParaRPr/>
          </a:p>
          <a:p>
            <a:pPr marL="0" lvl="0" indent="0" algn="ctr" rtl="0">
              <a:spcBef>
                <a:spcPts val="0"/>
              </a:spcBef>
              <a:spcAft>
                <a:spcPts val="0"/>
              </a:spcAft>
              <a:buNone/>
            </a:pPr>
            <a:r>
              <a:rPr lang="en"/>
              <a:t>CentOS  </a:t>
            </a:r>
            <a:endParaRPr/>
          </a:p>
        </p:txBody>
      </p:sp>
      <p:cxnSp>
        <p:nvCxnSpPr>
          <p:cNvPr id="710" name="Shape 710"/>
          <p:cNvCxnSpPr>
            <a:stCxn id="708" idx="3"/>
            <a:endCxn id="709" idx="1"/>
          </p:cNvCxnSpPr>
          <p:nvPr/>
        </p:nvCxnSpPr>
        <p:spPr>
          <a:xfrm>
            <a:off x="3705750" y="2784300"/>
            <a:ext cx="2454300" cy="0"/>
          </a:xfrm>
          <a:prstGeom prst="straightConnector1">
            <a:avLst/>
          </a:prstGeom>
          <a:noFill/>
          <a:ln w="28575" cap="flat" cmpd="sng">
            <a:solidFill>
              <a:srgbClr val="000000"/>
            </a:solidFill>
            <a:prstDash val="solid"/>
            <a:round/>
            <a:headEnd type="none" w="med" len="med"/>
            <a:tailEnd type="triangle" w="med" len="med"/>
          </a:ln>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Shape 715"/>
          <p:cNvSpPr txBox="1">
            <a:spLocks noGrp="1"/>
          </p:cNvSpPr>
          <p:nvPr>
            <p:ph type="body" idx="1"/>
          </p:nvPr>
        </p:nvSpPr>
        <p:spPr>
          <a:xfrm>
            <a:off x="317250" y="857250"/>
            <a:ext cx="7931400" cy="38127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Char char="●"/>
            </a:pPr>
            <a:r>
              <a:rPr lang="en" sz="1200" b="1"/>
              <a:t>Setup Postgres</a:t>
            </a:r>
            <a:endParaRPr sz="1200" b="1"/>
          </a:p>
          <a:p>
            <a:pPr marL="914400" lvl="1" indent="-304800" rtl="0">
              <a:spcBef>
                <a:spcPts val="0"/>
              </a:spcBef>
              <a:spcAft>
                <a:spcPts val="0"/>
              </a:spcAft>
              <a:buClr>
                <a:srgbClr val="000000"/>
              </a:buClr>
              <a:buSzPts val="1200"/>
              <a:buChar char="○"/>
            </a:pPr>
            <a:r>
              <a:rPr lang="en" sz="1200">
                <a:solidFill>
                  <a:srgbClr val="000000"/>
                </a:solidFill>
              </a:rPr>
              <a:t>We need CentOS 7 machine</a:t>
            </a:r>
            <a:endParaRPr sz="1200">
              <a:solidFill>
                <a:srgbClr val="000000"/>
              </a:solidFill>
            </a:endParaRPr>
          </a:p>
          <a:p>
            <a:pPr marL="914400" lvl="1" indent="-304800" rtl="0">
              <a:spcBef>
                <a:spcPts val="0"/>
              </a:spcBef>
              <a:spcAft>
                <a:spcPts val="0"/>
              </a:spcAft>
              <a:buSzPts val="1200"/>
              <a:buChar char="○"/>
            </a:pPr>
            <a:r>
              <a:rPr lang="en" sz="1200"/>
              <a:t>With 8 GB RAM, 10GB Disk, and one IP Address</a:t>
            </a:r>
            <a:endParaRPr sz="1200"/>
          </a:p>
          <a:p>
            <a:pPr marL="914400" lvl="1" indent="-304800" rtl="0">
              <a:spcBef>
                <a:spcPts val="0"/>
              </a:spcBef>
              <a:spcAft>
                <a:spcPts val="0"/>
              </a:spcAft>
              <a:buSzPts val="1200"/>
              <a:buChar char="○"/>
            </a:pPr>
            <a:r>
              <a:rPr lang="en" sz="1200"/>
              <a:t>Provision the required VM on IaaS (vSphere, AWS, etc)</a:t>
            </a:r>
            <a:endParaRPr sz="1200"/>
          </a:p>
          <a:p>
            <a:pPr marL="914400" lvl="1" indent="-304800" rtl="0">
              <a:spcBef>
                <a:spcPts val="0"/>
              </a:spcBef>
              <a:spcAft>
                <a:spcPts val="0"/>
              </a:spcAft>
              <a:buClr>
                <a:srgbClr val="000000"/>
              </a:buClr>
              <a:buSzPts val="1200"/>
              <a:buChar char="○"/>
            </a:pPr>
            <a:r>
              <a:rPr lang="en" sz="1200">
                <a:solidFill>
                  <a:srgbClr val="000000"/>
                </a:solidFill>
              </a:rPr>
              <a:t>Get the source for postgres </a:t>
            </a:r>
            <a:endParaRPr sz="1200">
              <a:solidFill>
                <a:srgbClr val="000000"/>
              </a:solidFill>
            </a:endParaRPr>
          </a:p>
          <a:p>
            <a:pPr marL="914400" lvl="1" indent="-304800" rtl="0">
              <a:spcBef>
                <a:spcPts val="0"/>
              </a:spcBef>
              <a:spcAft>
                <a:spcPts val="0"/>
              </a:spcAft>
              <a:buClr>
                <a:srgbClr val="000000"/>
              </a:buClr>
              <a:buSzPts val="1200"/>
              <a:buChar char="○"/>
            </a:pPr>
            <a:r>
              <a:rPr lang="en" sz="1200">
                <a:solidFill>
                  <a:srgbClr val="000000"/>
                </a:solidFill>
              </a:rPr>
              <a:t>Compile postgres and install it </a:t>
            </a:r>
            <a:endParaRPr sz="1200">
              <a:solidFill>
                <a:srgbClr val="000000"/>
              </a:solidFill>
            </a:endParaRPr>
          </a:p>
          <a:p>
            <a:pPr marL="914400" lvl="1" indent="-304800" rtl="0">
              <a:spcBef>
                <a:spcPts val="0"/>
              </a:spcBef>
              <a:spcAft>
                <a:spcPts val="0"/>
              </a:spcAft>
              <a:buClr>
                <a:srgbClr val="000000"/>
              </a:buClr>
              <a:buSzPts val="1200"/>
              <a:buChar char="○"/>
            </a:pPr>
            <a:r>
              <a:rPr lang="en" sz="1200">
                <a:solidFill>
                  <a:srgbClr val="000000"/>
                </a:solidFill>
              </a:rPr>
              <a:t>Configure postgres as a monitored service</a:t>
            </a:r>
            <a:endParaRPr sz="1200">
              <a:solidFill>
                <a:srgbClr val="000000"/>
              </a:solidFill>
            </a:endParaRPr>
          </a:p>
          <a:p>
            <a:pPr marL="914400" lvl="1" indent="-304800" rtl="0">
              <a:spcBef>
                <a:spcPts val="0"/>
              </a:spcBef>
              <a:spcAft>
                <a:spcPts val="0"/>
              </a:spcAft>
              <a:buClr>
                <a:srgbClr val="000000"/>
              </a:buClr>
              <a:buSzPts val="1200"/>
              <a:buChar char="○"/>
            </a:pPr>
            <a:r>
              <a:rPr lang="en" sz="1200">
                <a:solidFill>
                  <a:srgbClr val="000000"/>
                </a:solidFill>
              </a:rPr>
              <a:t>Start postgres and note it’s ip address / port  </a:t>
            </a:r>
            <a:endParaRPr sz="1200">
              <a:solidFill>
                <a:srgbClr val="000000"/>
              </a:solidFill>
            </a:endParaRPr>
          </a:p>
          <a:p>
            <a:pPr marL="457200" lvl="0" indent="-304800" rtl="0">
              <a:spcBef>
                <a:spcPts val="0"/>
              </a:spcBef>
              <a:spcAft>
                <a:spcPts val="0"/>
              </a:spcAft>
              <a:buSzPts val="1200"/>
              <a:buChar char="●"/>
            </a:pPr>
            <a:r>
              <a:rPr lang="en" sz="1200" b="1"/>
              <a:t>Setup Tomcat </a:t>
            </a:r>
            <a:endParaRPr sz="1200" b="1"/>
          </a:p>
          <a:p>
            <a:pPr marL="914400" lvl="1" indent="-304800" rtl="0">
              <a:spcBef>
                <a:spcPts val="0"/>
              </a:spcBef>
              <a:spcAft>
                <a:spcPts val="0"/>
              </a:spcAft>
              <a:buClr>
                <a:srgbClr val="000000"/>
              </a:buClr>
              <a:buSzPts val="1200"/>
              <a:buChar char="○"/>
            </a:pPr>
            <a:r>
              <a:rPr lang="en" sz="1200">
                <a:solidFill>
                  <a:srgbClr val="000000"/>
                </a:solidFill>
              </a:rPr>
              <a:t>We need an Ubuntu 16.04 LTS machine</a:t>
            </a:r>
            <a:endParaRPr sz="1200">
              <a:solidFill>
                <a:srgbClr val="000000"/>
              </a:solidFill>
            </a:endParaRPr>
          </a:p>
          <a:p>
            <a:pPr marL="914400" lvl="1" indent="-304800" rtl="0">
              <a:spcBef>
                <a:spcPts val="0"/>
              </a:spcBef>
              <a:spcAft>
                <a:spcPts val="0"/>
              </a:spcAft>
              <a:buSzPts val="1200"/>
              <a:buChar char="○"/>
            </a:pPr>
            <a:r>
              <a:rPr lang="en" sz="1200"/>
              <a:t>With 4 GB RAM, 10GB Disk, and one IP Address</a:t>
            </a:r>
            <a:endParaRPr sz="1200"/>
          </a:p>
          <a:p>
            <a:pPr marL="914400" lvl="1" indent="-304800" rtl="0">
              <a:spcBef>
                <a:spcPts val="0"/>
              </a:spcBef>
              <a:spcAft>
                <a:spcPts val="0"/>
              </a:spcAft>
              <a:buSzPts val="1200"/>
              <a:buChar char="○"/>
            </a:pPr>
            <a:r>
              <a:rPr lang="en" sz="1200"/>
              <a:t>Provision the required VM on IaaS (vSphere, AWS, etc)</a:t>
            </a:r>
            <a:endParaRPr sz="1200"/>
          </a:p>
          <a:p>
            <a:pPr marL="914400" lvl="1" indent="-304800" rtl="0">
              <a:spcBef>
                <a:spcPts val="0"/>
              </a:spcBef>
              <a:spcAft>
                <a:spcPts val="0"/>
              </a:spcAft>
              <a:buSzPts val="1200"/>
              <a:buChar char="○"/>
            </a:pPr>
            <a:r>
              <a:rPr lang="en" sz="1200"/>
              <a:t>Install the Java Runtime Environment on the VM </a:t>
            </a:r>
            <a:endParaRPr sz="1200"/>
          </a:p>
          <a:p>
            <a:pPr marL="914400" lvl="1" indent="-304800" rtl="0">
              <a:spcBef>
                <a:spcPts val="0"/>
              </a:spcBef>
              <a:spcAft>
                <a:spcPts val="0"/>
              </a:spcAft>
              <a:buSzPts val="1200"/>
              <a:buChar char="○"/>
            </a:pPr>
            <a:r>
              <a:rPr lang="en" sz="1200"/>
              <a:t>Install the Tomcat on the OS </a:t>
            </a:r>
            <a:endParaRPr sz="1200"/>
          </a:p>
          <a:p>
            <a:pPr marL="914400" lvl="1" indent="-304800" rtl="0">
              <a:spcBef>
                <a:spcPts val="0"/>
              </a:spcBef>
              <a:spcAft>
                <a:spcPts val="0"/>
              </a:spcAft>
              <a:buSzPts val="1200"/>
              <a:buChar char="○"/>
            </a:pPr>
            <a:r>
              <a:rPr lang="en" sz="1200"/>
              <a:t>Configure Tomcat as a monitored service </a:t>
            </a:r>
            <a:endParaRPr sz="1200"/>
          </a:p>
          <a:p>
            <a:pPr marL="914400" lvl="1" indent="-304800" rtl="0">
              <a:spcBef>
                <a:spcPts val="0"/>
              </a:spcBef>
              <a:spcAft>
                <a:spcPts val="0"/>
              </a:spcAft>
              <a:buSzPts val="1200"/>
              <a:buChar char="○"/>
            </a:pPr>
            <a:r>
              <a:rPr lang="en" sz="1200"/>
              <a:t>Configure Tomcat data source pointing to postgres </a:t>
            </a:r>
            <a:endParaRPr sz="1200"/>
          </a:p>
          <a:p>
            <a:pPr marL="914400" lvl="1" indent="-304800" rtl="0">
              <a:spcBef>
                <a:spcPts val="0"/>
              </a:spcBef>
              <a:spcAft>
                <a:spcPts val="0"/>
              </a:spcAft>
              <a:buSzPts val="1200"/>
              <a:buChar char="○"/>
            </a:pPr>
            <a:r>
              <a:rPr lang="en" sz="1200"/>
              <a:t>Deploy app into Tomcat </a:t>
            </a:r>
            <a:endParaRPr sz="1200"/>
          </a:p>
          <a:p>
            <a:pPr marL="914400" lvl="1" indent="-304800" rtl="0">
              <a:spcBef>
                <a:spcPts val="0"/>
              </a:spcBef>
              <a:spcAft>
                <a:spcPts val="0"/>
              </a:spcAft>
              <a:buSzPts val="1200"/>
              <a:buChar char="○"/>
            </a:pPr>
            <a:r>
              <a:rPr lang="en" sz="1200"/>
              <a:t>Start tomcat</a:t>
            </a:r>
            <a:br>
              <a:rPr lang="en" sz="1200"/>
            </a:br>
            <a:endParaRPr sz="1200"/>
          </a:p>
        </p:txBody>
      </p:sp>
      <p:sp>
        <p:nvSpPr>
          <p:cNvPr id="716" name="Shape 71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Typical Deployment Steps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Shape 721"/>
          <p:cNvSpPr txBox="1"/>
          <p:nvPr/>
        </p:nvSpPr>
        <p:spPr>
          <a:xfrm>
            <a:off x="310142" y="2694662"/>
            <a:ext cx="5266800" cy="3000000"/>
          </a:xfrm>
          <a:prstGeom prst="rect">
            <a:avLst/>
          </a:prstGeom>
          <a:noFill/>
          <a:ln>
            <a:noFill/>
          </a:ln>
        </p:spPr>
        <p:txBody>
          <a:bodyPr spcFirstLastPara="1" wrap="square" lIns="91425" tIns="91425" rIns="91425" bIns="91425" anchor="ctr" anchorCtr="0">
            <a:noAutofit/>
          </a:bodyPr>
          <a:lstStyle/>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Install the Java Runtime Environment on the VM </a:t>
            </a:r>
            <a:endParaRPr sz="1200">
              <a:solidFill>
                <a:schemeClr val="l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Install the Tomcat on the OS </a:t>
            </a:r>
            <a:endParaRPr sz="1200">
              <a:solidFill>
                <a:schemeClr val="l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Configure Tomcat as a monitored service </a:t>
            </a:r>
            <a:endParaRPr sz="1200">
              <a:solidFill>
                <a:schemeClr val="l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Configure Tomcat data source pointing to postgres </a:t>
            </a:r>
            <a:endParaRPr sz="1200">
              <a:solidFill>
                <a:schemeClr val="l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Deploy app into Tomcat </a:t>
            </a:r>
            <a:endParaRPr sz="1200">
              <a:solidFill>
                <a:schemeClr val="l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Start tomcat</a:t>
            </a:r>
            <a:endParaRPr>
              <a:solidFill>
                <a:schemeClr val="lt2"/>
              </a:solidFill>
              <a:latin typeface="Proxima Nova"/>
              <a:ea typeface="Proxima Nova"/>
              <a:cs typeface="Proxima Nova"/>
              <a:sym typeface="Proxima Nova"/>
            </a:endParaRPr>
          </a:p>
        </p:txBody>
      </p:sp>
      <p:sp>
        <p:nvSpPr>
          <p:cNvPr id="722" name="Shape 722"/>
          <p:cNvSpPr txBox="1"/>
          <p:nvPr/>
        </p:nvSpPr>
        <p:spPr>
          <a:xfrm>
            <a:off x="311083" y="2842427"/>
            <a:ext cx="5325600" cy="1089600"/>
          </a:xfrm>
          <a:prstGeom prst="rect">
            <a:avLst/>
          </a:prstGeom>
          <a:noFill/>
          <a:ln>
            <a:noFill/>
          </a:ln>
        </p:spPr>
        <p:txBody>
          <a:bodyPr spcFirstLastPara="1" wrap="square" lIns="91425" tIns="91425" rIns="91425" bIns="91425" anchor="ctr" anchorCtr="0">
            <a:noAutofit/>
          </a:bodyPr>
          <a:lstStyle/>
          <a:p>
            <a:pPr marL="914400" lvl="1" indent="-304800" rtl="0">
              <a:lnSpc>
                <a:spcPct val="110000"/>
              </a:lnSpc>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With 4 GB RAM, 10GB Disk, and one IP Address</a:t>
            </a:r>
            <a:endParaRPr sz="1200">
              <a:solidFill>
                <a:schemeClr val="accen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Provision the required VM on IaaS (vSphere, AWS, etc)</a:t>
            </a:r>
            <a:endParaRPr>
              <a:solidFill>
                <a:schemeClr val="accent2"/>
              </a:solidFill>
              <a:latin typeface="Proxima Nova"/>
              <a:ea typeface="Proxima Nova"/>
              <a:cs typeface="Proxima Nova"/>
              <a:sym typeface="Proxima Nova"/>
            </a:endParaRPr>
          </a:p>
        </p:txBody>
      </p:sp>
      <p:sp>
        <p:nvSpPr>
          <p:cNvPr id="723" name="Shape 723"/>
          <p:cNvSpPr txBox="1">
            <a:spLocks noGrp="1"/>
          </p:cNvSpPr>
          <p:nvPr>
            <p:ph type="body" idx="1"/>
          </p:nvPr>
        </p:nvSpPr>
        <p:spPr>
          <a:xfrm>
            <a:off x="241050" y="2620681"/>
            <a:ext cx="5008500" cy="3267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Char char="●"/>
            </a:pPr>
            <a:r>
              <a:rPr lang="en" sz="1200" b="1"/>
              <a:t>Setup Tomcat</a:t>
            </a:r>
            <a:endParaRPr sz="1200"/>
          </a:p>
        </p:txBody>
      </p:sp>
      <p:sp>
        <p:nvSpPr>
          <p:cNvPr id="724" name="Shape 72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Deployment Steps Mapped to BOSH Concepts </a:t>
            </a:r>
            <a:endParaRPr/>
          </a:p>
        </p:txBody>
      </p:sp>
      <p:sp>
        <p:nvSpPr>
          <p:cNvPr id="725" name="Shape 725"/>
          <p:cNvSpPr/>
          <p:nvPr/>
        </p:nvSpPr>
        <p:spPr>
          <a:xfrm>
            <a:off x="5501250" y="1468800"/>
            <a:ext cx="3354300" cy="485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BOSH deployment manifest</a:t>
            </a:r>
            <a:endParaRPr>
              <a:latin typeface="Proxima Nova"/>
              <a:ea typeface="Proxima Nova"/>
              <a:cs typeface="Proxima Nova"/>
              <a:sym typeface="Proxima Nova"/>
            </a:endParaRPr>
          </a:p>
        </p:txBody>
      </p:sp>
      <p:sp>
        <p:nvSpPr>
          <p:cNvPr id="726" name="Shape 726"/>
          <p:cNvSpPr/>
          <p:nvPr/>
        </p:nvSpPr>
        <p:spPr>
          <a:xfrm>
            <a:off x="5501250" y="1954500"/>
            <a:ext cx="3354300" cy="76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BOSH release</a:t>
            </a:r>
            <a:endParaRPr>
              <a:latin typeface="Proxima Nova"/>
              <a:ea typeface="Proxima Nova"/>
              <a:cs typeface="Proxima Nova"/>
              <a:sym typeface="Proxima Nova"/>
            </a:endParaRPr>
          </a:p>
        </p:txBody>
      </p:sp>
      <p:sp>
        <p:nvSpPr>
          <p:cNvPr id="727" name="Shape 727"/>
          <p:cNvSpPr/>
          <p:nvPr/>
        </p:nvSpPr>
        <p:spPr>
          <a:xfrm>
            <a:off x="5501250" y="3079200"/>
            <a:ext cx="3354300" cy="485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BOSH deployment manifest</a:t>
            </a:r>
            <a:endParaRPr>
              <a:latin typeface="Proxima Nova"/>
              <a:ea typeface="Proxima Nova"/>
              <a:cs typeface="Proxima Nova"/>
              <a:sym typeface="Proxima Nova"/>
            </a:endParaRPr>
          </a:p>
        </p:txBody>
      </p:sp>
      <p:sp>
        <p:nvSpPr>
          <p:cNvPr id="728" name="Shape 728"/>
          <p:cNvSpPr/>
          <p:nvPr/>
        </p:nvSpPr>
        <p:spPr>
          <a:xfrm>
            <a:off x="5501250" y="3564900"/>
            <a:ext cx="3354300" cy="108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BOSH release</a:t>
            </a:r>
            <a:endParaRPr>
              <a:latin typeface="Proxima Nova"/>
              <a:ea typeface="Proxima Nova"/>
              <a:cs typeface="Proxima Nova"/>
              <a:sym typeface="Proxima Nova"/>
            </a:endParaRPr>
          </a:p>
        </p:txBody>
      </p:sp>
      <p:sp>
        <p:nvSpPr>
          <p:cNvPr id="729" name="Shape 729"/>
          <p:cNvSpPr/>
          <p:nvPr/>
        </p:nvSpPr>
        <p:spPr>
          <a:xfrm>
            <a:off x="5501250" y="1286400"/>
            <a:ext cx="3354300" cy="182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a:latin typeface="Proxima Nova"/>
                <a:ea typeface="Proxima Nova"/>
                <a:cs typeface="Proxima Nova"/>
                <a:sym typeface="Proxima Nova"/>
              </a:rPr>
              <a:t>BOSH stemcell</a:t>
            </a:r>
            <a:endParaRPr>
              <a:latin typeface="Proxima Nova"/>
              <a:ea typeface="Proxima Nova"/>
              <a:cs typeface="Proxima Nova"/>
              <a:sym typeface="Proxima Nova"/>
            </a:endParaRPr>
          </a:p>
        </p:txBody>
      </p:sp>
      <p:sp>
        <p:nvSpPr>
          <p:cNvPr id="730" name="Shape 730"/>
          <p:cNvSpPr/>
          <p:nvPr/>
        </p:nvSpPr>
        <p:spPr>
          <a:xfrm>
            <a:off x="5501250" y="2896800"/>
            <a:ext cx="3354300" cy="182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Proxima Nova"/>
                <a:ea typeface="Proxima Nova"/>
                <a:cs typeface="Proxima Nova"/>
                <a:sym typeface="Proxima Nova"/>
              </a:rPr>
              <a:t>BOSH stemcell</a:t>
            </a:r>
            <a:endParaRPr>
              <a:latin typeface="Proxima Nova"/>
              <a:ea typeface="Proxima Nova"/>
              <a:cs typeface="Proxima Nova"/>
              <a:sym typeface="Proxima Nova"/>
            </a:endParaRPr>
          </a:p>
        </p:txBody>
      </p:sp>
      <p:sp>
        <p:nvSpPr>
          <p:cNvPr id="731" name="Shape 731"/>
          <p:cNvSpPr txBox="1"/>
          <p:nvPr/>
        </p:nvSpPr>
        <p:spPr>
          <a:xfrm>
            <a:off x="318475" y="1259349"/>
            <a:ext cx="3000000" cy="252000"/>
          </a:xfrm>
          <a:prstGeom prst="rect">
            <a:avLst/>
          </a:prstGeom>
          <a:noFill/>
          <a:ln>
            <a:noFill/>
          </a:ln>
        </p:spPr>
        <p:txBody>
          <a:bodyPr spcFirstLastPara="1" wrap="square" lIns="91425" tIns="91425" rIns="91425" bIns="91425" anchor="ctr" anchorCtr="0">
            <a:noAutofit/>
          </a:bodyPr>
          <a:lstStyle/>
          <a:p>
            <a:pPr marL="914400" lvl="1" indent="-304800" rtl="0">
              <a:lnSpc>
                <a:spcPct val="110000"/>
              </a:lnSpc>
              <a:spcBef>
                <a:spcPts val="0"/>
              </a:spcBef>
              <a:spcAft>
                <a:spcPts val="0"/>
              </a:spcAft>
              <a:buClr>
                <a:schemeClr val="accent5"/>
              </a:buClr>
              <a:buSzPts val="1200"/>
              <a:buFont typeface="Proxima Nova"/>
              <a:buChar char="○"/>
            </a:pPr>
            <a:r>
              <a:rPr lang="en" sz="1200">
                <a:solidFill>
                  <a:schemeClr val="accent5"/>
                </a:solidFill>
                <a:latin typeface="Proxima Nova"/>
                <a:ea typeface="Proxima Nova"/>
                <a:cs typeface="Proxima Nova"/>
                <a:sym typeface="Proxima Nova"/>
              </a:rPr>
              <a:t>We need CentOS 7 machine</a:t>
            </a:r>
            <a:endParaRPr>
              <a:latin typeface="Proxima Nova"/>
              <a:ea typeface="Proxima Nova"/>
              <a:cs typeface="Proxima Nova"/>
              <a:sym typeface="Proxima Nova"/>
            </a:endParaRPr>
          </a:p>
        </p:txBody>
      </p:sp>
      <p:sp>
        <p:nvSpPr>
          <p:cNvPr id="732" name="Shape 732"/>
          <p:cNvSpPr txBox="1"/>
          <p:nvPr/>
        </p:nvSpPr>
        <p:spPr>
          <a:xfrm>
            <a:off x="308390" y="2934244"/>
            <a:ext cx="5173500" cy="346200"/>
          </a:xfrm>
          <a:prstGeom prst="rect">
            <a:avLst/>
          </a:prstGeom>
          <a:noFill/>
          <a:ln>
            <a:noFill/>
          </a:ln>
        </p:spPr>
        <p:txBody>
          <a:bodyPr spcFirstLastPara="1" wrap="square" lIns="91425" tIns="91425" rIns="91425" bIns="91425" anchor="ctr" anchorCtr="0">
            <a:noAutofit/>
          </a:bodyPr>
          <a:lstStyle/>
          <a:p>
            <a:pPr marL="914400" lvl="1" indent="-304800" rtl="0">
              <a:lnSpc>
                <a:spcPct val="110000"/>
              </a:lnSpc>
              <a:spcBef>
                <a:spcPts val="0"/>
              </a:spcBef>
              <a:spcAft>
                <a:spcPts val="0"/>
              </a:spcAft>
              <a:buClr>
                <a:schemeClr val="accent5"/>
              </a:buClr>
              <a:buSzPts val="1200"/>
              <a:buFont typeface="Proxima Nova"/>
              <a:buChar char="○"/>
            </a:pPr>
            <a:r>
              <a:rPr lang="en" sz="1200">
                <a:solidFill>
                  <a:schemeClr val="accent5"/>
                </a:solidFill>
                <a:latin typeface="Proxima Nova"/>
                <a:ea typeface="Proxima Nova"/>
                <a:cs typeface="Proxima Nova"/>
                <a:sym typeface="Proxima Nova"/>
              </a:rPr>
              <a:t>We need an Ubuntu 16.04 LTS machine</a:t>
            </a:r>
            <a:endParaRPr sz="1200">
              <a:solidFill>
                <a:schemeClr val="accent5"/>
              </a:solidFill>
              <a:latin typeface="Proxima Nova"/>
              <a:ea typeface="Proxima Nova"/>
              <a:cs typeface="Proxima Nova"/>
              <a:sym typeface="Proxima Nova"/>
            </a:endParaRPr>
          </a:p>
        </p:txBody>
      </p:sp>
      <p:sp>
        <p:nvSpPr>
          <p:cNvPr id="733" name="Shape 733"/>
          <p:cNvSpPr txBox="1"/>
          <p:nvPr/>
        </p:nvSpPr>
        <p:spPr>
          <a:xfrm>
            <a:off x="317125" y="1473025"/>
            <a:ext cx="4715400" cy="420600"/>
          </a:xfrm>
          <a:prstGeom prst="rect">
            <a:avLst/>
          </a:prstGeom>
          <a:noFill/>
          <a:ln>
            <a:noFill/>
          </a:ln>
        </p:spPr>
        <p:txBody>
          <a:bodyPr spcFirstLastPara="1" wrap="square" lIns="91425" tIns="91425" rIns="91425" bIns="91425" anchor="ctr" anchorCtr="0">
            <a:noAutofit/>
          </a:bodyPr>
          <a:lstStyle/>
          <a:p>
            <a:pPr marL="914400" lvl="1" indent="-304800" rtl="0">
              <a:lnSpc>
                <a:spcPct val="110000"/>
              </a:lnSpc>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With 8 GB RAM, 10GB Disk, and one IP Address</a:t>
            </a:r>
            <a:endParaRPr sz="1200">
              <a:solidFill>
                <a:schemeClr val="accen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accent2"/>
              </a:buClr>
              <a:buSzPts val="1200"/>
              <a:buFont typeface="Proxima Nova"/>
              <a:buChar char="○"/>
            </a:pPr>
            <a:r>
              <a:rPr lang="en" sz="1200">
                <a:solidFill>
                  <a:schemeClr val="accent2"/>
                </a:solidFill>
                <a:latin typeface="Proxima Nova"/>
                <a:ea typeface="Proxima Nova"/>
                <a:cs typeface="Proxima Nova"/>
                <a:sym typeface="Proxima Nova"/>
              </a:rPr>
              <a:t>Provision the required VM on IaaS (vSphere, AWS, etc)</a:t>
            </a:r>
            <a:endParaRPr>
              <a:solidFill>
                <a:schemeClr val="accent2"/>
              </a:solidFill>
              <a:latin typeface="Proxima Nova"/>
              <a:ea typeface="Proxima Nova"/>
              <a:cs typeface="Proxima Nova"/>
              <a:sym typeface="Proxima Nova"/>
            </a:endParaRPr>
          </a:p>
        </p:txBody>
      </p:sp>
      <p:sp>
        <p:nvSpPr>
          <p:cNvPr id="734" name="Shape 734"/>
          <p:cNvSpPr txBox="1"/>
          <p:nvPr/>
        </p:nvSpPr>
        <p:spPr>
          <a:xfrm>
            <a:off x="318025" y="1892750"/>
            <a:ext cx="4270500" cy="801900"/>
          </a:xfrm>
          <a:prstGeom prst="rect">
            <a:avLst/>
          </a:prstGeom>
          <a:noFill/>
          <a:ln>
            <a:noFill/>
          </a:ln>
        </p:spPr>
        <p:txBody>
          <a:bodyPr spcFirstLastPara="1" wrap="square" lIns="91425" tIns="91425" rIns="91425" bIns="91425" anchor="ctr" anchorCtr="0">
            <a:noAutofit/>
          </a:bodyPr>
          <a:lstStyle/>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Get the source for postgres </a:t>
            </a:r>
            <a:endParaRPr sz="1200">
              <a:solidFill>
                <a:schemeClr val="l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Compile postgres and install it </a:t>
            </a:r>
            <a:endParaRPr sz="1200">
              <a:solidFill>
                <a:schemeClr val="l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Configure postgres as a monitored service</a:t>
            </a:r>
            <a:endParaRPr sz="1200">
              <a:solidFill>
                <a:schemeClr val="lt2"/>
              </a:solidFill>
              <a:latin typeface="Proxima Nova"/>
              <a:ea typeface="Proxima Nova"/>
              <a:cs typeface="Proxima Nova"/>
              <a:sym typeface="Proxima Nova"/>
            </a:endParaRPr>
          </a:p>
          <a:p>
            <a:pPr marL="914400" lvl="1" indent="-304800" rtl="0">
              <a:lnSpc>
                <a:spcPct val="110000"/>
              </a:lnSpc>
              <a:spcBef>
                <a:spcPts val="0"/>
              </a:spcBef>
              <a:spcAft>
                <a:spcPts val="0"/>
              </a:spcAft>
              <a:buClr>
                <a:schemeClr val="lt2"/>
              </a:buClr>
              <a:buSzPts val="1200"/>
              <a:buFont typeface="Proxima Nova"/>
              <a:buChar char="○"/>
            </a:pPr>
            <a:r>
              <a:rPr lang="en" sz="1200">
                <a:solidFill>
                  <a:schemeClr val="lt2"/>
                </a:solidFill>
                <a:latin typeface="Proxima Nova"/>
                <a:ea typeface="Proxima Nova"/>
                <a:cs typeface="Proxima Nova"/>
                <a:sym typeface="Proxima Nova"/>
              </a:rPr>
              <a:t>Start postgres and note it’s ip address / port  </a:t>
            </a:r>
            <a:endParaRPr>
              <a:solidFill>
                <a:schemeClr val="lt2"/>
              </a:solidFill>
              <a:latin typeface="Proxima Nova"/>
              <a:ea typeface="Proxima Nova"/>
              <a:cs typeface="Proxima Nova"/>
              <a:sym typeface="Proxima Nova"/>
            </a:endParaRPr>
          </a:p>
        </p:txBody>
      </p:sp>
      <p:sp>
        <p:nvSpPr>
          <p:cNvPr id="735" name="Shape 735"/>
          <p:cNvSpPr txBox="1"/>
          <p:nvPr/>
        </p:nvSpPr>
        <p:spPr>
          <a:xfrm>
            <a:off x="228600" y="609600"/>
            <a:ext cx="2479200" cy="1089600"/>
          </a:xfrm>
          <a:prstGeom prst="rect">
            <a:avLst/>
          </a:prstGeom>
          <a:noFill/>
          <a:ln>
            <a:noFill/>
          </a:ln>
        </p:spPr>
        <p:txBody>
          <a:bodyPr spcFirstLastPara="1" wrap="square" lIns="91425" tIns="91425" rIns="91425" bIns="91425" anchor="ctr" anchorCtr="0">
            <a:noAutofit/>
          </a:bodyPr>
          <a:lstStyle/>
          <a:p>
            <a:pPr marL="457200" lvl="0" indent="-304800" rtl="0">
              <a:lnSpc>
                <a:spcPct val="110000"/>
              </a:lnSpc>
              <a:spcBef>
                <a:spcPts val="0"/>
              </a:spcBef>
              <a:spcAft>
                <a:spcPts val="0"/>
              </a:spcAft>
              <a:buClr>
                <a:schemeClr val="dk1"/>
              </a:buClr>
              <a:buSzPts val="1200"/>
              <a:buFont typeface="Proxima Nova"/>
              <a:buChar char="●"/>
            </a:pPr>
            <a:r>
              <a:rPr lang="en" sz="1200" b="1">
                <a:solidFill>
                  <a:schemeClr val="dk1"/>
                </a:solidFill>
                <a:latin typeface="Proxima Nova"/>
                <a:ea typeface="Proxima Nova"/>
                <a:cs typeface="Proxima Nova"/>
                <a:sym typeface="Proxima Nova"/>
              </a:rPr>
              <a:t>Setup Postgres</a:t>
            </a:r>
            <a:endParaRPr>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9"/>
                                        </p:tgtEl>
                                        <p:attrNameLst>
                                          <p:attrName>style.visibility</p:attrName>
                                        </p:attrNameLst>
                                      </p:cBhvr>
                                      <p:to>
                                        <p:strVal val="visible"/>
                                      </p:to>
                                    </p:set>
                                    <p:animEffect transition="in" filter="fade">
                                      <p:cBhvr>
                                        <p:cTn id="7" dur="1000"/>
                                        <p:tgtEl>
                                          <p:spTgt spid="729"/>
                                        </p:tgtEl>
                                      </p:cBhvr>
                                    </p:animEffect>
                                  </p:childTnLst>
                                </p:cTn>
                              </p:par>
                              <p:par>
                                <p:cTn id="8" presetID="10" presetClass="entr" presetSubtype="0" fill="hold" nodeType="withEffect">
                                  <p:stCondLst>
                                    <p:cond delay="0"/>
                                  </p:stCondLst>
                                  <p:childTnLst>
                                    <p:set>
                                      <p:cBhvr>
                                        <p:cTn id="9" dur="1" fill="hold">
                                          <p:stCondLst>
                                            <p:cond delay="0"/>
                                          </p:stCondLst>
                                        </p:cTn>
                                        <p:tgtEl>
                                          <p:spTgt spid="730"/>
                                        </p:tgtEl>
                                        <p:attrNameLst>
                                          <p:attrName>style.visibility</p:attrName>
                                        </p:attrNameLst>
                                      </p:cBhvr>
                                      <p:to>
                                        <p:strVal val="visible"/>
                                      </p:to>
                                    </p:set>
                                    <p:animEffect transition="in" filter="fade">
                                      <p:cBhvr>
                                        <p:cTn id="10" dur="1000"/>
                                        <p:tgtEl>
                                          <p:spTgt spid="730"/>
                                        </p:tgtEl>
                                      </p:cBhvr>
                                    </p:animEffect>
                                  </p:childTnLst>
                                </p:cTn>
                              </p:par>
                              <p:par>
                                <p:cTn id="11" presetID="10" presetClass="entr" presetSubtype="0" fill="hold" nodeType="withEffect">
                                  <p:stCondLst>
                                    <p:cond delay="0"/>
                                  </p:stCondLst>
                                  <p:childTnLst>
                                    <p:set>
                                      <p:cBhvr>
                                        <p:cTn id="12" dur="1" fill="hold">
                                          <p:stCondLst>
                                            <p:cond delay="0"/>
                                          </p:stCondLst>
                                        </p:cTn>
                                        <p:tgtEl>
                                          <p:spTgt spid="732"/>
                                        </p:tgtEl>
                                        <p:attrNameLst>
                                          <p:attrName>style.visibility</p:attrName>
                                        </p:attrNameLst>
                                      </p:cBhvr>
                                      <p:to>
                                        <p:strVal val="visible"/>
                                      </p:to>
                                    </p:set>
                                    <p:animEffect transition="in" filter="fade">
                                      <p:cBhvr>
                                        <p:cTn id="13" dur="1000"/>
                                        <p:tgtEl>
                                          <p:spTgt spid="732"/>
                                        </p:tgtEl>
                                      </p:cBhvr>
                                    </p:animEffect>
                                  </p:childTnLst>
                                </p:cTn>
                              </p:par>
                              <p:par>
                                <p:cTn id="14" presetID="10" presetClass="entr" presetSubtype="0" fill="hold" nodeType="withEffect">
                                  <p:stCondLst>
                                    <p:cond delay="0"/>
                                  </p:stCondLst>
                                  <p:childTnLst>
                                    <p:set>
                                      <p:cBhvr>
                                        <p:cTn id="15" dur="1" fill="hold">
                                          <p:stCondLst>
                                            <p:cond delay="0"/>
                                          </p:stCondLst>
                                        </p:cTn>
                                        <p:tgtEl>
                                          <p:spTgt spid="731"/>
                                        </p:tgtEl>
                                        <p:attrNameLst>
                                          <p:attrName>style.visibility</p:attrName>
                                        </p:attrNameLst>
                                      </p:cBhvr>
                                      <p:to>
                                        <p:strVal val="visible"/>
                                      </p:to>
                                    </p:set>
                                    <p:animEffect transition="in" filter="fade">
                                      <p:cBhvr>
                                        <p:cTn id="16" dur="1000"/>
                                        <p:tgtEl>
                                          <p:spTgt spid="7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22"/>
                                        </p:tgtEl>
                                        <p:attrNameLst>
                                          <p:attrName>style.visibility</p:attrName>
                                        </p:attrNameLst>
                                      </p:cBhvr>
                                      <p:to>
                                        <p:strVal val="visible"/>
                                      </p:to>
                                    </p:set>
                                    <p:animEffect transition="in" filter="fade">
                                      <p:cBhvr>
                                        <p:cTn id="21" dur="1000"/>
                                        <p:tgtEl>
                                          <p:spTgt spid="722"/>
                                        </p:tgtEl>
                                      </p:cBhvr>
                                    </p:animEffect>
                                  </p:childTnLst>
                                </p:cTn>
                              </p:par>
                              <p:par>
                                <p:cTn id="22" presetID="10" presetClass="entr" presetSubtype="0" fill="hold" nodeType="withEffect">
                                  <p:stCondLst>
                                    <p:cond delay="0"/>
                                  </p:stCondLst>
                                  <p:childTnLst>
                                    <p:set>
                                      <p:cBhvr>
                                        <p:cTn id="23" dur="1" fill="hold">
                                          <p:stCondLst>
                                            <p:cond delay="0"/>
                                          </p:stCondLst>
                                        </p:cTn>
                                        <p:tgtEl>
                                          <p:spTgt spid="725"/>
                                        </p:tgtEl>
                                        <p:attrNameLst>
                                          <p:attrName>style.visibility</p:attrName>
                                        </p:attrNameLst>
                                      </p:cBhvr>
                                      <p:to>
                                        <p:strVal val="visible"/>
                                      </p:to>
                                    </p:set>
                                    <p:animEffect transition="in" filter="fade">
                                      <p:cBhvr>
                                        <p:cTn id="24" dur="1000"/>
                                        <p:tgtEl>
                                          <p:spTgt spid="725"/>
                                        </p:tgtEl>
                                      </p:cBhvr>
                                    </p:animEffect>
                                  </p:childTnLst>
                                </p:cTn>
                              </p:par>
                              <p:par>
                                <p:cTn id="25" presetID="10" presetClass="entr" presetSubtype="0" fill="hold" nodeType="withEffect">
                                  <p:stCondLst>
                                    <p:cond delay="0"/>
                                  </p:stCondLst>
                                  <p:childTnLst>
                                    <p:set>
                                      <p:cBhvr>
                                        <p:cTn id="26" dur="1" fill="hold">
                                          <p:stCondLst>
                                            <p:cond delay="0"/>
                                          </p:stCondLst>
                                        </p:cTn>
                                        <p:tgtEl>
                                          <p:spTgt spid="733"/>
                                        </p:tgtEl>
                                        <p:attrNameLst>
                                          <p:attrName>style.visibility</p:attrName>
                                        </p:attrNameLst>
                                      </p:cBhvr>
                                      <p:to>
                                        <p:strVal val="visible"/>
                                      </p:to>
                                    </p:set>
                                    <p:animEffect transition="in" filter="fade">
                                      <p:cBhvr>
                                        <p:cTn id="27" dur="1000"/>
                                        <p:tgtEl>
                                          <p:spTgt spid="733"/>
                                        </p:tgtEl>
                                      </p:cBhvr>
                                    </p:animEffect>
                                  </p:childTnLst>
                                </p:cTn>
                              </p:par>
                              <p:par>
                                <p:cTn id="28" presetID="10" presetClass="entr" presetSubtype="0" fill="hold" nodeType="withEffect">
                                  <p:stCondLst>
                                    <p:cond delay="0"/>
                                  </p:stCondLst>
                                  <p:childTnLst>
                                    <p:set>
                                      <p:cBhvr>
                                        <p:cTn id="29" dur="1" fill="hold">
                                          <p:stCondLst>
                                            <p:cond delay="0"/>
                                          </p:stCondLst>
                                        </p:cTn>
                                        <p:tgtEl>
                                          <p:spTgt spid="727"/>
                                        </p:tgtEl>
                                        <p:attrNameLst>
                                          <p:attrName>style.visibility</p:attrName>
                                        </p:attrNameLst>
                                      </p:cBhvr>
                                      <p:to>
                                        <p:strVal val="visible"/>
                                      </p:to>
                                    </p:set>
                                    <p:animEffect transition="in" filter="fade">
                                      <p:cBhvr>
                                        <p:cTn id="30" dur="1000"/>
                                        <p:tgtEl>
                                          <p:spTgt spid="7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21"/>
                                        </p:tgtEl>
                                        <p:attrNameLst>
                                          <p:attrName>style.visibility</p:attrName>
                                        </p:attrNameLst>
                                      </p:cBhvr>
                                      <p:to>
                                        <p:strVal val="visible"/>
                                      </p:to>
                                    </p:set>
                                    <p:animEffect transition="in" filter="fade">
                                      <p:cBhvr>
                                        <p:cTn id="35" dur="1000"/>
                                        <p:tgtEl>
                                          <p:spTgt spid="721"/>
                                        </p:tgtEl>
                                      </p:cBhvr>
                                    </p:animEffect>
                                  </p:childTnLst>
                                </p:cTn>
                              </p:par>
                              <p:par>
                                <p:cTn id="36" presetID="10" presetClass="entr" presetSubtype="0" fill="hold" nodeType="withEffect">
                                  <p:stCondLst>
                                    <p:cond delay="0"/>
                                  </p:stCondLst>
                                  <p:childTnLst>
                                    <p:set>
                                      <p:cBhvr>
                                        <p:cTn id="37" dur="1" fill="hold">
                                          <p:stCondLst>
                                            <p:cond delay="0"/>
                                          </p:stCondLst>
                                        </p:cTn>
                                        <p:tgtEl>
                                          <p:spTgt spid="726"/>
                                        </p:tgtEl>
                                        <p:attrNameLst>
                                          <p:attrName>style.visibility</p:attrName>
                                        </p:attrNameLst>
                                      </p:cBhvr>
                                      <p:to>
                                        <p:strVal val="visible"/>
                                      </p:to>
                                    </p:set>
                                    <p:animEffect transition="in" filter="fade">
                                      <p:cBhvr>
                                        <p:cTn id="38" dur="1000"/>
                                        <p:tgtEl>
                                          <p:spTgt spid="726"/>
                                        </p:tgtEl>
                                      </p:cBhvr>
                                    </p:animEffect>
                                  </p:childTnLst>
                                </p:cTn>
                              </p:par>
                              <p:par>
                                <p:cTn id="39" presetID="10" presetClass="entr" presetSubtype="0" fill="hold" nodeType="withEffect">
                                  <p:stCondLst>
                                    <p:cond delay="0"/>
                                  </p:stCondLst>
                                  <p:childTnLst>
                                    <p:set>
                                      <p:cBhvr>
                                        <p:cTn id="40" dur="1" fill="hold">
                                          <p:stCondLst>
                                            <p:cond delay="0"/>
                                          </p:stCondLst>
                                        </p:cTn>
                                        <p:tgtEl>
                                          <p:spTgt spid="734"/>
                                        </p:tgtEl>
                                        <p:attrNameLst>
                                          <p:attrName>style.visibility</p:attrName>
                                        </p:attrNameLst>
                                      </p:cBhvr>
                                      <p:to>
                                        <p:strVal val="visible"/>
                                      </p:to>
                                    </p:set>
                                    <p:animEffect transition="in" filter="fade">
                                      <p:cBhvr>
                                        <p:cTn id="41" dur="1000"/>
                                        <p:tgtEl>
                                          <p:spTgt spid="734"/>
                                        </p:tgtEl>
                                      </p:cBhvr>
                                    </p:animEffect>
                                  </p:childTnLst>
                                </p:cTn>
                              </p:par>
                              <p:par>
                                <p:cTn id="42" presetID="10" presetClass="entr" presetSubtype="0" fill="hold" nodeType="withEffect">
                                  <p:stCondLst>
                                    <p:cond delay="0"/>
                                  </p:stCondLst>
                                  <p:childTnLst>
                                    <p:set>
                                      <p:cBhvr>
                                        <p:cTn id="43" dur="1" fill="hold">
                                          <p:stCondLst>
                                            <p:cond delay="0"/>
                                          </p:stCondLst>
                                        </p:cTn>
                                        <p:tgtEl>
                                          <p:spTgt spid="728"/>
                                        </p:tgtEl>
                                        <p:attrNameLst>
                                          <p:attrName>style.visibility</p:attrName>
                                        </p:attrNameLst>
                                      </p:cBhvr>
                                      <p:to>
                                        <p:strVal val="visible"/>
                                      </p:to>
                                    </p:set>
                                    <p:animEffect transition="in" filter="fade">
                                      <p:cBhvr>
                                        <p:cTn id="44" dur="1000"/>
                                        <p:tgtEl>
                                          <p:spTgt spid="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Deployed &amp; Managed Data Grids</a:t>
            </a:r>
            <a:endParaRPr/>
          </a:p>
        </p:txBody>
      </p:sp>
      <p:pic>
        <p:nvPicPr>
          <p:cNvPr id="372" name="Shape 372"/>
          <p:cNvPicPr preferRelativeResize="0"/>
          <p:nvPr/>
        </p:nvPicPr>
        <p:blipFill>
          <a:blip r:embed="rId3">
            <a:alphaModFix/>
          </a:blip>
          <a:stretch>
            <a:fillRect/>
          </a:stretch>
        </p:blipFill>
        <p:spPr>
          <a:xfrm>
            <a:off x="295675" y="1371000"/>
            <a:ext cx="2549274" cy="842575"/>
          </a:xfrm>
          <a:prstGeom prst="rect">
            <a:avLst/>
          </a:prstGeom>
          <a:noFill/>
          <a:ln>
            <a:noFill/>
          </a:ln>
        </p:spPr>
      </p:pic>
      <p:pic>
        <p:nvPicPr>
          <p:cNvPr id="373" name="Shape 373"/>
          <p:cNvPicPr preferRelativeResize="0"/>
          <p:nvPr/>
        </p:nvPicPr>
        <p:blipFill>
          <a:blip r:embed="rId4">
            <a:alphaModFix/>
          </a:blip>
          <a:stretch>
            <a:fillRect/>
          </a:stretch>
        </p:blipFill>
        <p:spPr>
          <a:xfrm>
            <a:off x="3083300" y="2273575"/>
            <a:ext cx="2135850" cy="1824026"/>
          </a:xfrm>
          <a:prstGeom prst="rect">
            <a:avLst/>
          </a:prstGeom>
          <a:noFill/>
          <a:ln>
            <a:noFill/>
          </a:ln>
        </p:spPr>
      </p:pic>
      <p:pic>
        <p:nvPicPr>
          <p:cNvPr id="374" name="Shape 374"/>
          <p:cNvPicPr preferRelativeResize="0"/>
          <p:nvPr/>
        </p:nvPicPr>
        <p:blipFill>
          <a:blip r:embed="rId5">
            <a:alphaModFix/>
          </a:blip>
          <a:stretch>
            <a:fillRect/>
          </a:stretch>
        </p:blipFill>
        <p:spPr>
          <a:xfrm>
            <a:off x="3847498" y="1146701"/>
            <a:ext cx="4426451" cy="773149"/>
          </a:xfrm>
          <a:prstGeom prst="rect">
            <a:avLst/>
          </a:prstGeom>
          <a:noFill/>
          <a:ln>
            <a:noFill/>
          </a:ln>
        </p:spPr>
      </p:pic>
    </p:spTree>
    <p:extLst>
      <p:ext uri="{BB962C8B-B14F-4D97-AF65-F5344CB8AC3E}">
        <p14:creationId xmlns:p14="http://schemas.microsoft.com/office/powerpoint/2010/main" val="9608003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txBox="1">
            <a:spLocks noGrp="1"/>
          </p:cNvSpPr>
          <p:nvPr>
            <p:ph type="body" idx="1"/>
          </p:nvPr>
        </p:nvSpPr>
        <p:spPr>
          <a:xfrm>
            <a:off x="905400" y="744125"/>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1100"/>
              </a:spcBef>
              <a:spcAft>
                <a:spcPts val="0"/>
              </a:spcAft>
              <a:buClr>
                <a:schemeClr val="folHlink"/>
              </a:buClr>
              <a:buSzPts val="1100"/>
              <a:buFont typeface="Arial"/>
              <a:buNone/>
            </a:pPr>
            <a:r>
              <a:rPr lang="en" sz="1200">
                <a:solidFill>
                  <a:schemeClr val="folHlink"/>
                </a:solidFill>
                <a:latin typeface="Roboto"/>
                <a:ea typeface="Roboto"/>
                <a:cs typeface="Roboto"/>
                <a:sym typeface="Roboto"/>
              </a:rPr>
              <a:t>A BOSH release is similar to a collection of traditional software packages, such as Debian APT or MacOS Homebrew packages.</a:t>
            </a:r>
            <a:endParaRPr sz="1200">
              <a:solidFill>
                <a:schemeClr val="folHlink"/>
              </a:solidFill>
              <a:latin typeface="Roboto"/>
              <a:ea typeface="Roboto"/>
              <a:cs typeface="Roboto"/>
              <a:sym typeface="Roboto"/>
            </a:endParaRPr>
          </a:p>
          <a:p>
            <a:pPr marL="0" lvl="0" indent="0" rtl="0">
              <a:lnSpc>
                <a:spcPct val="115000"/>
              </a:lnSpc>
              <a:spcBef>
                <a:spcPts val="1100"/>
              </a:spcBef>
              <a:spcAft>
                <a:spcPts val="0"/>
              </a:spcAft>
              <a:buNone/>
            </a:pPr>
            <a:r>
              <a:rPr lang="en" sz="1200">
                <a:solidFill>
                  <a:schemeClr val="folHlink"/>
                </a:solidFill>
                <a:latin typeface="Roboto"/>
                <a:ea typeface="Roboto"/>
                <a:cs typeface="Roboto"/>
                <a:sym typeface="Roboto"/>
              </a:rPr>
              <a:t>A traditional software package focused on installing a single piece of software.</a:t>
            </a:r>
            <a:endParaRPr sz="1200">
              <a:solidFill>
                <a:schemeClr val="folHlink"/>
              </a:solidFill>
              <a:latin typeface="Roboto"/>
              <a:ea typeface="Roboto"/>
              <a:cs typeface="Roboto"/>
              <a:sym typeface="Roboto"/>
            </a:endParaRPr>
          </a:p>
          <a:p>
            <a:pPr marL="457200" lvl="0" indent="-304800" rtl="0">
              <a:lnSpc>
                <a:spcPct val="115000"/>
              </a:lnSpc>
              <a:spcBef>
                <a:spcPts val="1100"/>
              </a:spcBef>
              <a:spcAft>
                <a:spcPts val="0"/>
              </a:spcAft>
              <a:buClr>
                <a:schemeClr val="folHlink"/>
              </a:buClr>
              <a:buSzPts val="1200"/>
              <a:buFont typeface="Roboto"/>
              <a:buChar char="●"/>
            </a:pPr>
            <a:r>
              <a:rPr lang="en" sz="1200">
                <a:solidFill>
                  <a:schemeClr val="folHlink"/>
                </a:solidFill>
                <a:latin typeface="Roboto"/>
                <a:ea typeface="Roboto"/>
                <a:cs typeface="Roboto"/>
                <a:sym typeface="Roboto"/>
              </a:rPr>
              <a:t>Executable (The software)</a:t>
            </a:r>
            <a:endParaRPr sz="120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a:solidFill>
                  <a:schemeClr val="folHlink"/>
                </a:solidFill>
                <a:latin typeface="Roboto"/>
                <a:ea typeface="Roboto"/>
                <a:cs typeface="Roboto"/>
                <a:sym typeface="Roboto"/>
              </a:rPr>
              <a:t>Library (Dependencies)</a:t>
            </a:r>
            <a:endParaRPr sz="1200">
              <a:solidFill>
                <a:schemeClr val="folHlink"/>
              </a:solidFill>
              <a:latin typeface="Roboto"/>
              <a:ea typeface="Roboto"/>
              <a:cs typeface="Roboto"/>
              <a:sym typeface="Roboto"/>
            </a:endParaRPr>
          </a:p>
          <a:p>
            <a:pPr marL="0" lvl="0" indent="0" rtl="0">
              <a:lnSpc>
                <a:spcPct val="115000"/>
              </a:lnSpc>
              <a:spcBef>
                <a:spcPts val="1100"/>
              </a:spcBef>
              <a:spcAft>
                <a:spcPts val="0"/>
              </a:spcAft>
              <a:buNone/>
            </a:pPr>
            <a:r>
              <a:rPr lang="en" sz="1200">
                <a:solidFill>
                  <a:schemeClr val="folHlink"/>
                </a:solidFill>
                <a:latin typeface="Roboto"/>
                <a:ea typeface="Roboto"/>
                <a:cs typeface="Roboto"/>
                <a:sym typeface="Roboto"/>
              </a:rPr>
              <a:t>A traditional software package might also configure and run a service. </a:t>
            </a:r>
            <a:endParaRPr sz="1200">
              <a:solidFill>
                <a:schemeClr val="folHlink"/>
              </a:solidFill>
              <a:latin typeface="Roboto"/>
              <a:ea typeface="Roboto"/>
              <a:cs typeface="Roboto"/>
              <a:sym typeface="Roboto"/>
            </a:endParaRPr>
          </a:p>
          <a:p>
            <a:pPr marL="457200" lvl="0" indent="-304800" rtl="0">
              <a:lnSpc>
                <a:spcPct val="115000"/>
              </a:lnSpc>
              <a:spcBef>
                <a:spcPts val="1100"/>
              </a:spcBef>
              <a:spcAft>
                <a:spcPts val="0"/>
              </a:spcAft>
              <a:buClr>
                <a:schemeClr val="folHlink"/>
              </a:buClr>
              <a:buSzPts val="1200"/>
              <a:buFont typeface="Roboto"/>
              <a:buChar char="●"/>
            </a:pPr>
            <a:r>
              <a:rPr lang="en" sz="1200">
                <a:solidFill>
                  <a:schemeClr val="folHlink"/>
                </a:solidFill>
                <a:latin typeface="Roboto"/>
                <a:ea typeface="Roboto"/>
                <a:cs typeface="Roboto"/>
                <a:sym typeface="Roboto"/>
              </a:rPr>
              <a:t>Default Config Files</a:t>
            </a:r>
            <a:endParaRPr sz="120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a:solidFill>
                  <a:schemeClr val="folHlink"/>
                </a:solidFill>
                <a:latin typeface="Roboto"/>
                <a:ea typeface="Roboto"/>
                <a:cs typeface="Roboto"/>
                <a:sym typeface="Roboto"/>
              </a:rPr>
              <a:t>Startup Script</a:t>
            </a:r>
            <a:endParaRPr sz="120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a:solidFill>
                  <a:schemeClr val="folHlink"/>
                </a:solidFill>
                <a:latin typeface="Roboto"/>
                <a:ea typeface="Roboto"/>
                <a:cs typeface="Roboto"/>
                <a:sym typeface="Roboto"/>
              </a:rPr>
              <a:t>Monitoring</a:t>
            </a:r>
            <a:endParaRPr sz="1200">
              <a:solidFill>
                <a:schemeClr val="folHlink"/>
              </a:solidFill>
              <a:latin typeface="Roboto"/>
              <a:ea typeface="Roboto"/>
              <a:cs typeface="Roboto"/>
              <a:sym typeface="Roboto"/>
            </a:endParaRPr>
          </a:p>
          <a:p>
            <a:pPr marL="0" lvl="0" indent="0" rtl="0">
              <a:lnSpc>
                <a:spcPct val="115000"/>
              </a:lnSpc>
              <a:spcBef>
                <a:spcPts val="1100"/>
              </a:spcBef>
              <a:spcAft>
                <a:spcPts val="0"/>
              </a:spcAft>
              <a:buClr>
                <a:schemeClr val="folHlink"/>
              </a:buClr>
              <a:buSzPts val="1100"/>
              <a:buFont typeface="Arial"/>
              <a:buNone/>
            </a:pPr>
            <a:r>
              <a:rPr lang="en" sz="1200">
                <a:solidFill>
                  <a:schemeClr val="folHlink"/>
                </a:solidFill>
                <a:latin typeface="Roboto"/>
                <a:ea typeface="Roboto"/>
                <a:cs typeface="Roboto"/>
                <a:sym typeface="Roboto"/>
              </a:rPr>
              <a:t>A BOSH release combines all these functions</a:t>
            </a:r>
            <a:endParaRPr sz="1200">
              <a:solidFill>
                <a:schemeClr val="folHlink"/>
              </a:solidFill>
              <a:latin typeface="Roboto"/>
              <a:ea typeface="Roboto"/>
              <a:cs typeface="Roboto"/>
              <a:sym typeface="Roboto"/>
            </a:endParaRPr>
          </a:p>
          <a:p>
            <a:pPr marL="457200" lvl="0" indent="-304800" rtl="0">
              <a:lnSpc>
                <a:spcPct val="115000"/>
              </a:lnSpc>
              <a:spcBef>
                <a:spcPts val="1100"/>
              </a:spcBef>
              <a:spcAft>
                <a:spcPts val="0"/>
              </a:spcAft>
              <a:buClr>
                <a:schemeClr val="folHlink"/>
              </a:buClr>
              <a:buSzPts val="1200"/>
              <a:buFont typeface="Roboto"/>
              <a:buChar char="●"/>
            </a:pPr>
            <a:r>
              <a:rPr lang="en" sz="1200">
                <a:solidFill>
                  <a:schemeClr val="folHlink"/>
                </a:solidFill>
                <a:latin typeface="Roboto"/>
                <a:ea typeface="Roboto"/>
                <a:cs typeface="Roboto"/>
                <a:sym typeface="Roboto"/>
              </a:rPr>
              <a:t>Compile all packages for the target operating system and architecture</a:t>
            </a:r>
            <a:endParaRPr sz="120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a:solidFill>
                  <a:schemeClr val="folHlink"/>
                </a:solidFill>
                <a:latin typeface="Roboto"/>
                <a:ea typeface="Roboto"/>
                <a:cs typeface="Roboto"/>
                <a:sym typeface="Roboto"/>
              </a:rPr>
              <a:t>Install runtime dependencies via BOSH packages</a:t>
            </a:r>
            <a:endParaRPr sz="120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a:solidFill>
                  <a:schemeClr val="folHlink"/>
                </a:solidFill>
                <a:latin typeface="Roboto"/>
                <a:ea typeface="Roboto"/>
                <a:cs typeface="Roboto"/>
                <a:sym typeface="Roboto"/>
              </a:rPr>
              <a:t>Configuring the software (clustering)</a:t>
            </a:r>
            <a:endParaRPr sz="120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a:solidFill>
                  <a:schemeClr val="folHlink"/>
                </a:solidFill>
                <a:latin typeface="Roboto"/>
                <a:ea typeface="Roboto"/>
                <a:cs typeface="Roboto"/>
                <a:sym typeface="Roboto"/>
              </a:rPr>
              <a:t>Initialize, and run processes using Monit (monitoring system)</a:t>
            </a:r>
            <a:endParaRPr sz="1200">
              <a:solidFill>
                <a:schemeClr val="folHlink"/>
              </a:solidFill>
              <a:latin typeface="Roboto"/>
              <a:ea typeface="Roboto"/>
              <a:cs typeface="Roboto"/>
              <a:sym typeface="Roboto"/>
            </a:endParaRPr>
          </a:p>
          <a:p>
            <a:pPr marL="0" lvl="0" indent="0" rtl="0">
              <a:lnSpc>
                <a:spcPct val="115000"/>
              </a:lnSpc>
              <a:spcBef>
                <a:spcPts val="1800"/>
              </a:spcBef>
              <a:spcAft>
                <a:spcPts val="0"/>
              </a:spcAft>
              <a:buNone/>
            </a:pPr>
            <a:endParaRPr sz="1300">
              <a:solidFill>
                <a:schemeClr val="folHlink"/>
              </a:solidFill>
              <a:latin typeface="Roboto"/>
              <a:ea typeface="Roboto"/>
              <a:cs typeface="Roboto"/>
              <a:sym typeface="Roboto"/>
            </a:endParaRPr>
          </a:p>
          <a:p>
            <a:pPr marL="0" lvl="0" indent="0" rtl="0">
              <a:lnSpc>
                <a:spcPct val="115000"/>
              </a:lnSpc>
              <a:spcBef>
                <a:spcPts val="1800"/>
              </a:spcBef>
              <a:spcAft>
                <a:spcPts val="0"/>
              </a:spcAft>
              <a:buNone/>
            </a:pPr>
            <a:endParaRPr sz="1300">
              <a:solidFill>
                <a:schemeClr val="folHlink"/>
              </a:solidFill>
              <a:latin typeface="Roboto"/>
              <a:ea typeface="Roboto"/>
              <a:cs typeface="Roboto"/>
              <a:sym typeface="Roboto"/>
            </a:endParaRPr>
          </a:p>
          <a:p>
            <a:pPr marL="0" lvl="0" indent="0">
              <a:spcBef>
                <a:spcPts val="1800"/>
              </a:spcBef>
              <a:spcAft>
                <a:spcPts val="1000"/>
              </a:spcAft>
              <a:buNone/>
            </a:pPr>
            <a:endParaRPr/>
          </a:p>
        </p:txBody>
      </p:sp>
      <p:sp>
        <p:nvSpPr>
          <p:cNvPr id="741" name="Shape 74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Release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Trivial Sample App that we want to run on a VM </a:t>
            </a:r>
            <a:endParaRPr/>
          </a:p>
        </p:txBody>
      </p:sp>
      <p:sp>
        <p:nvSpPr>
          <p:cNvPr id="747" name="Shape 747"/>
          <p:cNvSpPr txBox="1"/>
          <p:nvPr/>
        </p:nvSpPr>
        <p:spPr>
          <a:xfrm>
            <a:off x="81925" y="1034475"/>
            <a:ext cx="8967000" cy="35052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folHlink"/>
              </a:buClr>
              <a:buSzPts val="1100"/>
              <a:buFont typeface="Arial"/>
              <a:buNone/>
            </a:pPr>
            <a:r>
              <a:rPr lang="en" sz="2400">
                <a:solidFill>
                  <a:srgbClr val="008000"/>
                </a:solidFill>
                <a:highlight>
                  <a:srgbClr val="FFFFFF"/>
                </a:highlight>
                <a:latin typeface="Courier New"/>
                <a:ea typeface="Courier New"/>
                <a:cs typeface="Courier New"/>
                <a:sym typeface="Courier New"/>
              </a:rPr>
              <a:t>#!/bin/bash</a:t>
            </a:r>
            <a:endParaRPr sz="2400">
              <a:solidFill>
                <a:srgbClr val="008000"/>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2400">
                <a:solidFill>
                  <a:srgbClr val="0000FF"/>
                </a:solidFill>
                <a:highlight>
                  <a:srgbClr val="FFFFFF"/>
                </a:highlight>
                <a:latin typeface="Courier New"/>
                <a:ea typeface="Courier New"/>
                <a:cs typeface="Courier New"/>
                <a:sym typeface="Courier New"/>
              </a:rPr>
              <a:t>while</a:t>
            </a:r>
            <a:r>
              <a:rPr lang="en" sz="2400">
                <a:solidFill>
                  <a:schemeClr val="folHlink"/>
                </a:solidFill>
                <a:highlight>
                  <a:srgbClr val="FFFFFF"/>
                </a:highlight>
                <a:latin typeface="Courier New"/>
                <a:ea typeface="Courier New"/>
                <a:cs typeface="Courier New"/>
                <a:sym typeface="Courier New"/>
              </a:rPr>
              <a:t> true</a:t>
            </a:r>
            <a:endParaRPr sz="24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2400">
                <a:solidFill>
                  <a:srgbClr val="0000FF"/>
                </a:solidFill>
                <a:highlight>
                  <a:srgbClr val="FFFFFF"/>
                </a:highlight>
                <a:latin typeface="Courier New"/>
                <a:ea typeface="Courier New"/>
                <a:cs typeface="Courier New"/>
                <a:sym typeface="Courier New"/>
              </a:rPr>
              <a:t>do</a:t>
            </a:r>
            <a:endParaRPr sz="24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2400">
                <a:solidFill>
                  <a:schemeClr val="folHlink"/>
                </a:solidFill>
                <a:highlight>
                  <a:srgbClr val="FFFFFF"/>
                </a:highlight>
                <a:latin typeface="Courier New"/>
                <a:ea typeface="Courier New"/>
                <a:cs typeface="Courier New"/>
                <a:sym typeface="Courier New"/>
              </a:rPr>
              <a:t>    echo </a:t>
            </a:r>
            <a:r>
              <a:rPr lang="en" sz="2400">
                <a:solidFill>
                  <a:srgbClr val="A31515"/>
                </a:solidFill>
                <a:highlight>
                  <a:srgbClr val="FFFFFF"/>
                </a:highlight>
                <a:latin typeface="Courier New"/>
                <a:ea typeface="Courier New"/>
                <a:cs typeface="Courier New"/>
                <a:sym typeface="Courier New"/>
              </a:rPr>
              <a:t>"Sample APP STDOUT!!!"</a:t>
            </a:r>
            <a:endParaRPr sz="2400">
              <a:solidFill>
                <a:srgbClr val="A31515"/>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2400">
                <a:solidFill>
                  <a:schemeClr val="folHlink"/>
                </a:solidFill>
                <a:highlight>
                  <a:srgbClr val="FFFFFF"/>
                </a:highlight>
                <a:latin typeface="Courier New"/>
                <a:ea typeface="Courier New"/>
                <a:cs typeface="Courier New"/>
                <a:sym typeface="Courier New"/>
              </a:rPr>
              <a:t>    sleep 1</a:t>
            </a:r>
            <a:endParaRPr sz="24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2400">
                <a:solidFill>
                  <a:srgbClr val="0000FF"/>
                </a:solidFill>
                <a:highlight>
                  <a:srgbClr val="FFFFFF"/>
                </a:highlight>
                <a:latin typeface="Courier New"/>
                <a:ea typeface="Courier New"/>
                <a:cs typeface="Courier New"/>
                <a:sym typeface="Courier New"/>
              </a:rPr>
              <a:t>done</a:t>
            </a:r>
            <a:endParaRPr sz="2400">
              <a:solidFill>
                <a:srgbClr val="0000FF"/>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900">
              <a:solidFill>
                <a:srgbClr val="608B4E"/>
              </a:solidFill>
              <a:highlight>
                <a:srgbClr val="1E1E1E"/>
              </a:highlight>
              <a:latin typeface="Courier New"/>
              <a:ea typeface="Courier New"/>
              <a:cs typeface="Courier New"/>
              <a:sym typeface="Courier New"/>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Shape 752"/>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753" name="Shape 753"/>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Upload a BOSH release </a:t>
            </a:r>
            <a:endParaRPr/>
          </a:p>
        </p:txBody>
      </p:sp>
      <p:sp>
        <p:nvSpPr>
          <p:cNvPr id="754" name="Shape 754"/>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Download a bosh release </a:t>
            </a:r>
            <a:endParaRPr sz="1400"/>
          </a:p>
          <a:p>
            <a:pPr marL="457200" lvl="0" indent="-317500" rtl="0">
              <a:spcBef>
                <a:spcPts val="0"/>
              </a:spcBef>
              <a:spcAft>
                <a:spcPts val="0"/>
              </a:spcAft>
              <a:buSzPts val="1400"/>
              <a:buChar char="●"/>
            </a:pPr>
            <a:r>
              <a:rPr lang="en" sz="1400"/>
              <a:t>Upload the release to bosh director</a:t>
            </a:r>
            <a:endParaRPr sz="14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Download the BOSH release </a:t>
            </a:r>
            <a:endParaRPr/>
          </a:p>
        </p:txBody>
      </p:sp>
      <p:sp>
        <p:nvSpPr>
          <p:cNvPr id="760" name="Shape 760"/>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1100" b="1" dirty="0">
                <a:solidFill>
                  <a:srgbClr val="3B3B3B"/>
                </a:solidFill>
                <a:highlight>
                  <a:srgbClr val="FFFFFF"/>
                </a:highlight>
                <a:latin typeface="Courier New"/>
                <a:ea typeface="Courier New"/>
                <a:cs typeface="Courier New"/>
                <a:sym typeface="Courier New"/>
              </a:rPr>
              <a:t>$ </a:t>
            </a:r>
            <a:r>
              <a:rPr lang="en" sz="1100" b="1" dirty="0" err="1">
                <a:solidFill>
                  <a:srgbClr val="3B3B3B"/>
                </a:solidFill>
                <a:highlight>
                  <a:srgbClr val="FFFFFF"/>
                </a:highlight>
                <a:latin typeface="Courier New"/>
                <a:ea typeface="Courier New"/>
                <a:cs typeface="Courier New"/>
                <a:sym typeface="Courier New"/>
              </a:rPr>
              <a:t>wget</a:t>
            </a:r>
            <a:r>
              <a:rPr lang="en" sz="1100" b="1" dirty="0">
                <a:solidFill>
                  <a:srgbClr val="3B3B3B"/>
                </a:solidFill>
                <a:highlight>
                  <a:srgbClr val="FFFFFF"/>
                </a:highlight>
                <a:latin typeface="Courier New"/>
                <a:ea typeface="Courier New"/>
                <a:cs typeface="Courier New"/>
                <a:sym typeface="Courier New"/>
              </a:rPr>
              <a:t> https://</a:t>
            </a:r>
            <a:r>
              <a:rPr lang="en" sz="1100" b="1" dirty="0" err="1">
                <a:solidFill>
                  <a:srgbClr val="3B3B3B"/>
                </a:solidFill>
                <a:highlight>
                  <a:srgbClr val="FFFFFF"/>
                </a:highlight>
                <a:latin typeface="Courier New"/>
                <a:ea typeface="Courier New"/>
                <a:cs typeface="Courier New"/>
                <a:sym typeface="Courier New"/>
              </a:rPr>
              <a:t>github.com</a:t>
            </a:r>
            <a:r>
              <a:rPr lang="en" sz="1100" b="1" dirty="0">
                <a:solidFill>
                  <a:srgbClr val="3B3B3B"/>
                </a:solidFill>
                <a:highlight>
                  <a:srgbClr val="FFFFFF"/>
                </a:highlight>
                <a:latin typeface="Courier New"/>
                <a:ea typeface="Courier New"/>
                <a:cs typeface="Courier New"/>
                <a:sym typeface="Courier New"/>
              </a:rPr>
              <a:t>/</a:t>
            </a:r>
            <a:r>
              <a:rPr lang="en" sz="1100" b="1" dirty="0" err="1">
                <a:solidFill>
                  <a:srgbClr val="3B3B3B"/>
                </a:solidFill>
                <a:highlight>
                  <a:srgbClr val="FFFFFF"/>
                </a:highlight>
                <a:latin typeface="Courier New"/>
                <a:ea typeface="Courier New"/>
                <a:cs typeface="Courier New"/>
                <a:sym typeface="Courier New"/>
              </a:rPr>
              <a:t>Oskoss</a:t>
            </a:r>
            <a:r>
              <a:rPr lang="en" sz="1100" b="1" dirty="0">
                <a:solidFill>
                  <a:srgbClr val="3B3B3B"/>
                </a:solidFill>
                <a:highlight>
                  <a:srgbClr val="FFFFFF"/>
                </a:highlight>
                <a:latin typeface="Courier New"/>
                <a:ea typeface="Courier New"/>
                <a:cs typeface="Courier New"/>
                <a:sym typeface="Courier New"/>
              </a:rPr>
              <a:t>/bosh-release/releases/download/v1.1/</a:t>
            </a:r>
            <a:r>
              <a:rPr lang="en" sz="1100" b="1" dirty="0" err="1">
                <a:solidFill>
                  <a:srgbClr val="3B3B3B"/>
                </a:solidFill>
                <a:highlight>
                  <a:srgbClr val="FFFFFF"/>
                </a:highlight>
                <a:latin typeface="Courier New"/>
                <a:ea typeface="Courier New"/>
                <a:cs typeface="Courier New"/>
                <a:sym typeface="Courier New"/>
              </a:rPr>
              <a:t>sample_release.tgz</a:t>
            </a:r>
            <a:br>
              <a:rPr lang="en" sz="900" dirty="0">
                <a:solidFill>
                  <a:srgbClr val="3B3B3B"/>
                </a:solidFill>
                <a:highlight>
                  <a:srgbClr val="FFFFFF"/>
                </a:highlight>
                <a:latin typeface="Courier New"/>
                <a:ea typeface="Courier New"/>
                <a:cs typeface="Courier New"/>
                <a:sym typeface="Courier New"/>
              </a:rPr>
            </a:br>
            <a:r>
              <a:rPr lang="en" sz="900" dirty="0">
                <a:solidFill>
                  <a:srgbClr val="3B3B3B"/>
                </a:solidFill>
                <a:highlight>
                  <a:srgbClr val="FFFFFF"/>
                </a:highlight>
                <a:latin typeface="Courier New"/>
                <a:ea typeface="Courier New"/>
                <a:cs typeface="Courier New"/>
                <a:sym typeface="Courier New"/>
              </a:rPr>
              <a:t>--2017-11-28 04:47:56--  https://</a:t>
            </a:r>
            <a:r>
              <a:rPr lang="en" sz="900" dirty="0" err="1">
                <a:solidFill>
                  <a:srgbClr val="3B3B3B"/>
                </a:solidFill>
                <a:highlight>
                  <a:srgbClr val="FFFFFF"/>
                </a:highlight>
                <a:latin typeface="Courier New"/>
                <a:ea typeface="Courier New"/>
                <a:cs typeface="Courier New"/>
                <a:sym typeface="Courier New"/>
              </a:rPr>
              <a:t>github.com</a:t>
            </a:r>
            <a:r>
              <a:rPr lang="en" sz="900" dirty="0">
                <a:solidFill>
                  <a:srgbClr val="3B3B3B"/>
                </a:solidFill>
                <a:highlight>
                  <a:srgbClr val="FFFFFF"/>
                </a:highlight>
                <a:latin typeface="Courier New"/>
                <a:ea typeface="Courier New"/>
                <a:cs typeface="Courier New"/>
                <a:sym typeface="Courier New"/>
              </a:rPr>
              <a:t>/</a:t>
            </a:r>
            <a:r>
              <a:rPr lang="en" sz="900" dirty="0" err="1">
                <a:solidFill>
                  <a:srgbClr val="3B3B3B"/>
                </a:solidFill>
                <a:highlight>
                  <a:srgbClr val="FFFFFF"/>
                </a:highlight>
                <a:latin typeface="Courier New"/>
                <a:ea typeface="Courier New"/>
                <a:cs typeface="Courier New"/>
                <a:sym typeface="Courier New"/>
              </a:rPr>
              <a:t>Oskoss</a:t>
            </a:r>
            <a:r>
              <a:rPr lang="en" sz="900" dirty="0">
                <a:solidFill>
                  <a:srgbClr val="3B3B3B"/>
                </a:solidFill>
                <a:highlight>
                  <a:srgbClr val="FFFFFF"/>
                </a:highlight>
                <a:latin typeface="Courier New"/>
                <a:ea typeface="Courier New"/>
                <a:cs typeface="Courier New"/>
                <a:sym typeface="Courier New"/>
              </a:rPr>
              <a:t>/bosh-release/releases/download/v1.1/</a:t>
            </a:r>
            <a:r>
              <a:rPr lang="en" sz="900" dirty="0" err="1">
                <a:solidFill>
                  <a:srgbClr val="3B3B3B"/>
                </a:solidFill>
                <a:highlight>
                  <a:srgbClr val="FFFFFF"/>
                </a:highlight>
                <a:latin typeface="Courier New"/>
                <a:ea typeface="Courier New"/>
                <a:cs typeface="Courier New"/>
                <a:sym typeface="Courier New"/>
              </a:rPr>
              <a:t>sample_release.tgz</a:t>
            </a:r>
            <a:br>
              <a:rPr lang="en" sz="900" dirty="0">
                <a:solidFill>
                  <a:srgbClr val="3B3B3B"/>
                </a:solidFill>
                <a:highlight>
                  <a:srgbClr val="FFFFFF"/>
                </a:highlight>
                <a:latin typeface="Courier New"/>
                <a:ea typeface="Courier New"/>
                <a:cs typeface="Courier New"/>
                <a:sym typeface="Courier New"/>
              </a:rPr>
            </a:br>
            <a:r>
              <a:rPr lang="en" sz="900" dirty="0">
                <a:solidFill>
                  <a:srgbClr val="3B3B3B"/>
                </a:solidFill>
                <a:highlight>
                  <a:srgbClr val="FFFFFF"/>
                </a:highlight>
                <a:latin typeface="Courier New"/>
                <a:ea typeface="Courier New"/>
                <a:cs typeface="Courier New"/>
                <a:sym typeface="Courier New"/>
              </a:rPr>
              <a:t>Resolving </a:t>
            </a:r>
            <a:r>
              <a:rPr lang="en" sz="900" dirty="0" err="1">
                <a:solidFill>
                  <a:srgbClr val="3B3B3B"/>
                </a:solidFill>
                <a:highlight>
                  <a:srgbClr val="FFFFFF"/>
                </a:highlight>
                <a:latin typeface="Courier New"/>
                <a:ea typeface="Courier New"/>
                <a:cs typeface="Courier New"/>
                <a:sym typeface="Courier New"/>
              </a:rPr>
              <a:t>github.com</a:t>
            </a:r>
            <a:r>
              <a:rPr lang="en" sz="900" dirty="0">
                <a:solidFill>
                  <a:srgbClr val="3B3B3B"/>
                </a:solidFill>
                <a:highlight>
                  <a:srgbClr val="FFFFFF"/>
                </a:highlight>
                <a:latin typeface="Courier New"/>
                <a:ea typeface="Courier New"/>
                <a:cs typeface="Courier New"/>
                <a:sym typeface="Courier New"/>
              </a:rPr>
              <a:t> (</a:t>
            </a:r>
            <a:r>
              <a:rPr lang="en" sz="900" dirty="0" err="1">
                <a:solidFill>
                  <a:srgbClr val="3B3B3B"/>
                </a:solidFill>
                <a:highlight>
                  <a:srgbClr val="FFFFFF"/>
                </a:highlight>
                <a:latin typeface="Courier New"/>
                <a:ea typeface="Courier New"/>
                <a:cs typeface="Courier New"/>
                <a:sym typeface="Courier New"/>
              </a:rPr>
              <a:t>github.com</a:t>
            </a:r>
            <a:r>
              <a:rPr lang="en" sz="900" dirty="0">
                <a:solidFill>
                  <a:srgbClr val="3B3B3B"/>
                </a:solidFill>
                <a:highlight>
                  <a:srgbClr val="FFFFFF"/>
                </a:highlight>
                <a:latin typeface="Courier New"/>
                <a:ea typeface="Courier New"/>
                <a:cs typeface="Courier New"/>
                <a:sym typeface="Courier New"/>
              </a:rPr>
              <a:t>)... 192.30.253.113, 192.30.253.112</a:t>
            </a:r>
            <a:br>
              <a:rPr lang="en" sz="900" dirty="0">
                <a:solidFill>
                  <a:srgbClr val="3B3B3B"/>
                </a:solidFill>
                <a:highlight>
                  <a:srgbClr val="FFFFFF"/>
                </a:highlight>
                <a:latin typeface="Courier New"/>
                <a:ea typeface="Courier New"/>
                <a:cs typeface="Courier New"/>
                <a:sym typeface="Courier New"/>
              </a:rPr>
            </a:br>
            <a:r>
              <a:rPr lang="en" sz="900" dirty="0">
                <a:solidFill>
                  <a:srgbClr val="3B3B3B"/>
                </a:solidFill>
                <a:highlight>
                  <a:srgbClr val="FFFFFF"/>
                </a:highlight>
                <a:latin typeface="Courier New"/>
                <a:ea typeface="Courier New"/>
                <a:cs typeface="Courier New"/>
                <a:sym typeface="Courier New"/>
              </a:rPr>
              <a:t>Connecting to </a:t>
            </a:r>
            <a:r>
              <a:rPr lang="en" sz="900" dirty="0" err="1">
                <a:solidFill>
                  <a:srgbClr val="3B3B3B"/>
                </a:solidFill>
                <a:highlight>
                  <a:srgbClr val="FFFFFF"/>
                </a:highlight>
                <a:latin typeface="Courier New"/>
                <a:ea typeface="Courier New"/>
                <a:cs typeface="Courier New"/>
                <a:sym typeface="Courier New"/>
              </a:rPr>
              <a:t>github.com</a:t>
            </a:r>
            <a:r>
              <a:rPr lang="en" sz="900" dirty="0">
                <a:solidFill>
                  <a:srgbClr val="3B3B3B"/>
                </a:solidFill>
                <a:highlight>
                  <a:srgbClr val="FFFFFF"/>
                </a:highlight>
                <a:latin typeface="Courier New"/>
                <a:ea typeface="Courier New"/>
                <a:cs typeface="Courier New"/>
                <a:sym typeface="Courier New"/>
              </a:rPr>
              <a:t> (</a:t>
            </a:r>
            <a:r>
              <a:rPr lang="en" sz="900" dirty="0" err="1">
                <a:solidFill>
                  <a:srgbClr val="3B3B3B"/>
                </a:solidFill>
                <a:highlight>
                  <a:srgbClr val="FFFFFF"/>
                </a:highlight>
                <a:latin typeface="Courier New"/>
                <a:ea typeface="Courier New"/>
                <a:cs typeface="Courier New"/>
                <a:sym typeface="Courier New"/>
              </a:rPr>
              <a:t>github.com</a:t>
            </a:r>
            <a:r>
              <a:rPr lang="en" sz="900" dirty="0">
                <a:solidFill>
                  <a:srgbClr val="3B3B3B"/>
                </a:solidFill>
                <a:highlight>
                  <a:srgbClr val="FFFFFF"/>
                </a:highlight>
                <a:latin typeface="Courier New"/>
                <a:ea typeface="Courier New"/>
                <a:cs typeface="Courier New"/>
                <a:sym typeface="Courier New"/>
              </a:rPr>
              <a:t>)|192.30.253.113|:443... connected.</a:t>
            </a:r>
            <a:endParaRPr sz="900" dirty="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dirty="0">
                <a:solidFill>
                  <a:srgbClr val="3B3B3B"/>
                </a:solidFill>
                <a:highlight>
                  <a:srgbClr val="FFFFFF"/>
                </a:highlight>
                <a:latin typeface="Courier New"/>
                <a:ea typeface="Courier New"/>
                <a:cs typeface="Courier New"/>
                <a:sym typeface="Courier New"/>
              </a:rPr>
              <a:t>...</a:t>
            </a:r>
            <a:endParaRPr sz="900" dirty="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900" dirty="0">
                <a:solidFill>
                  <a:srgbClr val="3B3B3B"/>
                </a:solidFill>
                <a:highlight>
                  <a:srgbClr val="FFFFFF"/>
                </a:highlight>
                <a:latin typeface="Courier New"/>
                <a:ea typeface="Courier New"/>
                <a:cs typeface="Courier New"/>
                <a:sym typeface="Courier New"/>
              </a:rPr>
              <a:t>Connecting to github-production-release-asset-2e65be.s3.amazonaws.com (github-production-release-asset-2e65be.s3.amazonaws.com)|52.216.82.184|:443... connected.</a:t>
            </a:r>
            <a:br>
              <a:rPr lang="en" sz="900" dirty="0">
                <a:solidFill>
                  <a:srgbClr val="3B3B3B"/>
                </a:solidFill>
                <a:highlight>
                  <a:srgbClr val="FFFFFF"/>
                </a:highlight>
                <a:latin typeface="Courier New"/>
                <a:ea typeface="Courier New"/>
                <a:cs typeface="Courier New"/>
                <a:sym typeface="Courier New"/>
              </a:rPr>
            </a:br>
            <a:r>
              <a:rPr lang="en" sz="900" dirty="0">
                <a:solidFill>
                  <a:srgbClr val="3B3B3B"/>
                </a:solidFill>
                <a:highlight>
                  <a:srgbClr val="FFFFFF"/>
                </a:highlight>
                <a:latin typeface="Courier New"/>
                <a:ea typeface="Courier New"/>
                <a:cs typeface="Courier New"/>
                <a:sym typeface="Courier New"/>
              </a:rPr>
              <a:t>HTTP request sent, awaiting response... 200 OK</a:t>
            </a:r>
            <a:br>
              <a:rPr lang="en" sz="900" dirty="0">
                <a:solidFill>
                  <a:srgbClr val="3B3B3B"/>
                </a:solidFill>
                <a:highlight>
                  <a:srgbClr val="FFFFFF"/>
                </a:highlight>
                <a:latin typeface="Courier New"/>
                <a:ea typeface="Courier New"/>
                <a:cs typeface="Courier New"/>
                <a:sym typeface="Courier New"/>
              </a:rPr>
            </a:br>
            <a:r>
              <a:rPr lang="en" sz="900" dirty="0">
                <a:solidFill>
                  <a:srgbClr val="3B3B3B"/>
                </a:solidFill>
                <a:highlight>
                  <a:srgbClr val="FFFFFF"/>
                </a:highlight>
                <a:latin typeface="Courier New"/>
                <a:ea typeface="Courier New"/>
                <a:cs typeface="Courier New"/>
                <a:sym typeface="Courier New"/>
              </a:rPr>
              <a:t>Length: 1501 (1.5K) [application/octet-stream]</a:t>
            </a:r>
            <a:br>
              <a:rPr lang="en" sz="900" dirty="0">
                <a:solidFill>
                  <a:srgbClr val="3B3B3B"/>
                </a:solidFill>
                <a:highlight>
                  <a:srgbClr val="FFFFFF"/>
                </a:highlight>
                <a:latin typeface="Courier New"/>
                <a:ea typeface="Courier New"/>
                <a:cs typeface="Courier New"/>
                <a:sym typeface="Courier New"/>
              </a:rPr>
            </a:br>
            <a:r>
              <a:rPr lang="en" sz="900" dirty="0">
                <a:solidFill>
                  <a:srgbClr val="3B3B3B"/>
                </a:solidFill>
                <a:highlight>
                  <a:srgbClr val="FFFFFF"/>
                </a:highlight>
                <a:latin typeface="Courier New"/>
                <a:ea typeface="Courier New"/>
                <a:cs typeface="Courier New"/>
                <a:sym typeface="Courier New"/>
              </a:rPr>
              <a:t>Saving to: ‘</a:t>
            </a:r>
            <a:r>
              <a:rPr lang="en" sz="900" dirty="0" err="1">
                <a:solidFill>
                  <a:srgbClr val="3B3B3B"/>
                </a:solidFill>
                <a:highlight>
                  <a:srgbClr val="FFFFFF"/>
                </a:highlight>
                <a:latin typeface="Courier New"/>
                <a:ea typeface="Courier New"/>
                <a:cs typeface="Courier New"/>
                <a:sym typeface="Courier New"/>
              </a:rPr>
              <a:t>sample_release.tgz</a:t>
            </a:r>
            <a:r>
              <a:rPr lang="en" sz="900" dirty="0">
                <a:solidFill>
                  <a:srgbClr val="3B3B3B"/>
                </a:solidFill>
                <a:highlight>
                  <a:srgbClr val="FFFFFF"/>
                </a:highlight>
                <a:latin typeface="Courier New"/>
                <a:ea typeface="Courier New"/>
                <a:cs typeface="Courier New"/>
                <a:sym typeface="Courier New"/>
              </a:rPr>
              <a:t>’</a:t>
            </a:r>
            <a:br>
              <a:rPr lang="en" sz="900" dirty="0">
                <a:solidFill>
                  <a:srgbClr val="3B3B3B"/>
                </a:solidFill>
                <a:highlight>
                  <a:srgbClr val="FFFFFF"/>
                </a:highlight>
                <a:latin typeface="Courier New"/>
                <a:ea typeface="Courier New"/>
                <a:cs typeface="Courier New"/>
                <a:sym typeface="Courier New"/>
              </a:rPr>
            </a:br>
            <a:br>
              <a:rPr lang="en" sz="900" dirty="0">
                <a:solidFill>
                  <a:srgbClr val="3B3B3B"/>
                </a:solidFill>
                <a:highlight>
                  <a:srgbClr val="FFFFFF"/>
                </a:highlight>
                <a:latin typeface="Courier New"/>
                <a:ea typeface="Courier New"/>
                <a:cs typeface="Courier New"/>
                <a:sym typeface="Courier New"/>
              </a:rPr>
            </a:br>
            <a:r>
              <a:rPr lang="en" sz="900" dirty="0">
                <a:solidFill>
                  <a:srgbClr val="3B3B3B"/>
                </a:solidFill>
                <a:highlight>
                  <a:srgbClr val="FFFFFF"/>
                </a:highlight>
                <a:latin typeface="Courier New"/>
                <a:ea typeface="Courier New"/>
                <a:cs typeface="Courier New"/>
                <a:sym typeface="Courier New"/>
              </a:rPr>
              <a:t>100%[==============================================================&gt;] 1,501       --.-K/s   in 0s      </a:t>
            </a:r>
            <a:br>
              <a:rPr lang="en" sz="900" dirty="0">
                <a:solidFill>
                  <a:srgbClr val="3B3B3B"/>
                </a:solidFill>
                <a:highlight>
                  <a:srgbClr val="FFFFFF"/>
                </a:highlight>
                <a:latin typeface="Courier New"/>
                <a:ea typeface="Courier New"/>
                <a:cs typeface="Courier New"/>
                <a:sym typeface="Courier New"/>
              </a:rPr>
            </a:br>
            <a:br>
              <a:rPr lang="en" sz="900" dirty="0">
                <a:solidFill>
                  <a:srgbClr val="3B3B3B"/>
                </a:solidFill>
                <a:highlight>
                  <a:srgbClr val="FFFFFF"/>
                </a:highlight>
                <a:latin typeface="Courier New"/>
                <a:ea typeface="Courier New"/>
                <a:cs typeface="Courier New"/>
                <a:sym typeface="Courier New"/>
              </a:rPr>
            </a:br>
            <a:r>
              <a:rPr lang="en" sz="900" dirty="0">
                <a:solidFill>
                  <a:srgbClr val="3B3B3B"/>
                </a:solidFill>
                <a:highlight>
                  <a:srgbClr val="FFFFFF"/>
                </a:highlight>
                <a:latin typeface="Courier New"/>
                <a:ea typeface="Courier New"/>
                <a:cs typeface="Courier New"/>
                <a:sym typeface="Courier New"/>
              </a:rPr>
              <a:t>2017-11-28 04:47:56 (64.4 MB/s) - ‘</a:t>
            </a:r>
            <a:r>
              <a:rPr lang="en" sz="900" dirty="0" err="1">
                <a:solidFill>
                  <a:srgbClr val="3B3B3B"/>
                </a:solidFill>
                <a:highlight>
                  <a:srgbClr val="FFFFFF"/>
                </a:highlight>
                <a:latin typeface="Courier New"/>
                <a:ea typeface="Courier New"/>
                <a:cs typeface="Courier New"/>
                <a:sym typeface="Courier New"/>
              </a:rPr>
              <a:t>sample_release.tgz</a:t>
            </a:r>
            <a:r>
              <a:rPr lang="en" sz="900" dirty="0">
                <a:solidFill>
                  <a:srgbClr val="3B3B3B"/>
                </a:solidFill>
                <a:highlight>
                  <a:srgbClr val="FFFFFF"/>
                </a:highlight>
                <a:latin typeface="Courier New"/>
                <a:ea typeface="Courier New"/>
                <a:cs typeface="Courier New"/>
                <a:sym typeface="Courier New"/>
              </a:rPr>
              <a:t>’ saved [1501/1501]</a:t>
            </a:r>
            <a:endParaRPr sz="900" dirty="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900" dirty="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1100" b="1" dirty="0">
                <a:solidFill>
                  <a:srgbClr val="3B3B3B"/>
                </a:solidFill>
                <a:highlight>
                  <a:srgbClr val="FFFFFF"/>
                </a:highlight>
                <a:latin typeface="Courier New"/>
                <a:ea typeface="Courier New"/>
                <a:cs typeface="Courier New"/>
                <a:sym typeface="Courier New"/>
              </a:rPr>
              <a:t>$ ls -</a:t>
            </a:r>
            <a:r>
              <a:rPr lang="en" sz="1100" b="1" dirty="0" err="1">
                <a:solidFill>
                  <a:srgbClr val="3B3B3B"/>
                </a:solidFill>
                <a:highlight>
                  <a:srgbClr val="FFFFFF"/>
                </a:highlight>
                <a:latin typeface="Courier New"/>
                <a:ea typeface="Courier New"/>
                <a:cs typeface="Courier New"/>
                <a:sym typeface="Courier New"/>
              </a:rPr>
              <a:t>lah</a:t>
            </a:r>
            <a:r>
              <a:rPr lang="en" sz="1100" b="1" dirty="0">
                <a:solidFill>
                  <a:srgbClr val="3B3B3B"/>
                </a:solidFill>
                <a:highlight>
                  <a:srgbClr val="FFFFFF"/>
                </a:highlight>
                <a:latin typeface="Courier New"/>
                <a:ea typeface="Courier New"/>
                <a:cs typeface="Courier New"/>
                <a:sym typeface="Courier New"/>
              </a:rPr>
              <a:t> </a:t>
            </a:r>
            <a:r>
              <a:rPr lang="en" sz="1100" b="1" dirty="0" err="1">
                <a:solidFill>
                  <a:srgbClr val="3B3B3B"/>
                </a:solidFill>
                <a:highlight>
                  <a:srgbClr val="FFFFFF"/>
                </a:highlight>
                <a:latin typeface="Courier New"/>
                <a:ea typeface="Courier New"/>
                <a:cs typeface="Courier New"/>
                <a:sym typeface="Courier New"/>
              </a:rPr>
              <a:t>sample_release.tgz</a:t>
            </a:r>
            <a:r>
              <a:rPr lang="en" sz="1100" b="1" dirty="0">
                <a:solidFill>
                  <a:srgbClr val="3B3B3B"/>
                </a:solidFill>
                <a:highlight>
                  <a:srgbClr val="FFFFFF"/>
                </a:highlight>
                <a:latin typeface="Courier New"/>
                <a:ea typeface="Courier New"/>
                <a:cs typeface="Courier New"/>
                <a:sym typeface="Courier New"/>
              </a:rPr>
              <a:t> </a:t>
            </a:r>
            <a:br>
              <a:rPr lang="en" sz="900" dirty="0">
                <a:solidFill>
                  <a:srgbClr val="3B3B3B"/>
                </a:solidFill>
                <a:highlight>
                  <a:srgbClr val="FFFFFF"/>
                </a:highlight>
                <a:latin typeface="Courier New"/>
                <a:ea typeface="Courier New"/>
                <a:cs typeface="Courier New"/>
                <a:sym typeface="Courier New"/>
              </a:rPr>
            </a:br>
            <a:r>
              <a:rPr lang="en" sz="900" dirty="0">
                <a:solidFill>
                  <a:srgbClr val="3B3B3B"/>
                </a:solidFill>
                <a:highlight>
                  <a:srgbClr val="FFFFFF"/>
                </a:highlight>
                <a:latin typeface="Courier New"/>
                <a:ea typeface="Courier New"/>
                <a:cs typeface="Courier New"/>
                <a:sym typeface="Courier New"/>
              </a:rPr>
              <a:t>-</a:t>
            </a:r>
            <a:r>
              <a:rPr lang="en" sz="900" dirty="0" err="1">
                <a:solidFill>
                  <a:srgbClr val="3B3B3B"/>
                </a:solidFill>
                <a:highlight>
                  <a:srgbClr val="FFFFFF"/>
                </a:highlight>
                <a:latin typeface="Courier New"/>
                <a:ea typeface="Courier New"/>
                <a:cs typeface="Courier New"/>
                <a:sym typeface="Courier New"/>
              </a:rPr>
              <a:t>rw</a:t>
            </a:r>
            <a:r>
              <a:rPr lang="en" sz="900" dirty="0">
                <a:solidFill>
                  <a:srgbClr val="3B3B3B"/>
                </a:solidFill>
                <a:highlight>
                  <a:srgbClr val="FFFFFF"/>
                </a:highlight>
                <a:latin typeface="Courier New"/>
                <a:ea typeface="Courier New"/>
                <a:cs typeface="Courier New"/>
                <a:sym typeface="Courier New"/>
              </a:rPr>
              <a:t>-r--r-- 1 bosh-1 root 1.5K Nov 28 04:12 </a:t>
            </a:r>
            <a:r>
              <a:rPr lang="en" sz="900" dirty="0" err="1">
                <a:solidFill>
                  <a:srgbClr val="3B3B3B"/>
                </a:solidFill>
                <a:highlight>
                  <a:srgbClr val="FFFFFF"/>
                </a:highlight>
                <a:latin typeface="Courier New"/>
                <a:ea typeface="Courier New"/>
                <a:cs typeface="Courier New"/>
                <a:sym typeface="Courier New"/>
              </a:rPr>
              <a:t>sample_release.tgz</a:t>
            </a:r>
            <a:endParaRPr sz="900" dirty="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Uploading a BOSH release to the BOSH director </a:t>
            </a:r>
            <a:endParaRPr/>
          </a:p>
        </p:txBody>
      </p:sp>
      <p:sp>
        <p:nvSpPr>
          <p:cNvPr id="766" name="Shape 766"/>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-e my-bosh upload-release ~/sample_release.tgz</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Using environment '10.0.0.6' as user 'admin' (openid, bosh.admin)</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100.00% 13.75 KB/s 0s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 04:54:10 | Extracting release: Extracting release (00:00:00)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 04:54:10 | Verifying manifest: Verifying manifest (00:00:00)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 04:54:10 | Resolving package dependencies: Resolving package dependencies (00:00:00)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 04:54:10 | Creating new packages: sample_app/3698d0cc632d3162a6a2fedcd36ac00364a7cd64 (00:00:00)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 04:54:10 | Creating new jobs: sample_job/3772798c13278206d9bdf5d58872f7bc8fa77521 (00:00:00)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 04:54:10 | Release has been created: sample-bosh-release/0+dev.1 (00:00:00)</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Started  Tue Nov 28 04:54:10 UTC 2017</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Finished Tue Nov 28 04:54:10 UTC 2017</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Duration 00:00:00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Task 84 done</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Succeeded</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endParaRPr sz="9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Determining the release a BOSH director knows about </a:t>
            </a:r>
            <a:endParaRPr/>
          </a:p>
        </p:txBody>
      </p:sp>
      <p:sp>
        <p:nvSpPr>
          <p:cNvPr id="772" name="Shape 772"/>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releases</a:t>
            </a:r>
            <a:endParaRPr sz="11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Using environment '10.0.0.6' as user 'admin' (openid, bosh.admin)</a:t>
            </a: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1100" b="1">
                <a:solidFill>
                  <a:srgbClr val="3B3B3B"/>
                </a:solidFill>
                <a:highlight>
                  <a:srgbClr val="FFFFFF"/>
                </a:highlight>
                <a:latin typeface="Courier New"/>
                <a:ea typeface="Courier New"/>
                <a:cs typeface="Courier New"/>
                <a:sym typeface="Courier New"/>
              </a:rPr>
              <a:t>Name</a:t>
            </a:r>
            <a:r>
              <a:rPr lang="en" sz="1100">
                <a:solidFill>
                  <a:srgbClr val="3B3B3B"/>
                </a:solidFill>
                <a:highlight>
                  <a:srgbClr val="FFFFFF"/>
                </a:highlight>
                <a:latin typeface="Courier New"/>
                <a:ea typeface="Courier New"/>
                <a:cs typeface="Courier New"/>
                <a:sym typeface="Courier New"/>
              </a:rPr>
              <a:t>                 </a:t>
            </a:r>
            <a:r>
              <a:rPr lang="en" sz="1100" b="1">
                <a:solidFill>
                  <a:srgbClr val="3B3B3B"/>
                </a:solidFill>
                <a:highlight>
                  <a:srgbClr val="FFFFFF"/>
                </a:highlight>
                <a:latin typeface="Courier New"/>
                <a:ea typeface="Courier New"/>
                <a:cs typeface="Courier New"/>
                <a:sym typeface="Courier New"/>
              </a:rPr>
              <a:t>Version</a:t>
            </a:r>
            <a:r>
              <a:rPr lang="en" sz="1100">
                <a:solidFill>
                  <a:srgbClr val="3B3B3B"/>
                </a:solidFill>
                <a:highlight>
                  <a:srgbClr val="FFFFFF"/>
                </a:highlight>
                <a:latin typeface="Courier New"/>
                <a:ea typeface="Courier New"/>
                <a:cs typeface="Courier New"/>
                <a:sym typeface="Courier New"/>
              </a:rPr>
              <a:t>  </a:t>
            </a:r>
            <a:r>
              <a:rPr lang="en" sz="1100" b="1">
                <a:solidFill>
                  <a:srgbClr val="3B3B3B"/>
                </a:solidFill>
                <a:highlight>
                  <a:srgbClr val="FFFFFF"/>
                </a:highlight>
                <a:latin typeface="Courier New"/>
                <a:ea typeface="Courier New"/>
                <a:cs typeface="Courier New"/>
                <a:sym typeface="Courier New"/>
              </a:rPr>
              <a:t>Commit Hash  </a:t>
            </a:r>
            <a:endParaRPr sz="11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sample-bosh-release  0+dev.1  a2b19b8  </a:t>
            </a: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zookeeper            0.0.7*   e7ead22  </a:t>
            </a: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 Currently deployed</a:t>
            </a: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 Uncommitted changes</a:t>
            </a: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2 releases</a:t>
            </a: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r>
              <a:rPr lang="en" sz="1100">
                <a:solidFill>
                  <a:srgbClr val="3B3B3B"/>
                </a:solidFill>
                <a:highlight>
                  <a:srgbClr val="FFFFFF"/>
                </a:highlight>
                <a:latin typeface="Courier New"/>
                <a:ea typeface="Courier New"/>
                <a:cs typeface="Courier New"/>
                <a:sym typeface="Courier New"/>
              </a:rPr>
              <a:t>Succeeded</a:t>
            </a: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778" name="Shape 778"/>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Examining the BOSH release</a:t>
            </a:r>
            <a:endParaRPr/>
          </a:p>
        </p:txBody>
      </p:sp>
      <p:sp>
        <p:nvSpPr>
          <p:cNvPr id="779" name="Shape 779"/>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Examine the contents of a BOSH release and understand what JOBS and packages are </a:t>
            </a:r>
            <a:endParaRPr sz="14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Shape 784"/>
          <p:cNvSpPr txBox="1"/>
          <p:nvPr/>
        </p:nvSpPr>
        <p:spPr>
          <a:xfrm>
            <a:off x="81925" y="662750"/>
            <a:ext cx="8967000" cy="16380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a:t>
            </a:r>
            <a:r>
              <a:rPr lang="en" sz="1100">
                <a:solidFill>
                  <a:srgbClr val="3B3B3B"/>
                </a:solidFill>
                <a:highlight>
                  <a:srgbClr val="FFFFFF"/>
                </a:highlight>
                <a:latin typeface="Courier New"/>
                <a:ea typeface="Courier New"/>
                <a:cs typeface="Courier New"/>
                <a:sym typeface="Courier New"/>
              </a:rPr>
              <a:t> </a:t>
            </a:r>
            <a:r>
              <a:rPr lang="en" sz="1100" b="1">
                <a:solidFill>
                  <a:srgbClr val="3B3B3B"/>
                </a:solidFill>
                <a:highlight>
                  <a:srgbClr val="FFFFFF"/>
                </a:highlight>
                <a:latin typeface="Courier New"/>
                <a:ea typeface="Courier New"/>
                <a:cs typeface="Courier New"/>
                <a:sym typeface="Courier New"/>
              </a:rPr>
              <a:t>tar xvf sample_release.tgz -C sample_release</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release.MF</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jobs/</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jobs/sample_job.tgz</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packages/</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packages/sample_app.tgz</a:t>
            </a: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p:txBody>
      </p:sp>
      <p:sp>
        <p:nvSpPr>
          <p:cNvPr id="785" name="Shape 78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Untar a BOSH Release</a:t>
            </a:r>
            <a:endParaRPr/>
          </a:p>
        </p:txBody>
      </p:sp>
      <p:pic>
        <p:nvPicPr>
          <p:cNvPr id="786" name="Shape 786"/>
          <p:cNvPicPr preferRelativeResize="0"/>
          <p:nvPr/>
        </p:nvPicPr>
        <p:blipFill>
          <a:blip r:embed="rId3">
            <a:alphaModFix/>
          </a:blip>
          <a:stretch>
            <a:fillRect/>
          </a:stretch>
        </p:blipFill>
        <p:spPr>
          <a:xfrm>
            <a:off x="2019225" y="2603250"/>
            <a:ext cx="4025149" cy="179779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Shape 79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release.MF - A YAML metadata file describing the release</a:t>
            </a:r>
            <a:endParaRPr/>
          </a:p>
        </p:txBody>
      </p:sp>
      <p:sp>
        <p:nvSpPr>
          <p:cNvPr id="792" name="Shape 792"/>
          <p:cNvSpPr txBox="1"/>
          <p:nvPr/>
        </p:nvSpPr>
        <p:spPr>
          <a:xfrm>
            <a:off x="81925" y="701600"/>
            <a:ext cx="8967000" cy="40851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folHlink"/>
              </a:buClr>
              <a:buSzPts val="1100"/>
              <a:buFont typeface="Arial"/>
              <a:buNone/>
            </a:pPr>
            <a:r>
              <a:rPr lang="en" sz="1100">
                <a:solidFill>
                  <a:srgbClr val="800000"/>
                </a:solidFill>
                <a:highlight>
                  <a:srgbClr val="FFFFFF"/>
                </a:highlight>
                <a:latin typeface="Courier New"/>
                <a:ea typeface="Courier New"/>
                <a:cs typeface="Courier New"/>
                <a:sym typeface="Courier New"/>
              </a:rPr>
              <a:t>name</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sample-bosh-release</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rgbClr val="800000"/>
                </a:solidFill>
                <a:highlight>
                  <a:srgbClr val="FFFFFF"/>
                </a:highlight>
                <a:latin typeface="Courier New"/>
                <a:ea typeface="Courier New"/>
                <a:cs typeface="Courier New"/>
                <a:sym typeface="Courier New"/>
              </a:rPr>
              <a:t>version</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0+dev.1</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rgbClr val="800000"/>
                </a:solidFill>
                <a:highlight>
                  <a:srgbClr val="FFFFFF"/>
                </a:highlight>
                <a:latin typeface="Courier New"/>
                <a:ea typeface="Courier New"/>
                <a:cs typeface="Courier New"/>
                <a:sym typeface="Courier New"/>
              </a:rPr>
              <a:t>commit_hash</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a2b19b8</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rgbClr val="800000"/>
                </a:solidFill>
                <a:highlight>
                  <a:srgbClr val="FFFFFF"/>
                </a:highlight>
                <a:latin typeface="Courier New"/>
                <a:ea typeface="Courier New"/>
                <a:cs typeface="Courier New"/>
                <a:sym typeface="Courier New"/>
              </a:rPr>
              <a:t>uncommitted_changes</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false</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b="1">
                <a:solidFill>
                  <a:srgbClr val="800000"/>
                </a:solidFill>
                <a:highlight>
                  <a:srgbClr val="FFFFFF"/>
                </a:highlight>
                <a:latin typeface="Courier New"/>
                <a:ea typeface="Courier New"/>
                <a:cs typeface="Courier New"/>
                <a:sym typeface="Courier New"/>
              </a:rPr>
              <a:t>jobs</a:t>
            </a:r>
            <a:r>
              <a:rPr lang="en" sz="1100" b="1">
                <a:solidFill>
                  <a:schemeClr val="folHlink"/>
                </a:solidFill>
                <a:highlight>
                  <a:srgbClr val="FFFFFF"/>
                </a:highlight>
                <a:latin typeface="Courier New"/>
                <a:ea typeface="Courier New"/>
                <a:cs typeface="Courier New"/>
                <a:sym typeface="Courier New"/>
              </a:rPr>
              <a:t>:</a:t>
            </a:r>
            <a:endParaRPr sz="1100" b="1">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a:t>
            </a:r>
            <a:r>
              <a:rPr lang="en" sz="1100">
                <a:solidFill>
                  <a:srgbClr val="800000"/>
                </a:solidFill>
                <a:highlight>
                  <a:srgbClr val="FFFFFF"/>
                </a:highlight>
                <a:latin typeface="Courier New"/>
                <a:ea typeface="Courier New"/>
                <a:cs typeface="Courier New"/>
                <a:sym typeface="Courier New"/>
              </a:rPr>
              <a:t>name</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sample_job</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a:t>
            </a:r>
            <a:r>
              <a:rPr lang="en" sz="1100">
                <a:solidFill>
                  <a:srgbClr val="800000"/>
                </a:solidFill>
                <a:highlight>
                  <a:srgbClr val="FFFFFF"/>
                </a:highlight>
                <a:latin typeface="Courier New"/>
                <a:ea typeface="Courier New"/>
                <a:cs typeface="Courier New"/>
                <a:sym typeface="Courier New"/>
              </a:rPr>
              <a:t>version</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3772798c13278206d9bdf5d58872f7bc8fa77521</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a:t>
            </a:r>
            <a:r>
              <a:rPr lang="en" sz="1100">
                <a:solidFill>
                  <a:srgbClr val="800000"/>
                </a:solidFill>
                <a:highlight>
                  <a:srgbClr val="FFFFFF"/>
                </a:highlight>
                <a:latin typeface="Courier New"/>
                <a:ea typeface="Courier New"/>
                <a:cs typeface="Courier New"/>
                <a:sym typeface="Courier New"/>
              </a:rPr>
              <a:t>fingerprint</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3772798c13278206d9bdf5d58872f7bc8fa77521</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a:t>
            </a:r>
            <a:r>
              <a:rPr lang="en" sz="1100">
                <a:solidFill>
                  <a:srgbClr val="800000"/>
                </a:solidFill>
                <a:highlight>
                  <a:srgbClr val="FFFFFF"/>
                </a:highlight>
                <a:latin typeface="Courier New"/>
                <a:ea typeface="Courier New"/>
                <a:cs typeface="Courier New"/>
                <a:sym typeface="Courier New"/>
              </a:rPr>
              <a:t>sha1</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f9888b65ad57263475369004a73d28c1ac6c6328</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b="1">
                <a:solidFill>
                  <a:srgbClr val="800000"/>
                </a:solidFill>
                <a:highlight>
                  <a:srgbClr val="FFFFFF"/>
                </a:highlight>
                <a:latin typeface="Courier New"/>
                <a:ea typeface="Courier New"/>
                <a:cs typeface="Courier New"/>
                <a:sym typeface="Courier New"/>
              </a:rPr>
              <a:t>packages</a:t>
            </a:r>
            <a:r>
              <a:rPr lang="en" sz="1100" b="1">
                <a:solidFill>
                  <a:schemeClr val="folHlink"/>
                </a:solidFill>
                <a:highlight>
                  <a:srgbClr val="FFFFFF"/>
                </a:highlight>
                <a:latin typeface="Courier New"/>
                <a:ea typeface="Courier New"/>
                <a:cs typeface="Courier New"/>
                <a:sym typeface="Courier New"/>
              </a:rPr>
              <a:t>:</a:t>
            </a:r>
            <a:endParaRPr sz="1100" b="1">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a:t>
            </a:r>
            <a:r>
              <a:rPr lang="en" sz="1100">
                <a:solidFill>
                  <a:srgbClr val="800000"/>
                </a:solidFill>
                <a:highlight>
                  <a:srgbClr val="FFFFFF"/>
                </a:highlight>
                <a:latin typeface="Courier New"/>
                <a:ea typeface="Courier New"/>
                <a:cs typeface="Courier New"/>
                <a:sym typeface="Courier New"/>
              </a:rPr>
              <a:t>name</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sample_app</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a:t>
            </a:r>
            <a:r>
              <a:rPr lang="en" sz="1100">
                <a:solidFill>
                  <a:srgbClr val="800000"/>
                </a:solidFill>
                <a:highlight>
                  <a:srgbClr val="FFFFFF"/>
                </a:highlight>
                <a:latin typeface="Courier New"/>
                <a:ea typeface="Courier New"/>
                <a:cs typeface="Courier New"/>
                <a:sym typeface="Courier New"/>
              </a:rPr>
              <a:t>version</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3698d0cc632d3162a6a2fedcd36ac00364a7cd64</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a:t>
            </a:r>
            <a:r>
              <a:rPr lang="en" sz="1100">
                <a:solidFill>
                  <a:srgbClr val="800000"/>
                </a:solidFill>
                <a:highlight>
                  <a:srgbClr val="FFFFFF"/>
                </a:highlight>
                <a:latin typeface="Courier New"/>
                <a:ea typeface="Courier New"/>
                <a:cs typeface="Courier New"/>
                <a:sym typeface="Courier New"/>
              </a:rPr>
              <a:t>fingerprint</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3698d0cc632d3162a6a2fedcd36ac00364a7cd64</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a:t>
            </a:r>
            <a:r>
              <a:rPr lang="en" sz="1100">
                <a:solidFill>
                  <a:srgbClr val="800000"/>
                </a:solidFill>
                <a:highlight>
                  <a:srgbClr val="FFFFFF"/>
                </a:highlight>
                <a:latin typeface="Courier New"/>
                <a:ea typeface="Courier New"/>
                <a:cs typeface="Courier New"/>
                <a:sym typeface="Courier New"/>
              </a:rPr>
              <a:t>sha1</a:t>
            </a:r>
            <a:r>
              <a:rPr lang="en" sz="1100">
                <a:solidFill>
                  <a:schemeClr val="folHlink"/>
                </a:solidFill>
                <a:highlight>
                  <a:srgbClr val="FFFFFF"/>
                </a:highlight>
                <a:latin typeface="Courier New"/>
                <a:ea typeface="Courier New"/>
                <a:cs typeface="Courier New"/>
                <a:sym typeface="Courier New"/>
              </a:rPr>
              <a:t>: </a:t>
            </a:r>
            <a:r>
              <a:rPr lang="en" sz="1100">
                <a:solidFill>
                  <a:srgbClr val="0000FF"/>
                </a:solidFill>
                <a:highlight>
                  <a:srgbClr val="FFFFFF"/>
                </a:highlight>
                <a:latin typeface="Courier New"/>
                <a:ea typeface="Courier New"/>
                <a:cs typeface="Courier New"/>
                <a:sym typeface="Courier New"/>
              </a:rPr>
              <a:t>d224739b881e9dd957988bcd7513a37edff69205</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a:t>
            </a:r>
            <a:r>
              <a:rPr lang="en" sz="1100">
                <a:solidFill>
                  <a:srgbClr val="800000"/>
                </a:solidFill>
                <a:highlight>
                  <a:srgbClr val="FFFFFF"/>
                </a:highlight>
                <a:latin typeface="Courier New"/>
                <a:ea typeface="Courier New"/>
                <a:cs typeface="Courier New"/>
                <a:sym typeface="Courier New"/>
              </a:rPr>
              <a:t>dependencies</a:t>
            </a:r>
            <a:r>
              <a:rPr lang="en" sz="1100">
                <a:solidFill>
                  <a:schemeClr val="folHlink"/>
                </a:solidFill>
                <a:highlight>
                  <a:srgbClr val="FFFFFF"/>
                </a:highlight>
                <a:latin typeface="Courier New"/>
                <a:ea typeface="Courier New"/>
                <a:cs typeface="Courier New"/>
                <a:sym typeface="Courier New"/>
              </a:rPr>
              <a:t>: []</a:t>
            </a:r>
            <a:endParaRPr sz="1100">
              <a:solidFill>
                <a:schemeClr val="folHlink"/>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Shape 797"/>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a:t>A BOSH release contains a set of software packages that can be installed </a:t>
            </a:r>
            <a:br>
              <a:rPr lang="en"/>
            </a:br>
            <a:endParaRPr/>
          </a:p>
          <a:p>
            <a:pPr marL="457200" lvl="0" indent="-311150" rtl="0">
              <a:spcBef>
                <a:spcPts val="0"/>
              </a:spcBef>
              <a:spcAft>
                <a:spcPts val="0"/>
              </a:spcAft>
              <a:buSzPts val="1300"/>
              <a:buChar char="●"/>
            </a:pPr>
            <a:r>
              <a:rPr lang="en"/>
              <a:t>Each package is stored as a single .tgz file inside of the packages/ directory of the release  </a:t>
            </a:r>
            <a:br>
              <a:rPr lang="en"/>
            </a:br>
            <a:endParaRPr/>
          </a:p>
          <a:p>
            <a:pPr marL="457200" lvl="0" indent="-311150" rtl="0">
              <a:spcBef>
                <a:spcPts val="0"/>
              </a:spcBef>
              <a:spcAft>
                <a:spcPts val="0"/>
              </a:spcAft>
              <a:buSzPts val="1300"/>
              <a:buChar char="●"/>
            </a:pPr>
            <a:r>
              <a:rPr lang="en"/>
              <a:t>A BOSH package must contain a shell script called packaging that will be invoked to produce the binaries that will be installed on a VM</a:t>
            </a:r>
            <a:br>
              <a:rPr lang="en"/>
            </a:br>
            <a:endParaRPr/>
          </a:p>
          <a:p>
            <a:pPr marL="457200" lvl="0" indent="-311150" rtl="0">
              <a:spcBef>
                <a:spcPts val="0"/>
              </a:spcBef>
              <a:spcAft>
                <a:spcPts val="0"/>
              </a:spcAft>
              <a:buSzPts val="1300"/>
              <a:buChar char="●"/>
            </a:pPr>
            <a:r>
              <a:rPr lang="en"/>
              <a:t>A BOSH package must contain the code/binaries that the packaging script uses to produce the bosh package  </a:t>
            </a:r>
            <a:endParaRPr/>
          </a:p>
          <a:p>
            <a:pPr marL="0" lvl="0" indent="0" rtl="0">
              <a:spcBef>
                <a:spcPts val="1000"/>
              </a:spcBef>
              <a:spcAft>
                <a:spcPts val="1000"/>
              </a:spcAft>
              <a:buNone/>
            </a:pPr>
            <a:endParaRPr/>
          </a:p>
        </p:txBody>
      </p:sp>
      <p:sp>
        <p:nvSpPr>
          <p:cNvPr id="798" name="Shape 798"/>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Packages</a:t>
            </a:r>
            <a:endParaRPr/>
          </a:p>
        </p:txBody>
      </p:sp>
      <p:pic>
        <p:nvPicPr>
          <p:cNvPr id="799" name="Shape 799"/>
          <p:cNvPicPr preferRelativeResize="0"/>
          <p:nvPr/>
        </p:nvPicPr>
        <p:blipFill>
          <a:blip r:embed="rId3">
            <a:alphaModFix/>
          </a:blip>
          <a:stretch>
            <a:fillRect/>
          </a:stretch>
        </p:blipFill>
        <p:spPr>
          <a:xfrm>
            <a:off x="4965650" y="2952876"/>
            <a:ext cx="2965099" cy="1545425"/>
          </a:xfrm>
          <a:prstGeom prst="rect">
            <a:avLst/>
          </a:prstGeom>
          <a:noFill/>
          <a:ln>
            <a:noFill/>
          </a:ln>
        </p:spPr>
      </p:pic>
      <p:pic>
        <p:nvPicPr>
          <p:cNvPr id="800" name="Shape 800"/>
          <p:cNvPicPr preferRelativeResize="0"/>
          <p:nvPr/>
        </p:nvPicPr>
        <p:blipFill>
          <a:blip r:embed="rId4">
            <a:alphaModFix/>
          </a:blip>
          <a:stretch>
            <a:fillRect/>
          </a:stretch>
        </p:blipFill>
        <p:spPr>
          <a:xfrm>
            <a:off x="4938900" y="654987"/>
            <a:ext cx="3018595" cy="1875313"/>
          </a:xfrm>
          <a:prstGeom prst="rect">
            <a:avLst/>
          </a:prstGeom>
          <a:noFill/>
          <a:ln>
            <a:noFill/>
          </a:ln>
        </p:spPr>
      </p:pic>
      <p:sp>
        <p:nvSpPr>
          <p:cNvPr id="801" name="Shape 801"/>
          <p:cNvSpPr/>
          <p:nvPr/>
        </p:nvSpPr>
        <p:spPr>
          <a:xfrm>
            <a:off x="5104425" y="1759000"/>
            <a:ext cx="3545925" cy="1325050"/>
          </a:xfrm>
          <a:custGeom>
            <a:avLst/>
            <a:gdLst/>
            <a:ahLst/>
            <a:cxnLst/>
            <a:rect l="0" t="0" r="0" b="0"/>
            <a:pathLst>
              <a:path w="141837" h="53002" extrusionOk="0">
                <a:moveTo>
                  <a:pt x="104176" y="0"/>
                </a:moveTo>
                <a:cubicBezTo>
                  <a:pt x="109789" y="4004"/>
                  <a:pt x="155219" y="15187"/>
                  <a:pt x="137856" y="24021"/>
                </a:cubicBezTo>
                <a:cubicBezTo>
                  <a:pt x="120493" y="32855"/>
                  <a:pt x="22976" y="48172"/>
                  <a:pt x="0" y="53002"/>
                </a:cubicBezTo>
              </a:path>
            </a:pathLst>
          </a:custGeom>
          <a:noFill/>
          <a:ln w="9525" cap="flat" cmpd="sng">
            <a:solidFill>
              <a:srgbClr val="000000"/>
            </a:solidFill>
            <a:prstDash val="solid"/>
            <a:round/>
            <a:headEnd type="none" w="med" len="med"/>
            <a:tailEnd type="triangle" w="med" len="me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BOSH Deployed &amp; Managed CI/CD Servers</a:t>
            </a:r>
            <a:endParaRPr/>
          </a:p>
        </p:txBody>
      </p:sp>
      <p:pic>
        <p:nvPicPr>
          <p:cNvPr id="380" name="Shape 380"/>
          <p:cNvPicPr preferRelativeResize="0"/>
          <p:nvPr/>
        </p:nvPicPr>
        <p:blipFill>
          <a:blip r:embed="rId3">
            <a:alphaModFix/>
          </a:blip>
          <a:stretch>
            <a:fillRect/>
          </a:stretch>
        </p:blipFill>
        <p:spPr>
          <a:xfrm>
            <a:off x="517750" y="1721975"/>
            <a:ext cx="2857500" cy="2143125"/>
          </a:xfrm>
          <a:prstGeom prst="rect">
            <a:avLst/>
          </a:prstGeom>
          <a:noFill/>
          <a:ln>
            <a:noFill/>
          </a:ln>
        </p:spPr>
      </p:pic>
      <p:pic>
        <p:nvPicPr>
          <p:cNvPr id="381" name="Shape 381"/>
          <p:cNvPicPr preferRelativeResize="0"/>
          <p:nvPr/>
        </p:nvPicPr>
        <p:blipFill>
          <a:blip r:embed="rId4">
            <a:alphaModFix/>
          </a:blip>
          <a:stretch>
            <a:fillRect/>
          </a:stretch>
        </p:blipFill>
        <p:spPr>
          <a:xfrm>
            <a:off x="4652350" y="2137475"/>
            <a:ext cx="3790950" cy="1219200"/>
          </a:xfrm>
          <a:prstGeom prst="rect">
            <a:avLst/>
          </a:prstGeom>
          <a:noFill/>
          <a:ln>
            <a:noFill/>
          </a:ln>
        </p:spPr>
      </p:pic>
    </p:spTree>
    <p:extLst>
      <p:ext uri="{BB962C8B-B14F-4D97-AF65-F5344CB8AC3E}">
        <p14:creationId xmlns:p14="http://schemas.microsoft.com/office/powerpoint/2010/main" val="4385120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Packaging script to install the application on a vm</a:t>
            </a:r>
            <a:endParaRPr/>
          </a:p>
        </p:txBody>
      </p:sp>
      <p:sp>
        <p:nvSpPr>
          <p:cNvPr id="807" name="Shape 807"/>
          <p:cNvSpPr txBox="1">
            <a:spLocks noGrp="1"/>
          </p:cNvSpPr>
          <p:nvPr>
            <p:ph type="body" idx="1"/>
          </p:nvPr>
        </p:nvSpPr>
        <p:spPr>
          <a:xfrm>
            <a:off x="189225" y="1347800"/>
            <a:ext cx="4112100" cy="9204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folHlink"/>
              </a:buClr>
              <a:buSzPts val="1100"/>
              <a:buFont typeface="Arial"/>
              <a:buNone/>
            </a:pPr>
            <a:r>
              <a:rPr lang="en" sz="1100" dirty="0">
                <a:solidFill>
                  <a:schemeClr val="folHlink"/>
                </a:solidFill>
                <a:highlight>
                  <a:srgbClr val="FFFFFF"/>
                </a:highlight>
                <a:latin typeface="Courier New"/>
                <a:ea typeface="Courier New"/>
                <a:cs typeface="Courier New"/>
                <a:sym typeface="Courier New"/>
              </a:rPr>
              <a:t>   </a:t>
            </a:r>
            <a:r>
              <a:rPr lang="en" sz="1100" dirty="0">
                <a:solidFill>
                  <a:srgbClr val="008000"/>
                </a:solidFill>
                <a:highlight>
                  <a:srgbClr val="FFFFFF"/>
                </a:highlight>
                <a:latin typeface="Courier New"/>
                <a:ea typeface="Courier New"/>
                <a:cs typeface="Courier New"/>
                <a:sym typeface="Courier New"/>
              </a:rPr>
              <a:t>#!/bin/bash</a:t>
            </a:r>
            <a:endParaRPr sz="1100" dirty="0">
              <a:solidFill>
                <a:srgbClr val="008000"/>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dirty="0">
                <a:solidFill>
                  <a:schemeClr val="folHlink"/>
                </a:solidFill>
                <a:highlight>
                  <a:srgbClr val="FFFFFF"/>
                </a:highlight>
                <a:latin typeface="Courier New"/>
                <a:ea typeface="Courier New"/>
                <a:cs typeface="Courier New"/>
                <a:sym typeface="Courier New"/>
              </a:rPr>
              <a:t>   set -e -x</a:t>
            </a:r>
            <a:endParaRPr sz="1100" dirty="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dirty="0">
                <a:solidFill>
                  <a:schemeClr val="folHlink"/>
                </a:solidFill>
                <a:highlight>
                  <a:srgbClr val="FFFFFF"/>
                </a:highlight>
                <a:latin typeface="Courier New"/>
                <a:ea typeface="Courier New"/>
                <a:cs typeface="Courier New"/>
                <a:sym typeface="Courier New"/>
              </a:rPr>
              <a:t>   </a:t>
            </a:r>
            <a:r>
              <a:rPr lang="en" sz="1100" dirty="0" err="1">
                <a:solidFill>
                  <a:schemeClr val="folHlink"/>
                </a:solidFill>
                <a:highlight>
                  <a:srgbClr val="FFFFFF"/>
                </a:highlight>
                <a:latin typeface="Courier New"/>
                <a:ea typeface="Courier New"/>
                <a:cs typeface="Courier New"/>
                <a:sym typeface="Courier New"/>
              </a:rPr>
              <a:t>cp</a:t>
            </a:r>
            <a:r>
              <a:rPr lang="en" sz="1100" dirty="0">
                <a:solidFill>
                  <a:schemeClr val="folHlink"/>
                </a:solidFill>
                <a:highlight>
                  <a:srgbClr val="FFFFFF"/>
                </a:highlight>
                <a:latin typeface="Courier New"/>
                <a:ea typeface="Courier New"/>
                <a:cs typeface="Courier New"/>
                <a:sym typeface="Courier New"/>
              </a:rPr>
              <a:t> -a </a:t>
            </a:r>
            <a:r>
              <a:rPr lang="en" sz="1100" dirty="0" err="1">
                <a:solidFill>
                  <a:schemeClr val="folHlink"/>
                </a:solidFill>
                <a:highlight>
                  <a:srgbClr val="FFFFFF"/>
                </a:highlight>
                <a:latin typeface="Courier New"/>
                <a:ea typeface="Courier New"/>
                <a:cs typeface="Courier New"/>
                <a:sym typeface="Courier New"/>
              </a:rPr>
              <a:t>sample_app</a:t>
            </a:r>
            <a:r>
              <a:rPr lang="en" sz="1100" dirty="0">
                <a:solidFill>
                  <a:schemeClr val="folHlink"/>
                </a:solidFill>
                <a:highlight>
                  <a:srgbClr val="FFFFFF"/>
                </a:highlight>
                <a:latin typeface="Courier New"/>
                <a:ea typeface="Courier New"/>
                <a:cs typeface="Courier New"/>
                <a:sym typeface="Courier New"/>
              </a:rPr>
              <a:t>/* </a:t>
            </a:r>
            <a:r>
              <a:rPr lang="en" sz="1100" b="1" dirty="0">
                <a:solidFill>
                  <a:schemeClr val="folHlink"/>
                </a:solidFill>
                <a:highlight>
                  <a:srgbClr val="FFFFFF"/>
                </a:highlight>
                <a:latin typeface="Courier New"/>
                <a:ea typeface="Courier New"/>
                <a:cs typeface="Courier New"/>
                <a:sym typeface="Courier New"/>
              </a:rPr>
              <a:t>${BOSH_INSTALL_TARGET}</a:t>
            </a:r>
            <a:endParaRPr sz="1100" b="1" dirty="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endParaRPr sz="1100" b="1" dirty="0">
              <a:solidFill>
                <a:schemeClr val="folHlink"/>
              </a:solidFill>
              <a:highlight>
                <a:srgbClr val="FFFFFF"/>
              </a:highlight>
              <a:latin typeface="Courier New"/>
              <a:ea typeface="Courier New"/>
              <a:cs typeface="Courier New"/>
              <a:sym typeface="Courier New"/>
            </a:endParaRPr>
          </a:p>
          <a:p>
            <a:pPr marL="0" lvl="0" indent="0">
              <a:spcBef>
                <a:spcPts val="0"/>
              </a:spcBef>
              <a:spcAft>
                <a:spcPts val="1000"/>
              </a:spcAft>
              <a:buNone/>
            </a:pPr>
            <a:endParaRPr dirty="0"/>
          </a:p>
        </p:txBody>
      </p:sp>
      <p:sp>
        <p:nvSpPr>
          <p:cNvPr id="808" name="Shape 808"/>
          <p:cNvSpPr txBox="1">
            <a:spLocks noGrp="1"/>
          </p:cNvSpPr>
          <p:nvPr>
            <p:ph type="body" idx="2"/>
          </p:nvPr>
        </p:nvSpPr>
        <p:spPr>
          <a:xfrm>
            <a:off x="4746750" y="1347800"/>
            <a:ext cx="4112100" cy="16644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folHlink"/>
              </a:buClr>
              <a:buSzPts val="1100"/>
              <a:buFont typeface="Arial"/>
              <a:buNone/>
            </a:pPr>
            <a:r>
              <a:rPr lang="en" sz="1100">
                <a:solidFill>
                  <a:srgbClr val="008000"/>
                </a:solidFill>
                <a:highlight>
                  <a:srgbClr val="FFFFFF"/>
                </a:highlight>
                <a:latin typeface="Courier New"/>
                <a:ea typeface="Courier New"/>
                <a:cs typeface="Courier New"/>
                <a:sym typeface="Courier New"/>
              </a:rPr>
              <a:t>#!/bin/bash</a:t>
            </a:r>
            <a:endParaRPr sz="1100">
              <a:solidFill>
                <a:srgbClr val="008000"/>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rgbClr val="0000FF"/>
                </a:solidFill>
                <a:highlight>
                  <a:srgbClr val="FFFFFF"/>
                </a:highlight>
                <a:latin typeface="Courier New"/>
                <a:ea typeface="Courier New"/>
                <a:cs typeface="Courier New"/>
                <a:sym typeface="Courier New"/>
              </a:rPr>
              <a:t>while</a:t>
            </a:r>
            <a:r>
              <a:rPr lang="en" sz="1100">
                <a:solidFill>
                  <a:schemeClr val="folHlink"/>
                </a:solidFill>
                <a:highlight>
                  <a:srgbClr val="FFFFFF"/>
                </a:highlight>
                <a:latin typeface="Courier New"/>
                <a:ea typeface="Courier New"/>
                <a:cs typeface="Courier New"/>
                <a:sym typeface="Courier New"/>
              </a:rPr>
              <a:t> true</a:t>
            </a:r>
            <a:endParaRPr sz="11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rgbClr val="0000FF"/>
                </a:solidFill>
                <a:highlight>
                  <a:srgbClr val="FFFFFF"/>
                </a:highlight>
                <a:latin typeface="Courier New"/>
                <a:ea typeface="Courier New"/>
                <a:cs typeface="Courier New"/>
                <a:sym typeface="Courier New"/>
              </a:rPr>
              <a:t>do</a:t>
            </a:r>
            <a:endParaRPr sz="11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echo </a:t>
            </a:r>
            <a:r>
              <a:rPr lang="en" sz="1100">
                <a:solidFill>
                  <a:srgbClr val="A31515"/>
                </a:solidFill>
                <a:highlight>
                  <a:srgbClr val="FFFFFF"/>
                </a:highlight>
                <a:latin typeface="Courier New"/>
                <a:ea typeface="Courier New"/>
                <a:cs typeface="Courier New"/>
                <a:sym typeface="Courier New"/>
              </a:rPr>
              <a:t>"Sample APP STDOUT!!!"</a:t>
            </a:r>
            <a:endParaRPr sz="1100">
              <a:solidFill>
                <a:srgbClr val="A31515"/>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chemeClr val="folHlink"/>
                </a:solidFill>
                <a:highlight>
                  <a:srgbClr val="FFFFFF"/>
                </a:highlight>
                <a:latin typeface="Courier New"/>
                <a:ea typeface="Courier New"/>
                <a:cs typeface="Courier New"/>
                <a:sym typeface="Courier New"/>
              </a:rPr>
              <a:t>    sleep 1</a:t>
            </a:r>
            <a:endParaRPr sz="11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1100">
                <a:solidFill>
                  <a:srgbClr val="0000FF"/>
                </a:solidFill>
                <a:highlight>
                  <a:srgbClr val="FFFFFF"/>
                </a:highlight>
                <a:latin typeface="Courier New"/>
                <a:ea typeface="Courier New"/>
                <a:cs typeface="Courier New"/>
                <a:sym typeface="Courier New"/>
              </a:rPr>
              <a:t>done</a:t>
            </a:r>
            <a:endParaRPr sz="1100"/>
          </a:p>
        </p:txBody>
      </p:sp>
      <p:sp>
        <p:nvSpPr>
          <p:cNvPr id="809" name="Shape 809"/>
          <p:cNvSpPr txBox="1"/>
          <p:nvPr/>
        </p:nvSpPr>
        <p:spPr>
          <a:xfrm>
            <a:off x="231525" y="909200"/>
            <a:ext cx="4112100" cy="438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t>Packaging script produces a bosh package </a:t>
            </a:r>
            <a:endParaRPr b="1"/>
          </a:p>
        </p:txBody>
      </p:sp>
      <p:sp>
        <p:nvSpPr>
          <p:cNvPr id="810" name="Shape 810"/>
          <p:cNvSpPr txBox="1"/>
          <p:nvPr/>
        </p:nvSpPr>
        <p:spPr>
          <a:xfrm>
            <a:off x="4686675" y="909200"/>
            <a:ext cx="4172400" cy="43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Application to be run on a BOSH managed VM</a:t>
            </a:r>
            <a:endParaRPr b="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Shape 81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JOBS</a:t>
            </a:r>
            <a:endParaRPr/>
          </a:p>
        </p:txBody>
      </p:sp>
      <p:pic>
        <p:nvPicPr>
          <p:cNvPr id="816" name="Shape 816"/>
          <p:cNvPicPr preferRelativeResize="0"/>
          <p:nvPr/>
        </p:nvPicPr>
        <p:blipFill>
          <a:blip r:embed="rId3">
            <a:alphaModFix/>
          </a:blip>
          <a:stretch>
            <a:fillRect/>
          </a:stretch>
        </p:blipFill>
        <p:spPr>
          <a:xfrm>
            <a:off x="4938900" y="654987"/>
            <a:ext cx="3018595" cy="1875313"/>
          </a:xfrm>
          <a:prstGeom prst="rect">
            <a:avLst/>
          </a:prstGeom>
          <a:noFill/>
          <a:ln>
            <a:noFill/>
          </a:ln>
        </p:spPr>
      </p:pic>
      <p:pic>
        <p:nvPicPr>
          <p:cNvPr id="817" name="Shape 817"/>
          <p:cNvPicPr preferRelativeResize="0"/>
          <p:nvPr/>
        </p:nvPicPr>
        <p:blipFill>
          <a:blip r:embed="rId4">
            <a:alphaModFix/>
          </a:blip>
          <a:stretch>
            <a:fillRect/>
          </a:stretch>
        </p:blipFill>
        <p:spPr>
          <a:xfrm>
            <a:off x="5052688" y="3084050"/>
            <a:ext cx="2791022" cy="1754650"/>
          </a:xfrm>
          <a:prstGeom prst="rect">
            <a:avLst/>
          </a:prstGeom>
          <a:noFill/>
          <a:ln>
            <a:noFill/>
          </a:ln>
        </p:spPr>
      </p:pic>
      <p:sp>
        <p:nvSpPr>
          <p:cNvPr id="818" name="Shape 818"/>
          <p:cNvSpPr/>
          <p:nvPr/>
        </p:nvSpPr>
        <p:spPr>
          <a:xfrm>
            <a:off x="5189275" y="1269450"/>
            <a:ext cx="3369693" cy="1971277"/>
          </a:xfrm>
          <a:custGeom>
            <a:avLst/>
            <a:gdLst/>
            <a:ahLst/>
            <a:cxnLst/>
            <a:rect l="0" t="0" r="0" b="0"/>
            <a:pathLst>
              <a:path w="141837" h="53002" extrusionOk="0">
                <a:moveTo>
                  <a:pt x="104176" y="0"/>
                </a:moveTo>
                <a:cubicBezTo>
                  <a:pt x="109789" y="4004"/>
                  <a:pt x="155219" y="15187"/>
                  <a:pt x="137856" y="24021"/>
                </a:cubicBezTo>
                <a:cubicBezTo>
                  <a:pt x="120493" y="32855"/>
                  <a:pt x="22976" y="48172"/>
                  <a:pt x="0" y="53002"/>
                </a:cubicBezTo>
              </a:path>
            </a:pathLst>
          </a:custGeom>
          <a:noFill/>
          <a:ln w="9525" cap="flat" cmpd="sng">
            <a:solidFill>
              <a:srgbClr val="000000"/>
            </a:solidFill>
            <a:prstDash val="solid"/>
            <a:round/>
            <a:headEnd type="none" w="med" len="med"/>
            <a:tailEnd type="triangle" w="med" len="med"/>
          </a:ln>
        </p:spPr>
      </p:sp>
      <p:sp>
        <p:nvSpPr>
          <p:cNvPr id="819" name="Shape 819"/>
          <p:cNvSpPr txBox="1">
            <a:spLocks noGrp="1"/>
          </p:cNvSpPr>
          <p:nvPr>
            <p:ph type="body" idx="1"/>
          </p:nvPr>
        </p:nvSpPr>
        <p:spPr>
          <a:xfrm>
            <a:off x="192475" y="900400"/>
            <a:ext cx="4112100" cy="3769500"/>
          </a:xfrm>
          <a:prstGeom prst="rect">
            <a:avLst/>
          </a:prstGeom>
        </p:spPr>
        <p:txBody>
          <a:bodyPr spcFirstLastPara="1" wrap="square" lIns="91425" tIns="91425" rIns="91425" bIns="91425" anchor="t" anchorCtr="0">
            <a:noAutofit/>
          </a:bodyPr>
          <a:lstStyle/>
          <a:p>
            <a:pPr marL="457200" lvl="0" indent="-311150" rtl="0">
              <a:spcBef>
                <a:spcPts val="0"/>
              </a:spcBef>
              <a:spcAft>
                <a:spcPts val="0"/>
              </a:spcAft>
              <a:buSzPts val="1300"/>
              <a:buChar char="●"/>
            </a:pPr>
            <a:r>
              <a:rPr lang="en"/>
              <a:t>A BOSH job is a set of processes that are configured on a VM </a:t>
            </a:r>
            <a:br>
              <a:rPr lang="en"/>
            </a:br>
            <a:endParaRPr/>
          </a:p>
          <a:p>
            <a:pPr marL="457200" lvl="0" indent="-311150" rtl="0">
              <a:spcBef>
                <a:spcPts val="0"/>
              </a:spcBef>
              <a:spcAft>
                <a:spcPts val="0"/>
              </a:spcAft>
              <a:buSzPts val="1300"/>
              <a:buChar char="●"/>
            </a:pPr>
            <a:r>
              <a:rPr lang="en"/>
              <a:t>Each job is stored as a single .tgz file inside of the jobs/ directory of the release </a:t>
            </a:r>
            <a:br>
              <a:rPr lang="en"/>
            </a:br>
            <a:endParaRPr/>
          </a:p>
          <a:p>
            <a:pPr marL="457200" lvl="0" indent="-311150" rtl="0">
              <a:spcBef>
                <a:spcPts val="0"/>
              </a:spcBef>
              <a:spcAft>
                <a:spcPts val="0"/>
              </a:spcAft>
              <a:buSzPts val="1300"/>
              <a:buChar char="●"/>
            </a:pPr>
            <a:r>
              <a:rPr lang="en"/>
              <a:t>A job must contain a job.MF YAML file that contains metadata about the job </a:t>
            </a:r>
            <a:br>
              <a:rPr lang="en"/>
            </a:br>
            <a:endParaRPr/>
          </a:p>
          <a:p>
            <a:pPr marL="457200" lvl="0" indent="-311150" rtl="0">
              <a:spcBef>
                <a:spcPts val="0"/>
              </a:spcBef>
              <a:spcAft>
                <a:spcPts val="0"/>
              </a:spcAft>
              <a:buSzPts val="1300"/>
              <a:buChar char="●"/>
            </a:pPr>
            <a:r>
              <a:rPr lang="en"/>
              <a:t>A job must contain a monit file that describes how to run and monitor the job </a:t>
            </a:r>
            <a:br>
              <a:rPr lang="en"/>
            </a:br>
            <a:endParaRPr/>
          </a:p>
          <a:p>
            <a:pPr marL="457200" lvl="0" indent="-311150" rtl="0">
              <a:spcBef>
                <a:spcPts val="0"/>
              </a:spcBef>
              <a:spcAft>
                <a:spcPts val="0"/>
              </a:spcAft>
              <a:buSzPts val="1300"/>
              <a:buChar char="●"/>
            </a:pPr>
            <a:r>
              <a:rPr lang="en"/>
              <a:t>A job may contain a collection of ruby ERB templates that are used to generate the startup and configuration scripts for job </a:t>
            </a:r>
            <a:endParaRPr/>
          </a:p>
          <a:p>
            <a:pPr marL="0" lvl="0" indent="0" rtl="0">
              <a:spcBef>
                <a:spcPts val="1000"/>
              </a:spcBef>
              <a:spcAft>
                <a:spcPts val="1000"/>
              </a:spcAft>
              <a:buNone/>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Shape 824"/>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JOB.MF - A YAML metadata file describing the release</a:t>
            </a:r>
            <a:endParaRPr/>
          </a:p>
        </p:txBody>
      </p:sp>
      <p:sp>
        <p:nvSpPr>
          <p:cNvPr id="825" name="Shape 825"/>
          <p:cNvSpPr txBox="1"/>
          <p:nvPr/>
        </p:nvSpPr>
        <p:spPr>
          <a:xfrm>
            <a:off x="81925" y="701600"/>
            <a:ext cx="8967000" cy="40851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folHlink"/>
              </a:buClr>
              <a:buSzPts val="1100"/>
              <a:buFont typeface="Arial"/>
              <a:buNone/>
            </a:pPr>
            <a:r>
              <a:rPr lang="en" sz="900">
                <a:solidFill>
                  <a:schemeClr val="folHlink"/>
                </a:solidFill>
                <a:highlight>
                  <a:srgbClr val="FFFFFF"/>
                </a:highlight>
                <a:latin typeface="Courier New"/>
                <a:ea typeface="Courier New"/>
                <a:cs typeface="Courier New"/>
                <a:sym typeface="Courier New"/>
              </a:rPr>
              <a:t>---</a:t>
            </a:r>
            <a:endParaRPr sz="9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b="1">
                <a:solidFill>
                  <a:srgbClr val="800000"/>
                </a:solidFill>
                <a:highlight>
                  <a:srgbClr val="FFFFFF"/>
                </a:highlight>
                <a:latin typeface="Courier New"/>
                <a:ea typeface="Courier New"/>
                <a:cs typeface="Courier New"/>
                <a:sym typeface="Courier New"/>
              </a:rPr>
              <a:t>name</a:t>
            </a:r>
            <a:r>
              <a:rPr lang="en" sz="900">
                <a:solidFill>
                  <a:schemeClr val="folHlink"/>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sample_job</a:t>
            </a:r>
            <a:endParaRPr sz="9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endParaRPr sz="9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b="1">
                <a:solidFill>
                  <a:srgbClr val="800000"/>
                </a:solidFill>
                <a:highlight>
                  <a:srgbClr val="FFFFFF"/>
                </a:highlight>
                <a:latin typeface="Courier New"/>
                <a:ea typeface="Courier New"/>
                <a:cs typeface="Courier New"/>
                <a:sym typeface="Courier New"/>
              </a:rPr>
              <a:t>templates</a:t>
            </a:r>
            <a:r>
              <a:rPr lang="en" sz="900">
                <a:solidFill>
                  <a:schemeClr val="folHlink"/>
                </a:solidFill>
                <a:highlight>
                  <a:srgbClr val="FFFFFF"/>
                </a:highlight>
                <a:latin typeface="Courier New"/>
                <a:ea typeface="Courier New"/>
                <a:cs typeface="Courier New"/>
                <a:sym typeface="Courier New"/>
              </a:rPr>
              <a:t>:</a:t>
            </a:r>
            <a:endParaRPr sz="9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a:solidFill>
                  <a:schemeClr val="folHlink"/>
                </a:solidFill>
                <a:highlight>
                  <a:srgbClr val="FFFFFF"/>
                </a:highlight>
                <a:latin typeface="Courier New"/>
                <a:ea typeface="Courier New"/>
                <a:cs typeface="Courier New"/>
                <a:sym typeface="Courier New"/>
              </a:rPr>
              <a:t> </a:t>
            </a:r>
            <a:r>
              <a:rPr lang="en" sz="900">
                <a:solidFill>
                  <a:srgbClr val="800000"/>
                </a:solidFill>
                <a:highlight>
                  <a:srgbClr val="FFFFFF"/>
                </a:highlight>
                <a:latin typeface="Courier New"/>
                <a:ea typeface="Courier New"/>
                <a:cs typeface="Courier New"/>
                <a:sym typeface="Courier New"/>
              </a:rPr>
              <a:t>ctl.erb</a:t>
            </a:r>
            <a:r>
              <a:rPr lang="en" sz="900">
                <a:solidFill>
                  <a:schemeClr val="folHlink"/>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bin/ctl</a:t>
            </a:r>
            <a:endParaRPr sz="9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endParaRPr sz="9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b="1">
                <a:solidFill>
                  <a:srgbClr val="800000"/>
                </a:solidFill>
                <a:highlight>
                  <a:srgbClr val="FFFFFF"/>
                </a:highlight>
                <a:latin typeface="Courier New"/>
                <a:ea typeface="Courier New"/>
                <a:cs typeface="Courier New"/>
                <a:sym typeface="Courier New"/>
              </a:rPr>
              <a:t>packages</a:t>
            </a:r>
            <a:r>
              <a:rPr lang="en" sz="900">
                <a:solidFill>
                  <a:schemeClr val="folHlink"/>
                </a:solidFill>
                <a:highlight>
                  <a:srgbClr val="FFFFFF"/>
                </a:highlight>
                <a:latin typeface="Courier New"/>
                <a:ea typeface="Courier New"/>
                <a:cs typeface="Courier New"/>
                <a:sym typeface="Courier New"/>
              </a:rPr>
              <a:t>:</a:t>
            </a:r>
            <a:endParaRPr sz="9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a:solidFill>
                  <a:schemeClr val="folHlink"/>
                </a:solidFill>
                <a:highlight>
                  <a:srgbClr val="FFFFFF"/>
                </a:highlight>
                <a:latin typeface="Courier New"/>
                <a:ea typeface="Courier New"/>
                <a:cs typeface="Courier New"/>
                <a:sym typeface="Courier New"/>
              </a:rPr>
              <a:t>- </a:t>
            </a:r>
            <a:r>
              <a:rPr lang="en" sz="900">
                <a:solidFill>
                  <a:srgbClr val="0000FF"/>
                </a:solidFill>
                <a:highlight>
                  <a:srgbClr val="FFFFFF"/>
                </a:highlight>
                <a:latin typeface="Courier New"/>
                <a:ea typeface="Courier New"/>
                <a:cs typeface="Courier New"/>
                <a:sym typeface="Courier New"/>
              </a:rPr>
              <a:t>sample_app</a:t>
            </a:r>
            <a:endParaRPr sz="9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endParaRPr sz="900">
              <a:solidFill>
                <a:srgbClr val="0000FF"/>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b="1">
                <a:solidFill>
                  <a:srgbClr val="800000"/>
                </a:solidFill>
                <a:highlight>
                  <a:srgbClr val="FFFFFF"/>
                </a:highlight>
                <a:latin typeface="Courier New"/>
                <a:ea typeface="Courier New"/>
                <a:cs typeface="Courier New"/>
                <a:sym typeface="Courier New"/>
              </a:rPr>
              <a:t>properties</a:t>
            </a:r>
            <a:r>
              <a:rPr lang="en" sz="900">
                <a:solidFill>
                  <a:schemeClr val="folHlink"/>
                </a:solidFill>
                <a:highlight>
                  <a:srgbClr val="FFFFFF"/>
                </a:highlight>
                <a:latin typeface="Courier New"/>
                <a:ea typeface="Courier New"/>
                <a:cs typeface="Courier New"/>
                <a:sym typeface="Courier New"/>
              </a:rPr>
              <a:t>: {}</a:t>
            </a:r>
            <a:endParaRPr sz="9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endParaRPr sz="1100">
              <a:solidFill>
                <a:srgbClr val="800000"/>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Clr>
                <a:schemeClr val="folHlink"/>
              </a:buClr>
              <a:buSzPts val="1100"/>
              <a:buFont typeface="Arial"/>
              <a:buNone/>
            </a:pPr>
            <a:endParaRPr sz="11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endParaRPr sz="11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Shape 830"/>
          <p:cNvSpPr txBox="1">
            <a:spLocks noGrp="1"/>
          </p:cNvSpPr>
          <p:nvPr>
            <p:ph type="body" idx="1"/>
          </p:nvPr>
        </p:nvSpPr>
        <p:spPr>
          <a:xfrm>
            <a:off x="192475" y="1202675"/>
            <a:ext cx="4308300" cy="9204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folHlink"/>
              </a:buClr>
              <a:buSzPts val="1100"/>
              <a:buFont typeface="Arial"/>
              <a:buNone/>
            </a:pPr>
            <a:r>
              <a:rPr lang="en" sz="900">
                <a:solidFill>
                  <a:schemeClr val="folHlink"/>
                </a:solidFill>
                <a:highlight>
                  <a:srgbClr val="FFFFFF"/>
                </a:highlight>
                <a:latin typeface="Courier New"/>
                <a:ea typeface="Courier New"/>
                <a:cs typeface="Courier New"/>
                <a:sym typeface="Courier New"/>
              </a:rPr>
              <a:t>check process sample_app</a:t>
            </a:r>
            <a:endParaRPr sz="9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a:solidFill>
                  <a:schemeClr val="folHlink"/>
                </a:solidFill>
                <a:highlight>
                  <a:srgbClr val="FFFFFF"/>
                </a:highlight>
                <a:latin typeface="Courier New"/>
                <a:ea typeface="Courier New"/>
                <a:cs typeface="Courier New"/>
                <a:sym typeface="Courier New"/>
              </a:rPr>
              <a:t>  with pidfile /var/vcap/sys/run/sample_job/pid</a:t>
            </a:r>
            <a:endParaRPr sz="9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a:solidFill>
                  <a:schemeClr val="folHlink"/>
                </a:solidFill>
                <a:highlight>
                  <a:srgbClr val="FFFFFF"/>
                </a:highlight>
                <a:latin typeface="Courier New"/>
                <a:ea typeface="Courier New"/>
                <a:cs typeface="Courier New"/>
                <a:sym typeface="Courier New"/>
              </a:rPr>
              <a:t>  start program "/var/vcap/jobs/sample_job/bin/ctl start"</a:t>
            </a:r>
            <a:endParaRPr sz="9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a:solidFill>
                  <a:schemeClr val="folHlink"/>
                </a:solidFill>
                <a:highlight>
                  <a:srgbClr val="FFFFFF"/>
                </a:highlight>
                <a:latin typeface="Courier New"/>
                <a:ea typeface="Courier New"/>
                <a:cs typeface="Courier New"/>
                <a:sym typeface="Courier New"/>
              </a:rPr>
              <a:t>  stop program "/var/vcap/jobs/sample_job/bin/ctl stop"</a:t>
            </a:r>
            <a:endParaRPr sz="9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900">
                <a:solidFill>
                  <a:schemeClr val="folHlink"/>
                </a:solidFill>
                <a:highlight>
                  <a:srgbClr val="FFFFFF"/>
                </a:highlight>
                <a:latin typeface="Courier New"/>
                <a:ea typeface="Courier New"/>
                <a:cs typeface="Courier New"/>
                <a:sym typeface="Courier New"/>
              </a:rPr>
              <a:t>  group vcap</a:t>
            </a:r>
            <a:endParaRPr sz="9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endParaRPr sz="900">
              <a:solidFill>
                <a:schemeClr val="folHlink"/>
              </a:solidFill>
              <a:highlight>
                <a:srgbClr val="FFFFFF"/>
              </a:highlight>
              <a:latin typeface="Courier New"/>
              <a:ea typeface="Courier New"/>
              <a:cs typeface="Courier New"/>
              <a:sym typeface="Courier New"/>
            </a:endParaRPr>
          </a:p>
        </p:txBody>
      </p:sp>
      <p:sp>
        <p:nvSpPr>
          <p:cNvPr id="831" name="Shape 83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Monit script and templates</a:t>
            </a:r>
            <a:endParaRPr/>
          </a:p>
        </p:txBody>
      </p:sp>
      <p:sp>
        <p:nvSpPr>
          <p:cNvPr id="832" name="Shape 832"/>
          <p:cNvSpPr txBox="1">
            <a:spLocks noGrp="1"/>
          </p:cNvSpPr>
          <p:nvPr>
            <p:ph type="body" idx="2"/>
          </p:nvPr>
        </p:nvSpPr>
        <p:spPr>
          <a:xfrm>
            <a:off x="4713325" y="909200"/>
            <a:ext cx="4112100" cy="40743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Clr>
                <a:schemeClr val="folHlink"/>
              </a:buClr>
              <a:buSzPts val="1100"/>
              <a:buFont typeface="Arial"/>
              <a:buNone/>
            </a:pPr>
            <a:r>
              <a:rPr lang="en" sz="800">
                <a:solidFill>
                  <a:srgbClr val="008000"/>
                </a:solidFill>
                <a:highlight>
                  <a:srgbClr val="FFFFFF"/>
                </a:highlight>
                <a:latin typeface="Courier New"/>
                <a:ea typeface="Courier New"/>
                <a:cs typeface="Courier New"/>
                <a:sym typeface="Courier New"/>
              </a:rPr>
              <a:t>#!/bin/bash</a:t>
            </a:r>
            <a:endParaRPr sz="800">
              <a:solidFill>
                <a:srgbClr val="008000"/>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RUN_DIR=/var/vcap/sys/run/sample_job</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LOG_DIR=/var/vcap/sys/log/sample_job</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PIDFILE=${RUN_DIR}/pid</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rgbClr val="0000FF"/>
                </a:solidFill>
                <a:highlight>
                  <a:srgbClr val="FFFFFF"/>
                </a:highlight>
                <a:latin typeface="Courier New"/>
                <a:ea typeface="Courier New"/>
                <a:cs typeface="Courier New"/>
                <a:sym typeface="Courier New"/>
              </a:rPr>
              <a:t>case</a:t>
            </a:r>
            <a:r>
              <a:rPr lang="en" sz="800">
                <a:solidFill>
                  <a:schemeClr val="folHlink"/>
                </a:solidFill>
                <a:highlight>
                  <a:srgbClr val="FFFFFF"/>
                </a:highlight>
                <a:latin typeface="Courier New"/>
                <a:ea typeface="Courier New"/>
                <a:cs typeface="Courier New"/>
                <a:sym typeface="Courier New"/>
              </a:rPr>
              <a:t> $1 in</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start)</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mkdir -p $RUN_DIR $LOG_DIR</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chown -R vcap:vcap $RUN_DIR $LOG_DIR</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echo $$ &gt; $PIDFILE</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cd /var/vcap/packages/sample_app</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exec ./app \</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&gt;&gt;  $LOG_DIR/sample_app.stdout.log \</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2&gt;&gt; $LOG_DIR/sample_app.stderr.log</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stop)</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kill -9 </a:t>
            </a:r>
            <a:r>
              <a:rPr lang="en" sz="800">
                <a:solidFill>
                  <a:srgbClr val="A31515"/>
                </a:solidFill>
                <a:highlight>
                  <a:srgbClr val="FFFFFF"/>
                </a:highlight>
                <a:latin typeface="Courier New"/>
                <a:ea typeface="Courier New"/>
                <a:cs typeface="Courier New"/>
                <a:sym typeface="Courier New"/>
              </a:rPr>
              <a:t>`cat $PIDFILE`</a:t>
            </a:r>
            <a:endParaRPr sz="800">
              <a:solidFill>
                <a:srgbClr val="A31515"/>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rm -f $PIDFILE</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chemeClr val="folHlink"/>
                </a:solidFill>
                <a:highlight>
                  <a:srgbClr val="FFFFFF"/>
                </a:highlight>
                <a:latin typeface="Courier New"/>
                <a:ea typeface="Courier New"/>
                <a:cs typeface="Courier New"/>
                <a:sym typeface="Courier New"/>
              </a:rPr>
              <a:t>   echo </a:t>
            </a:r>
            <a:r>
              <a:rPr lang="en" sz="800">
                <a:solidFill>
                  <a:srgbClr val="A31515"/>
                </a:solidFill>
                <a:highlight>
                  <a:srgbClr val="FFFFFF"/>
                </a:highlight>
                <a:latin typeface="Courier New"/>
                <a:ea typeface="Courier New"/>
                <a:cs typeface="Courier New"/>
                <a:sym typeface="Courier New"/>
              </a:rPr>
              <a:t>"Usage: ctl {start|stop}"</a:t>
            </a:r>
            <a:r>
              <a:rPr lang="en" sz="800">
                <a:solidFill>
                  <a:schemeClr val="folHlink"/>
                </a:solidFill>
                <a:highlight>
                  <a:srgbClr val="FFFFFF"/>
                </a:highlight>
                <a:latin typeface="Courier New"/>
                <a:ea typeface="Courier New"/>
                <a:cs typeface="Courier New"/>
                <a:sym typeface="Courier New"/>
              </a:rPr>
              <a:t> ;;</a:t>
            </a:r>
            <a:endParaRPr sz="800">
              <a:solidFill>
                <a:schemeClr val="folHlink"/>
              </a:solidFill>
              <a:highlight>
                <a:srgbClr val="FFFFFF"/>
              </a:highlight>
              <a:latin typeface="Courier New"/>
              <a:ea typeface="Courier New"/>
              <a:cs typeface="Courier New"/>
              <a:sym typeface="Courier New"/>
            </a:endParaRPr>
          </a:p>
          <a:p>
            <a:pPr marL="0" lvl="0" indent="0" rtl="0">
              <a:lnSpc>
                <a:spcPct val="150000"/>
              </a:lnSpc>
              <a:spcBef>
                <a:spcPts val="0"/>
              </a:spcBef>
              <a:spcAft>
                <a:spcPts val="0"/>
              </a:spcAft>
              <a:buClr>
                <a:schemeClr val="folHlink"/>
              </a:buClr>
              <a:buSzPts val="1100"/>
              <a:buFont typeface="Arial"/>
              <a:buNone/>
            </a:pPr>
            <a:r>
              <a:rPr lang="en" sz="800">
                <a:solidFill>
                  <a:srgbClr val="0000FF"/>
                </a:solidFill>
                <a:highlight>
                  <a:srgbClr val="FFFFFF"/>
                </a:highlight>
                <a:latin typeface="Courier New"/>
                <a:ea typeface="Courier New"/>
                <a:cs typeface="Courier New"/>
                <a:sym typeface="Courier New"/>
              </a:rPr>
              <a:t>esac</a:t>
            </a:r>
            <a:endParaRPr sz="800">
              <a:solidFill>
                <a:srgbClr val="008000"/>
              </a:solidFill>
              <a:highlight>
                <a:srgbClr val="FFFFFF"/>
              </a:highlight>
              <a:latin typeface="Courier New"/>
              <a:ea typeface="Courier New"/>
              <a:cs typeface="Courier New"/>
              <a:sym typeface="Courier New"/>
            </a:endParaRPr>
          </a:p>
        </p:txBody>
      </p:sp>
      <p:sp>
        <p:nvSpPr>
          <p:cNvPr id="833" name="Shape 833"/>
          <p:cNvSpPr txBox="1"/>
          <p:nvPr/>
        </p:nvSpPr>
        <p:spPr>
          <a:xfrm>
            <a:off x="290575" y="798225"/>
            <a:ext cx="4112100" cy="43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Monit control script </a:t>
            </a:r>
            <a:endParaRPr b="1"/>
          </a:p>
        </p:txBody>
      </p:sp>
      <p:sp>
        <p:nvSpPr>
          <p:cNvPr id="834" name="Shape 834"/>
          <p:cNvSpPr txBox="1"/>
          <p:nvPr/>
        </p:nvSpPr>
        <p:spPr>
          <a:xfrm>
            <a:off x="4536550" y="545175"/>
            <a:ext cx="4569000" cy="43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t>Ctl.erb generates ctl shell script used from monit</a:t>
            </a:r>
            <a:endParaRPr b="1"/>
          </a:p>
        </p:txBody>
      </p:sp>
      <p:pic>
        <p:nvPicPr>
          <p:cNvPr id="835" name="Shape 835"/>
          <p:cNvPicPr preferRelativeResize="0"/>
          <p:nvPr/>
        </p:nvPicPr>
        <p:blipFill>
          <a:blip r:embed="rId3">
            <a:alphaModFix/>
          </a:blip>
          <a:stretch>
            <a:fillRect/>
          </a:stretch>
        </p:blipFill>
        <p:spPr>
          <a:xfrm>
            <a:off x="69000" y="2697450"/>
            <a:ext cx="4371150" cy="993650"/>
          </a:xfrm>
          <a:prstGeom prst="rect">
            <a:avLst/>
          </a:prstGeom>
          <a:noFill/>
          <a:ln>
            <a:noFill/>
          </a:ln>
        </p:spPr>
      </p:pic>
      <p:sp>
        <p:nvSpPr>
          <p:cNvPr id="836" name="Shape 836"/>
          <p:cNvSpPr txBox="1"/>
          <p:nvPr/>
        </p:nvSpPr>
        <p:spPr>
          <a:xfrm>
            <a:off x="1201075" y="3691100"/>
            <a:ext cx="2291100" cy="393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u="sng">
                <a:solidFill>
                  <a:schemeClr val="hlink"/>
                </a:solidFill>
                <a:hlinkClick r:id="rId4"/>
              </a:rPr>
              <a:t>https://mmonit.com/monit/</a:t>
            </a:r>
            <a:r>
              <a:rPr lang="en" sz="1000"/>
              <a:t> </a:t>
            </a:r>
            <a:endParaRPr sz="10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Shape 841"/>
          <p:cNvPicPr preferRelativeResize="0"/>
          <p:nvPr/>
        </p:nvPicPr>
        <p:blipFill>
          <a:blip r:embed="rId3">
            <a:alphaModFix/>
          </a:blip>
          <a:stretch>
            <a:fillRect/>
          </a:stretch>
        </p:blipFill>
        <p:spPr>
          <a:xfrm>
            <a:off x="1600200" y="152400"/>
            <a:ext cx="5480837" cy="48386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Shape 846"/>
          <p:cNvSpPr txBox="1">
            <a:spLocks noGrp="1"/>
          </p:cNvSpPr>
          <p:nvPr>
            <p:ph type="subTitle" idx="1"/>
          </p:nvPr>
        </p:nvSpPr>
        <p:spPr>
          <a:xfrm>
            <a:off x="1740900" y="1801250"/>
            <a:ext cx="5662200" cy="37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BOSH Concepts</a:t>
            </a:r>
            <a:endParaRPr/>
          </a:p>
        </p:txBody>
      </p:sp>
      <p:sp>
        <p:nvSpPr>
          <p:cNvPr id="847" name="Shape 847"/>
          <p:cNvSpPr txBox="1">
            <a:spLocks noGrp="1"/>
          </p:cNvSpPr>
          <p:nvPr>
            <p:ph type="title"/>
          </p:nvPr>
        </p:nvSpPr>
        <p:spPr>
          <a:xfrm>
            <a:off x="668800" y="2365150"/>
            <a:ext cx="7796700" cy="1702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does BOSH know what we want to deploy?</a:t>
            </a:r>
            <a:endParaRPr/>
          </a:p>
          <a:p>
            <a:pPr marL="0" lvl="0" indent="0" rtl="0">
              <a:spcBef>
                <a:spcPts val="0"/>
              </a:spcBef>
              <a:spcAft>
                <a:spcPts val="0"/>
              </a:spcAft>
              <a:buNone/>
            </a:pPr>
            <a:r>
              <a:rPr lang="en" sz="3000"/>
              <a:t> (Manifests)</a:t>
            </a:r>
            <a:endParaRPr sz="30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txBox="1">
            <a:spLocks noGrp="1"/>
          </p:cNvSpPr>
          <p:nvPr>
            <p:ph type="body" idx="1"/>
          </p:nvPr>
        </p:nvSpPr>
        <p:spPr>
          <a:xfrm>
            <a:off x="317250" y="857250"/>
            <a:ext cx="5008500" cy="3812700"/>
          </a:xfrm>
          <a:prstGeom prst="rect">
            <a:avLst/>
          </a:prstGeom>
        </p:spPr>
        <p:txBody>
          <a:bodyPr spcFirstLastPara="1" wrap="square" lIns="91425" tIns="91425" rIns="91425" bIns="91425" anchor="t" anchorCtr="0">
            <a:noAutofit/>
          </a:bodyPr>
          <a:lstStyle/>
          <a:p>
            <a:pPr marL="457200" lvl="0" indent="-304800" rtl="0">
              <a:spcBef>
                <a:spcPts val="0"/>
              </a:spcBef>
              <a:spcAft>
                <a:spcPts val="0"/>
              </a:spcAft>
              <a:buSzPts val="1200"/>
              <a:buChar char="●"/>
            </a:pPr>
            <a:r>
              <a:rPr lang="en" sz="1200" b="1"/>
              <a:t>Setup Postgres</a:t>
            </a:r>
            <a:endParaRPr sz="1200" b="1"/>
          </a:p>
          <a:p>
            <a:pPr marL="914400" lvl="1" indent="-304800" rtl="0">
              <a:spcBef>
                <a:spcPts val="0"/>
              </a:spcBef>
              <a:spcAft>
                <a:spcPts val="0"/>
              </a:spcAft>
              <a:buClr>
                <a:schemeClr val="accent5"/>
              </a:buClr>
              <a:buSzPts val="1200"/>
              <a:buChar char="○"/>
            </a:pPr>
            <a:r>
              <a:rPr lang="en" sz="1200">
                <a:solidFill>
                  <a:schemeClr val="accent5"/>
                </a:solidFill>
              </a:rPr>
              <a:t>We need CentOS 7 machine</a:t>
            </a:r>
            <a:endParaRPr sz="1200">
              <a:solidFill>
                <a:schemeClr val="accent5"/>
              </a:solidFill>
            </a:endParaRPr>
          </a:p>
          <a:p>
            <a:pPr marL="914400" lvl="1" indent="-304800" rtl="0">
              <a:spcBef>
                <a:spcPts val="0"/>
              </a:spcBef>
              <a:spcAft>
                <a:spcPts val="0"/>
              </a:spcAft>
              <a:buClr>
                <a:schemeClr val="accent3"/>
              </a:buClr>
              <a:buSzPts val="1200"/>
              <a:buChar char="○"/>
            </a:pPr>
            <a:r>
              <a:rPr lang="en" sz="1200">
                <a:solidFill>
                  <a:schemeClr val="accent3"/>
                </a:solidFill>
              </a:rPr>
              <a:t>With 8 GB RAM, 10GB Disk, and one IP Address</a:t>
            </a:r>
            <a:endParaRPr sz="1200">
              <a:solidFill>
                <a:schemeClr val="accent3"/>
              </a:solidFill>
            </a:endParaRPr>
          </a:p>
          <a:p>
            <a:pPr marL="914400" lvl="1" indent="-304800" rtl="0">
              <a:spcBef>
                <a:spcPts val="0"/>
              </a:spcBef>
              <a:spcAft>
                <a:spcPts val="0"/>
              </a:spcAft>
              <a:buClr>
                <a:schemeClr val="accent2"/>
              </a:buClr>
              <a:buSzPts val="1200"/>
              <a:buChar char="○"/>
            </a:pPr>
            <a:r>
              <a:rPr lang="en" sz="1200">
                <a:solidFill>
                  <a:schemeClr val="accent3"/>
                </a:solidFill>
              </a:rPr>
              <a:t>Provision the required VM on IaaS (vSphere, AWS, et</a:t>
            </a:r>
            <a:r>
              <a:rPr lang="en" sz="1200">
                <a:solidFill>
                  <a:schemeClr val="accent2"/>
                </a:solidFill>
              </a:rPr>
              <a:t>c)</a:t>
            </a:r>
            <a:endParaRPr sz="1200">
              <a:solidFill>
                <a:schemeClr val="accent2"/>
              </a:solidFill>
            </a:endParaRPr>
          </a:p>
          <a:p>
            <a:pPr marL="914400" lvl="1" indent="-304800" rtl="0">
              <a:spcBef>
                <a:spcPts val="0"/>
              </a:spcBef>
              <a:spcAft>
                <a:spcPts val="0"/>
              </a:spcAft>
              <a:buClr>
                <a:schemeClr val="lt2"/>
              </a:buClr>
              <a:buSzPts val="1200"/>
              <a:buChar char="○"/>
            </a:pPr>
            <a:r>
              <a:rPr lang="en" sz="1200">
                <a:solidFill>
                  <a:schemeClr val="lt2"/>
                </a:solidFill>
              </a:rPr>
              <a:t>Get the source for postgres </a:t>
            </a:r>
            <a:endParaRPr sz="1200">
              <a:solidFill>
                <a:schemeClr val="lt2"/>
              </a:solidFill>
            </a:endParaRPr>
          </a:p>
          <a:p>
            <a:pPr marL="914400" lvl="1" indent="-304800" rtl="0">
              <a:spcBef>
                <a:spcPts val="0"/>
              </a:spcBef>
              <a:spcAft>
                <a:spcPts val="0"/>
              </a:spcAft>
              <a:buClr>
                <a:schemeClr val="lt2"/>
              </a:buClr>
              <a:buSzPts val="1200"/>
              <a:buChar char="○"/>
            </a:pPr>
            <a:r>
              <a:rPr lang="en" sz="1200">
                <a:solidFill>
                  <a:schemeClr val="lt2"/>
                </a:solidFill>
              </a:rPr>
              <a:t>Compile postgres and install it </a:t>
            </a:r>
            <a:endParaRPr sz="1200">
              <a:solidFill>
                <a:schemeClr val="lt2"/>
              </a:solidFill>
            </a:endParaRPr>
          </a:p>
          <a:p>
            <a:pPr marL="914400" lvl="1" indent="-304800" rtl="0">
              <a:spcBef>
                <a:spcPts val="0"/>
              </a:spcBef>
              <a:spcAft>
                <a:spcPts val="0"/>
              </a:spcAft>
              <a:buClr>
                <a:schemeClr val="lt2"/>
              </a:buClr>
              <a:buSzPts val="1200"/>
              <a:buChar char="○"/>
            </a:pPr>
            <a:r>
              <a:rPr lang="en" sz="1200">
                <a:solidFill>
                  <a:schemeClr val="lt2"/>
                </a:solidFill>
              </a:rPr>
              <a:t>Configure postgres as a monitored service</a:t>
            </a:r>
            <a:endParaRPr sz="1200">
              <a:solidFill>
                <a:schemeClr val="lt2"/>
              </a:solidFill>
            </a:endParaRPr>
          </a:p>
          <a:p>
            <a:pPr marL="914400" lvl="1" indent="-304800" rtl="0">
              <a:spcBef>
                <a:spcPts val="0"/>
              </a:spcBef>
              <a:spcAft>
                <a:spcPts val="0"/>
              </a:spcAft>
              <a:buClr>
                <a:srgbClr val="000000"/>
              </a:buClr>
              <a:buSzPts val="1200"/>
              <a:buChar char="○"/>
            </a:pPr>
            <a:r>
              <a:rPr lang="en" sz="1200">
                <a:solidFill>
                  <a:schemeClr val="lt2"/>
                </a:solidFill>
              </a:rPr>
              <a:t>Start postgres and note it’s ip address / port </a:t>
            </a:r>
            <a:r>
              <a:rPr lang="en" sz="1200">
                <a:solidFill>
                  <a:srgbClr val="000000"/>
                </a:solidFill>
              </a:rPr>
              <a:t> </a:t>
            </a:r>
            <a:endParaRPr sz="1200">
              <a:solidFill>
                <a:srgbClr val="000000"/>
              </a:solidFill>
            </a:endParaRPr>
          </a:p>
          <a:p>
            <a:pPr marL="457200" lvl="0" indent="-304800" rtl="0">
              <a:spcBef>
                <a:spcPts val="0"/>
              </a:spcBef>
              <a:spcAft>
                <a:spcPts val="0"/>
              </a:spcAft>
              <a:buSzPts val="1200"/>
              <a:buChar char="●"/>
            </a:pPr>
            <a:r>
              <a:rPr lang="en" sz="1200" b="1"/>
              <a:t>Setup Tomcat </a:t>
            </a:r>
            <a:endParaRPr sz="1200" b="1"/>
          </a:p>
          <a:p>
            <a:pPr marL="914400" lvl="1" indent="-304800" rtl="0">
              <a:spcBef>
                <a:spcPts val="0"/>
              </a:spcBef>
              <a:spcAft>
                <a:spcPts val="0"/>
              </a:spcAft>
              <a:buClr>
                <a:schemeClr val="accent5"/>
              </a:buClr>
              <a:buSzPts val="1200"/>
              <a:buChar char="○"/>
            </a:pPr>
            <a:r>
              <a:rPr lang="en" sz="1200">
                <a:solidFill>
                  <a:schemeClr val="accent5"/>
                </a:solidFill>
              </a:rPr>
              <a:t>We need an Ubuntu 16.04 LTS machine</a:t>
            </a:r>
            <a:endParaRPr sz="1200">
              <a:solidFill>
                <a:schemeClr val="accent5"/>
              </a:solidFill>
            </a:endParaRPr>
          </a:p>
          <a:p>
            <a:pPr marL="914400" lvl="1" indent="-304800" rtl="0">
              <a:spcBef>
                <a:spcPts val="0"/>
              </a:spcBef>
              <a:spcAft>
                <a:spcPts val="0"/>
              </a:spcAft>
              <a:buClr>
                <a:schemeClr val="accent2"/>
              </a:buClr>
              <a:buSzPts val="1200"/>
              <a:buChar char="○"/>
            </a:pPr>
            <a:r>
              <a:rPr lang="en" sz="1200">
                <a:solidFill>
                  <a:schemeClr val="accent2"/>
                </a:solidFill>
              </a:rPr>
              <a:t>With 4 GB RAM, 10GB Disk, and one IP Address</a:t>
            </a:r>
            <a:endParaRPr sz="1200">
              <a:solidFill>
                <a:schemeClr val="accent2"/>
              </a:solidFill>
            </a:endParaRPr>
          </a:p>
          <a:p>
            <a:pPr marL="914400" lvl="1" indent="-304800" rtl="0">
              <a:spcBef>
                <a:spcPts val="0"/>
              </a:spcBef>
              <a:spcAft>
                <a:spcPts val="0"/>
              </a:spcAft>
              <a:buClr>
                <a:schemeClr val="accent2"/>
              </a:buClr>
              <a:buSzPts val="1200"/>
              <a:buChar char="○"/>
            </a:pPr>
            <a:r>
              <a:rPr lang="en" sz="1200">
                <a:solidFill>
                  <a:schemeClr val="accent2"/>
                </a:solidFill>
              </a:rPr>
              <a:t>Provision the required VM on IaaS (vSphere, AWS, etc)</a:t>
            </a:r>
            <a:endParaRPr sz="1200">
              <a:solidFill>
                <a:schemeClr val="accent2"/>
              </a:solidFill>
            </a:endParaRPr>
          </a:p>
          <a:p>
            <a:pPr marL="914400" lvl="1" indent="-304800" rtl="0">
              <a:spcBef>
                <a:spcPts val="0"/>
              </a:spcBef>
              <a:spcAft>
                <a:spcPts val="0"/>
              </a:spcAft>
              <a:buSzPts val="1200"/>
              <a:buChar char="○"/>
            </a:pPr>
            <a:r>
              <a:rPr lang="en" sz="1200"/>
              <a:t>I</a:t>
            </a:r>
            <a:r>
              <a:rPr lang="en" sz="1200">
                <a:solidFill>
                  <a:schemeClr val="lt2"/>
                </a:solidFill>
              </a:rPr>
              <a:t>nstall the Java Runtime Environment on the VM </a:t>
            </a:r>
            <a:endParaRPr sz="1200">
              <a:solidFill>
                <a:schemeClr val="lt2"/>
              </a:solidFill>
            </a:endParaRPr>
          </a:p>
          <a:p>
            <a:pPr marL="914400" lvl="1" indent="-304800" rtl="0">
              <a:spcBef>
                <a:spcPts val="0"/>
              </a:spcBef>
              <a:spcAft>
                <a:spcPts val="0"/>
              </a:spcAft>
              <a:buClr>
                <a:schemeClr val="lt2"/>
              </a:buClr>
              <a:buSzPts val="1200"/>
              <a:buChar char="○"/>
            </a:pPr>
            <a:r>
              <a:rPr lang="en" sz="1200">
                <a:solidFill>
                  <a:schemeClr val="lt2"/>
                </a:solidFill>
              </a:rPr>
              <a:t>Install the Tomcat on the OS </a:t>
            </a:r>
            <a:endParaRPr sz="1200">
              <a:solidFill>
                <a:schemeClr val="lt2"/>
              </a:solidFill>
            </a:endParaRPr>
          </a:p>
          <a:p>
            <a:pPr marL="914400" lvl="1" indent="-304800" rtl="0">
              <a:spcBef>
                <a:spcPts val="0"/>
              </a:spcBef>
              <a:spcAft>
                <a:spcPts val="0"/>
              </a:spcAft>
              <a:buClr>
                <a:schemeClr val="lt2"/>
              </a:buClr>
              <a:buSzPts val="1200"/>
              <a:buChar char="○"/>
            </a:pPr>
            <a:r>
              <a:rPr lang="en" sz="1200">
                <a:solidFill>
                  <a:schemeClr val="lt2"/>
                </a:solidFill>
              </a:rPr>
              <a:t>Configure Tomcat as a monitored service </a:t>
            </a:r>
            <a:endParaRPr sz="1200">
              <a:solidFill>
                <a:schemeClr val="lt2"/>
              </a:solidFill>
            </a:endParaRPr>
          </a:p>
          <a:p>
            <a:pPr marL="914400" lvl="1" indent="-304800" rtl="0">
              <a:spcBef>
                <a:spcPts val="0"/>
              </a:spcBef>
              <a:spcAft>
                <a:spcPts val="0"/>
              </a:spcAft>
              <a:buClr>
                <a:schemeClr val="lt2"/>
              </a:buClr>
              <a:buSzPts val="1200"/>
              <a:buChar char="○"/>
            </a:pPr>
            <a:r>
              <a:rPr lang="en" sz="1200">
                <a:solidFill>
                  <a:schemeClr val="lt2"/>
                </a:solidFill>
              </a:rPr>
              <a:t>Configure Tomcat data source pointing to postgres </a:t>
            </a:r>
            <a:endParaRPr sz="1200">
              <a:solidFill>
                <a:schemeClr val="lt2"/>
              </a:solidFill>
            </a:endParaRPr>
          </a:p>
          <a:p>
            <a:pPr marL="914400" lvl="1" indent="-304800" rtl="0">
              <a:spcBef>
                <a:spcPts val="0"/>
              </a:spcBef>
              <a:spcAft>
                <a:spcPts val="0"/>
              </a:spcAft>
              <a:buClr>
                <a:schemeClr val="lt2"/>
              </a:buClr>
              <a:buSzPts val="1200"/>
              <a:buChar char="○"/>
            </a:pPr>
            <a:r>
              <a:rPr lang="en" sz="1200">
                <a:solidFill>
                  <a:schemeClr val="lt2"/>
                </a:solidFill>
              </a:rPr>
              <a:t>Deploy app into Tomcat </a:t>
            </a:r>
            <a:endParaRPr sz="1200">
              <a:solidFill>
                <a:schemeClr val="lt2"/>
              </a:solidFill>
            </a:endParaRPr>
          </a:p>
          <a:p>
            <a:pPr marL="914400" lvl="1" indent="-304800" rtl="0">
              <a:spcBef>
                <a:spcPts val="0"/>
              </a:spcBef>
              <a:spcAft>
                <a:spcPts val="0"/>
              </a:spcAft>
              <a:buSzPts val="1200"/>
              <a:buChar char="○"/>
            </a:pPr>
            <a:r>
              <a:rPr lang="en" sz="1200">
                <a:solidFill>
                  <a:schemeClr val="lt2"/>
                </a:solidFill>
              </a:rPr>
              <a:t>Start tomcat</a:t>
            </a:r>
            <a:br>
              <a:rPr lang="en" sz="1200"/>
            </a:br>
            <a:endParaRPr sz="1200"/>
          </a:p>
        </p:txBody>
      </p:sp>
      <p:sp>
        <p:nvSpPr>
          <p:cNvPr id="853" name="Shape 85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Deployment Steps Mapped to BOSH Concepts </a:t>
            </a:r>
            <a:endParaRPr/>
          </a:p>
        </p:txBody>
      </p:sp>
      <p:sp>
        <p:nvSpPr>
          <p:cNvPr id="854" name="Shape 854"/>
          <p:cNvSpPr/>
          <p:nvPr/>
        </p:nvSpPr>
        <p:spPr>
          <a:xfrm>
            <a:off x="5501250" y="1134000"/>
            <a:ext cx="3354300" cy="182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BOSH stemcell</a:t>
            </a:r>
            <a:endParaRPr/>
          </a:p>
        </p:txBody>
      </p:sp>
      <p:sp>
        <p:nvSpPr>
          <p:cNvPr id="855" name="Shape 855"/>
          <p:cNvSpPr/>
          <p:nvPr/>
        </p:nvSpPr>
        <p:spPr>
          <a:xfrm>
            <a:off x="5501250" y="1316400"/>
            <a:ext cx="3354300" cy="485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BOSH deployment manifest</a:t>
            </a:r>
            <a:endParaRPr/>
          </a:p>
        </p:txBody>
      </p:sp>
      <p:sp>
        <p:nvSpPr>
          <p:cNvPr id="856" name="Shape 856"/>
          <p:cNvSpPr/>
          <p:nvPr/>
        </p:nvSpPr>
        <p:spPr>
          <a:xfrm>
            <a:off x="5501250" y="1802100"/>
            <a:ext cx="3354300" cy="76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BOSH release</a:t>
            </a:r>
            <a:endParaRPr/>
          </a:p>
        </p:txBody>
      </p:sp>
      <p:sp>
        <p:nvSpPr>
          <p:cNvPr id="857" name="Shape 857"/>
          <p:cNvSpPr/>
          <p:nvPr/>
        </p:nvSpPr>
        <p:spPr>
          <a:xfrm>
            <a:off x="5501250" y="2744400"/>
            <a:ext cx="3354300" cy="182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BOSH stemcell</a:t>
            </a:r>
            <a:endParaRPr/>
          </a:p>
        </p:txBody>
      </p:sp>
      <p:sp>
        <p:nvSpPr>
          <p:cNvPr id="858" name="Shape 858"/>
          <p:cNvSpPr/>
          <p:nvPr/>
        </p:nvSpPr>
        <p:spPr>
          <a:xfrm>
            <a:off x="5501250" y="2926800"/>
            <a:ext cx="3354300" cy="485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BOSH deployment manifest</a:t>
            </a:r>
            <a:endParaRPr/>
          </a:p>
        </p:txBody>
      </p:sp>
      <p:sp>
        <p:nvSpPr>
          <p:cNvPr id="859" name="Shape 859"/>
          <p:cNvSpPr/>
          <p:nvPr/>
        </p:nvSpPr>
        <p:spPr>
          <a:xfrm>
            <a:off x="5501250" y="3412500"/>
            <a:ext cx="3354300" cy="108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BOSH release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body" idx="1"/>
          </p:nvPr>
        </p:nvSpPr>
        <p:spPr>
          <a:xfrm>
            <a:off x="915400" y="900400"/>
            <a:ext cx="7333200" cy="3769500"/>
          </a:xfrm>
          <a:prstGeom prst="rect">
            <a:avLst/>
          </a:prstGeom>
        </p:spPr>
        <p:txBody>
          <a:bodyPr spcFirstLastPara="1" wrap="square" lIns="91425" tIns="91425" rIns="91425" bIns="91425" anchor="t" anchorCtr="0">
            <a:noAutofit/>
          </a:bodyPr>
          <a:lstStyle/>
          <a:p>
            <a:pPr marL="0" lvl="0" indent="0" rtl="0">
              <a:lnSpc>
                <a:spcPct val="115000"/>
              </a:lnSpc>
              <a:spcBef>
                <a:spcPts val="1100"/>
              </a:spcBef>
              <a:spcAft>
                <a:spcPts val="0"/>
              </a:spcAft>
              <a:buNone/>
            </a:pPr>
            <a:r>
              <a:rPr lang="en" sz="1200" dirty="0">
                <a:solidFill>
                  <a:schemeClr val="folHlink"/>
                </a:solidFill>
                <a:latin typeface="Roboto"/>
                <a:ea typeface="Roboto"/>
                <a:cs typeface="Roboto"/>
                <a:sym typeface="Roboto"/>
              </a:rPr>
              <a:t>Typically when creating a machine to run software on you perform the following:</a:t>
            </a:r>
            <a:endParaRPr sz="1200" dirty="0">
              <a:solidFill>
                <a:schemeClr val="folHlink"/>
              </a:solidFill>
              <a:latin typeface="Roboto"/>
              <a:ea typeface="Roboto"/>
              <a:cs typeface="Roboto"/>
              <a:sym typeface="Roboto"/>
            </a:endParaRPr>
          </a:p>
          <a:p>
            <a:pPr marL="457200" lvl="0" indent="-304800" rtl="0">
              <a:lnSpc>
                <a:spcPct val="115000"/>
              </a:lnSpc>
              <a:spcBef>
                <a:spcPts val="1100"/>
              </a:spcBef>
              <a:spcAft>
                <a:spcPts val="0"/>
              </a:spcAft>
              <a:buClr>
                <a:schemeClr val="folHlink"/>
              </a:buClr>
              <a:buSzPts val="1200"/>
              <a:buFont typeface="Roboto"/>
              <a:buChar char="-"/>
            </a:pPr>
            <a:r>
              <a:rPr lang="en" sz="1200" dirty="0">
                <a:solidFill>
                  <a:schemeClr val="folHlink"/>
                </a:solidFill>
                <a:latin typeface="Roboto"/>
                <a:ea typeface="Roboto"/>
                <a:cs typeface="Roboto"/>
                <a:sym typeface="Roboto"/>
              </a:rPr>
              <a:t>Open an admin console to a server virtualization platform.</a:t>
            </a:r>
            <a:endParaRPr sz="1200" dirty="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dirty="0">
                <a:solidFill>
                  <a:schemeClr val="folHlink"/>
                </a:solidFill>
                <a:latin typeface="Roboto"/>
                <a:ea typeface="Roboto"/>
                <a:cs typeface="Roboto"/>
                <a:sym typeface="Roboto"/>
              </a:rPr>
              <a:t>Create a virtual machine</a:t>
            </a:r>
            <a:endParaRPr sz="1200" dirty="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dirty="0">
                <a:solidFill>
                  <a:schemeClr val="folHlink"/>
                </a:solidFill>
                <a:latin typeface="Roboto"/>
                <a:ea typeface="Roboto"/>
                <a:cs typeface="Roboto"/>
                <a:sym typeface="Roboto"/>
              </a:rPr>
              <a:t>Create a disk and add it to the virtual machine</a:t>
            </a:r>
            <a:endParaRPr sz="1200" dirty="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dirty="0">
                <a:solidFill>
                  <a:schemeClr val="folHlink"/>
                </a:solidFill>
                <a:latin typeface="Roboto"/>
                <a:ea typeface="Roboto"/>
                <a:cs typeface="Roboto"/>
                <a:sym typeface="Roboto"/>
              </a:rPr>
              <a:t>Create a network and add it to the virtual machine</a:t>
            </a:r>
            <a:endParaRPr sz="1200" dirty="0">
              <a:solidFill>
                <a:schemeClr val="folHlink"/>
              </a:solidFill>
              <a:latin typeface="Roboto"/>
              <a:ea typeface="Roboto"/>
              <a:cs typeface="Roboto"/>
              <a:sym typeface="Roboto"/>
            </a:endParaRPr>
          </a:p>
          <a:p>
            <a:pPr marL="457200" lvl="0" indent="-304800" rtl="0">
              <a:lnSpc>
                <a:spcPct val="115000"/>
              </a:lnSpc>
              <a:spcBef>
                <a:spcPts val="0"/>
              </a:spcBef>
              <a:spcAft>
                <a:spcPts val="0"/>
              </a:spcAft>
              <a:buClr>
                <a:schemeClr val="folHlink"/>
              </a:buClr>
              <a:buSzPts val="1200"/>
              <a:buFont typeface="Roboto"/>
              <a:buChar char="-"/>
            </a:pPr>
            <a:r>
              <a:rPr lang="en" sz="1200" dirty="0">
                <a:solidFill>
                  <a:schemeClr val="folHlink"/>
                </a:solidFill>
                <a:latin typeface="Roboto"/>
                <a:ea typeface="Roboto"/>
                <a:cs typeface="Roboto"/>
                <a:sym typeface="Roboto"/>
              </a:rPr>
              <a:t>SSH into the virtual machine and Install software</a:t>
            </a:r>
            <a:endParaRPr sz="1200" dirty="0">
              <a:solidFill>
                <a:schemeClr val="folHlink"/>
              </a:solidFill>
              <a:latin typeface="Roboto"/>
              <a:ea typeface="Roboto"/>
              <a:cs typeface="Roboto"/>
              <a:sym typeface="Roboto"/>
            </a:endParaRPr>
          </a:p>
          <a:p>
            <a:pPr marL="0" lvl="0" indent="0" rtl="0">
              <a:lnSpc>
                <a:spcPct val="115000"/>
              </a:lnSpc>
              <a:spcBef>
                <a:spcPts val="1100"/>
              </a:spcBef>
              <a:spcAft>
                <a:spcPts val="0"/>
              </a:spcAft>
              <a:buNone/>
            </a:pPr>
            <a:r>
              <a:rPr lang="en" sz="1200" dirty="0">
                <a:solidFill>
                  <a:schemeClr val="folHlink"/>
                </a:solidFill>
                <a:latin typeface="Roboto"/>
                <a:ea typeface="Roboto"/>
                <a:cs typeface="Roboto"/>
                <a:sym typeface="Roboto"/>
              </a:rPr>
              <a:t>With BOSH this is all encapsulated into a deployment manifest.</a:t>
            </a:r>
            <a:endParaRPr sz="1200" dirty="0">
              <a:solidFill>
                <a:schemeClr val="folHlink"/>
              </a:solidFill>
              <a:latin typeface="Roboto"/>
              <a:ea typeface="Roboto"/>
              <a:cs typeface="Roboto"/>
              <a:sym typeface="Roboto"/>
            </a:endParaRPr>
          </a:p>
          <a:p>
            <a:pPr marL="0" lvl="0" indent="0" rtl="0">
              <a:lnSpc>
                <a:spcPct val="115000"/>
              </a:lnSpc>
              <a:spcBef>
                <a:spcPts val="1100"/>
              </a:spcBef>
              <a:spcAft>
                <a:spcPts val="0"/>
              </a:spcAft>
              <a:buNone/>
            </a:pPr>
            <a:r>
              <a:rPr lang="en" sz="1200" dirty="0">
                <a:solidFill>
                  <a:schemeClr val="folHlink"/>
                </a:solidFill>
                <a:latin typeface="Roboto"/>
                <a:ea typeface="Roboto"/>
                <a:cs typeface="Roboto"/>
                <a:sym typeface="Roboto"/>
              </a:rPr>
              <a:t>A deployment manifest is the explicit declaration of what a software system requires to run successfully.</a:t>
            </a:r>
            <a:endParaRPr sz="1200" dirty="0">
              <a:solidFill>
                <a:schemeClr val="folHlink"/>
              </a:solidFill>
              <a:latin typeface="Roboto"/>
              <a:ea typeface="Roboto"/>
              <a:cs typeface="Roboto"/>
              <a:sym typeface="Roboto"/>
            </a:endParaRPr>
          </a:p>
          <a:p>
            <a:pPr marL="0" lvl="0" indent="0" rtl="0">
              <a:lnSpc>
                <a:spcPct val="115000"/>
              </a:lnSpc>
              <a:spcBef>
                <a:spcPts val="1100"/>
              </a:spcBef>
              <a:spcAft>
                <a:spcPts val="0"/>
              </a:spcAft>
              <a:buNone/>
            </a:pPr>
            <a:endParaRPr sz="1200" dirty="0">
              <a:solidFill>
                <a:schemeClr val="folHlink"/>
              </a:solidFill>
              <a:latin typeface="Roboto"/>
              <a:ea typeface="Roboto"/>
              <a:cs typeface="Roboto"/>
              <a:sym typeface="Roboto"/>
            </a:endParaRPr>
          </a:p>
          <a:p>
            <a:pPr marL="0" lvl="0" indent="0" rtl="0">
              <a:lnSpc>
                <a:spcPct val="115000"/>
              </a:lnSpc>
              <a:spcBef>
                <a:spcPts val="1100"/>
              </a:spcBef>
              <a:spcAft>
                <a:spcPts val="0"/>
              </a:spcAft>
              <a:buNone/>
            </a:pPr>
            <a:endParaRPr sz="1200" dirty="0">
              <a:solidFill>
                <a:schemeClr val="folHlink"/>
              </a:solidFill>
              <a:latin typeface="Roboto"/>
              <a:ea typeface="Roboto"/>
              <a:cs typeface="Roboto"/>
              <a:sym typeface="Roboto"/>
            </a:endParaRPr>
          </a:p>
          <a:p>
            <a:pPr marL="0" lvl="0" indent="0" rtl="0">
              <a:lnSpc>
                <a:spcPct val="115000"/>
              </a:lnSpc>
              <a:spcBef>
                <a:spcPts val="1100"/>
              </a:spcBef>
              <a:spcAft>
                <a:spcPts val="1100"/>
              </a:spcAft>
              <a:buNone/>
            </a:pPr>
            <a:r>
              <a:rPr lang="en" sz="1200" dirty="0">
                <a:solidFill>
                  <a:schemeClr val="folHlink"/>
                </a:solidFill>
                <a:latin typeface="Roboto"/>
                <a:ea typeface="Roboto"/>
                <a:cs typeface="Roboto"/>
                <a:sym typeface="Roboto"/>
              </a:rPr>
              <a:t>Tip: The same deployment manifest deployed today should produce the same running system if you deployed it again in five years time.</a:t>
            </a:r>
            <a:endParaRPr dirty="0"/>
          </a:p>
        </p:txBody>
      </p:sp>
      <p:sp>
        <p:nvSpPr>
          <p:cNvPr id="865" name="Shape 86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Manifests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Shape 870"/>
          <p:cNvSpPr txBox="1">
            <a:spLocks noGrp="1"/>
          </p:cNvSpPr>
          <p:nvPr>
            <p:ph type="subTitle" idx="1"/>
          </p:nvPr>
        </p:nvSpPr>
        <p:spPr>
          <a:xfrm>
            <a:off x="193350" y="2274300"/>
            <a:ext cx="2751300" cy="1495200"/>
          </a:xfrm>
          <a:prstGeom prst="rect">
            <a:avLst/>
          </a:prstGeom>
        </p:spPr>
        <p:txBody>
          <a:bodyPr spcFirstLastPara="1" wrap="square" lIns="91425" tIns="91425" rIns="91425" bIns="91425" anchor="t" anchorCtr="0">
            <a:noAutofit/>
          </a:bodyPr>
          <a:lstStyle/>
          <a:p>
            <a:pPr marL="0" lvl="0" indent="0" rtl="0">
              <a:spcBef>
                <a:spcPts val="0"/>
              </a:spcBef>
              <a:spcAft>
                <a:spcPts val="1500"/>
              </a:spcAft>
              <a:buNone/>
            </a:pPr>
            <a:r>
              <a:rPr lang="en"/>
              <a:t>Follow Along Demo </a:t>
            </a:r>
            <a:endParaRPr/>
          </a:p>
        </p:txBody>
      </p:sp>
      <p:sp>
        <p:nvSpPr>
          <p:cNvPr id="871" name="Shape 871"/>
          <p:cNvSpPr txBox="1">
            <a:spLocks noGrp="1"/>
          </p:cNvSpPr>
          <p:nvPr>
            <p:ph type="title"/>
          </p:nvPr>
        </p:nvSpPr>
        <p:spPr>
          <a:xfrm>
            <a:off x="193350" y="549625"/>
            <a:ext cx="2751300" cy="14739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Deploy a bosh release </a:t>
            </a:r>
            <a:endParaRPr/>
          </a:p>
        </p:txBody>
      </p:sp>
      <p:sp>
        <p:nvSpPr>
          <p:cNvPr id="872" name="Shape 872"/>
          <p:cNvSpPr txBox="1">
            <a:spLocks noGrp="1"/>
          </p:cNvSpPr>
          <p:nvPr>
            <p:ph type="body" idx="2"/>
          </p:nvPr>
        </p:nvSpPr>
        <p:spPr>
          <a:xfrm>
            <a:off x="3810675" y="549625"/>
            <a:ext cx="4080300" cy="1299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Char char="●"/>
            </a:pPr>
            <a:r>
              <a:rPr lang="en" sz="1400"/>
              <a:t>Create a deployment manifest </a:t>
            </a:r>
            <a:endParaRPr sz="1400"/>
          </a:p>
          <a:p>
            <a:pPr marL="457200" lvl="0" indent="-317500" rtl="0">
              <a:spcBef>
                <a:spcPts val="0"/>
              </a:spcBef>
              <a:spcAft>
                <a:spcPts val="0"/>
              </a:spcAft>
              <a:buSzPts val="1400"/>
              <a:buChar char="●"/>
            </a:pPr>
            <a:r>
              <a:rPr lang="en" sz="1400"/>
              <a:t>Deploy the release</a:t>
            </a:r>
            <a:endParaRPr sz="1400"/>
          </a:p>
          <a:p>
            <a:pPr marL="457200" lvl="0" indent="-317500" rtl="0">
              <a:spcBef>
                <a:spcPts val="0"/>
              </a:spcBef>
              <a:spcAft>
                <a:spcPts val="0"/>
              </a:spcAft>
              <a:buSzPts val="1400"/>
              <a:buChar char="●"/>
            </a:pPr>
            <a:r>
              <a:rPr lang="en" sz="1400"/>
              <a:t>Learn about bosh tasks </a:t>
            </a:r>
            <a:endParaRPr sz="1400"/>
          </a:p>
          <a:p>
            <a:pPr marL="457200" lvl="0" indent="-317500" rtl="0">
              <a:spcBef>
                <a:spcPts val="0"/>
              </a:spcBef>
              <a:spcAft>
                <a:spcPts val="0"/>
              </a:spcAft>
              <a:buSzPts val="1400"/>
              <a:buChar char="●"/>
            </a:pPr>
            <a:r>
              <a:rPr lang="en" sz="1400"/>
              <a:t>Learn how to monitor a deployment in progress </a:t>
            </a:r>
            <a:endParaRPr sz="1400"/>
          </a:p>
          <a:p>
            <a:pPr marL="457200" lvl="0" indent="-317500" rtl="0">
              <a:spcBef>
                <a:spcPts val="0"/>
              </a:spcBef>
              <a:spcAft>
                <a:spcPts val="0"/>
              </a:spcAft>
              <a:buSzPts val="1400"/>
              <a:buChar char="●"/>
            </a:pPr>
            <a:r>
              <a:rPr lang="en" sz="1400"/>
              <a:t>bosh tasks --debug </a:t>
            </a:r>
            <a:endParaRPr sz="1400"/>
          </a:p>
          <a:p>
            <a:pPr marL="457200" lvl="0" indent="-317500" rtl="0">
              <a:spcBef>
                <a:spcPts val="0"/>
              </a:spcBef>
              <a:spcAft>
                <a:spcPts val="0"/>
              </a:spcAft>
              <a:buSzPts val="1400"/>
              <a:buChar char="●"/>
            </a:pPr>
            <a:r>
              <a:rPr lang="en" sz="1400"/>
              <a:t>Observe for yourself the CPI and stemcell and director in action  </a:t>
            </a:r>
            <a:endParaRPr sz="1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Shape 87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Example sample-bosh-manifest.yml</a:t>
            </a:r>
            <a:endParaRPr/>
          </a:p>
        </p:txBody>
      </p:sp>
      <p:sp>
        <p:nvSpPr>
          <p:cNvPr id="878" name="Shape 878"/>
          <p:cNvSpPr txBox="1"/>
          <p:nvPr/>
        </p:nvSpPr>
        <p:spPr>
          <a:xfrm>
            <a:off x="54625" y="878900"/>
            <a:ext cx="42744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900" b="1">
                <a:solidFill>
                  <a:srgbClr val="3B3B3B"/>
                </a:solidFill>
                <a:highlight>
                  <a:srgbClr val="FFFFFF"/>
                </a:highlight>
                <a:latin typeface="Courier New"/>
                <a:ea typeface="Courier New"/>
                <a:cs typeface="Courier New"/>
                <a:sym typeface="Courier New"/>
              </a:rPr>
              <a:t>name:</a:t>
            </a:r>
            <a:r>
              <a:rPr lang="en" sz="900">
                <a:solidFill>
                  <a:srgbClr val="3B3B3B"/>
                </a:solidFill>
                <a:highlight>
                  <a:srgbClr val="FFFFFF"/>
                </a:highlight>
                <a:latin typeface="Courier New"/>
                <a:ea typeface="Courier New"/>
                <a:cs typeface="Courier New"/>
                <a:sym typeface="Courier New"/>
              </a:rPr>
              <a:t> sample-bosh-deployment</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releases: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{name: sample-bosh-release, version: latest}</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stemcells: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alias: trusty</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os: ubuntu-trusty</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version: latest</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r>
              <a:rPr lang="en" sz="900" b="1">
                <a:solidFill>
                  <a:srgbClr val="3B3B3B"/>
                </a:solidFill>
                <a:highlight>
                  <a:srgbClr val="FFFFFF"/>
                </a:highlight>
                <a:latin typeface="Courier New"/>
                <a:ea typeface="Courier New"/>
                <a:cs typeface="Courier New"/>
                <a:sym typeface="Courier New"/>
              </a:rPr>
              <a:t>update:</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canaries: 1</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max_in_flight: 10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canary_watch_time: 1000-30000</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update_watch_time: 1000-30000</a:t>
            </a:r>
            <a:br>
              <a:rPr lang="en" sz="900">
                <a:solidFill>
                  <a:srgbClr val="3B3B3B"/>
                </a:solidFill>
                <a:highlight>
                  <a:srgbClr val="FFFFFF"/>
                </a:highlight>
                <a:latin typeface="Courier New"/>
                <a:ea typeface="Courier New"/>
                <a:cs typeface="Courier New"/>
                <a:sym typeface="Courier New"/>
              </a:rPr>
            </a:br>
            <a:br>
              <a:rPr lang="en" sz="900">
                <a:solidFill>
                  <a:srgbClr val="3B3B3B"/>
                </a:solidFill>
                <a:highlight>
                  <a:srgbClr val="FFFFFF"/>
                </a:highlight>
                <a:latin typeface="Courier New"/>
                <a:ea typeface="Courier New"/>
                <a:cs typeface="Courier New"/>
                <a:sym typeface="Courier New"/>
              </a:rPr>
            </a:br>
            <a:endParaRPr sz="900">
              <a:solidFill>
                <a:srgbClr val="3B3B3B"/>
              </a:solidFill>
              <a:highlight>
                <a:srgbClr val="FFFFFF"/>
              </a:highlight>
              <a:latin typeface="Courier New"/>
              <a:ea typeface="Courier New"/>
              <a:cs typeface="Courier New"/>
              <a:sym typeface="Courier New"/>
            </a:endParaRPr>
          </a:p>
        </p:txBody>
      </p:sp>
      <p:sp>
        <p:nvSpPr>
          <p:cNvPr id="879" name="Shape 879"/>
          <p:cNvSpPr txBox="1"/>
          <p:nvPr/>
        </p:nvSpPr>
        <p:spPr>
          <a:xfrm>
            <a:off x="4183850" y="910225"/>
            <a:ext cx="30234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Clr>
                <a:schemeClr val="folHlink"/>
              </a:buClr>
              <a:buSzPts val="1100"/>
              <a:buFont typeface="Arial"/>
              <a:buNone/>
            </a:pPr>
            <a:r>
              <a:rPr lang="en" sz="900" b="1">
                <a:solidFill>
                  <a:srgbClr val="3B3B3B"/>
                </a:solidFill>
                <a:highlight>
                  <a:srgbClr val="FFFFFF"/>
                </a:highlight>
                <a:latin typeface="Courier New"/>
                <a:ea typeface="Courier New"/>
                <a:cs typeface="Courier New"/>
                <a:sym typeface="Courier New"/>
              </a:rPr>
              <a:t>instance_groups: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name: sample_vm</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instances: 1</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networks: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 name: default</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azs: [z1]</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jobs:</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 name: sample_job</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release: sample-bosh-release</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stemcell: trusty</a:t>
            </a:r>
            <a:br>
              <a:rPr lang="en" sz="900">
                <a:solidFill>
                  <a:srgbClr val="3B3B3B"/>
                </a:solidFill>
                <a:highlight>
                  <a:srgbClr val="FFFFFF"/>
                </a:highlight>
                <a:latin typeface="Courier New"/>
                <a:ea typeface="Courier New"/>
                <a:cs typeface="Courier New"/>
                <a:sym typeface="Courier New"/>
              </a:rPr>
            </a:br>
            <a:r>
              <a:rPr lang="en" sz="900">
                <a:solidFill>
                  <a:srgbClr val="3B3B3B"/>
                </a:solidFill>
                <a:highlight>
                  <a:srgbClr val="FFFFFF"/>
                </a:highlight>
                <a:latin typeface="Courier New"/>
                <a:ea typeface="Courier New"/>
                <a:cs typeface="Courier New"/>
                <a:sym typeface="Courier New"/>
              </a:rPr>
              <a:t>  vm_type: default</a:t>
            </a:r>
            <a:br>
              <a:rPr lang="en" sz="900">
                <a:solidFill>
                  <a:srgbClr val="3B3B3B"/>
                </a:solidFill>
                <a:highlight>
                  <a:srgbClr val="FFFFFF"/>
                </a:highlight>
                <a:latin typeface="Courier New"/>
                <a:ea typeface="Courier New"/>
                <a:cs typeface="Courier New"/>
                <a:sym typeface="Courier New"/>
              </a:rPr>
            </a:br>
            <a:endParaRPr sz="900">
              <a:solidFill>
                <a:srgbClr val="3B3B3B"/>
              </a:solidFill>
              <a:highlight>
                <a:srgbClr val="FFFFFF"/>
              </a:highlight>
              <a:latin typeface="Courier New"/>
              <a:ea typeface="Courier New"/>
              <a:cs typeface="Courier New"/>
              <a:sym typeface="Courier New"/>
            </a:endParaRPr>
          </a:p>
        </p:txBody>
      </p:sp>
      <p:cxnSp>
        <p:nvCxnSpPr>
          <p:cNvPr id="880" name="Shape 880"/>
          <p:cNvCxnSpPr/>
          <p:nvPr/>
        </p:nvCxnSpPr>
        <p:spPr>
          <a:xfrm>
            <a:off x="3904500" y="960800"/>
            <a:ext cx="27300" cy="3960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How do you deploy this SaaS system?</a:t>
            </a:r>
            <a:endParaRPr/>
          </a:p>
        </p:txBody>
      </p:sp>
      <p:grpSp>
        <p:nvGrpSpPr>
          <p:cNvPr id="204" name="Shape 204"/>
          <p:cNvGrpSpPr/>
          <p:nvPr/>
        </p:nvGrpSpPr>
        <p:grpSpPr>
          <a:xfrm>
            <a:off x="661469" y="1033899"/>
            <a:ext cx="7949051" cy="3644757"/>
            <a:chOff x="1120018" y="2547746"/>
            <a:chExt cx="6837305" cy="3617625"/>
          </a:xfrm>
        </p:grpSpPr>
        <p:sp>
          <p:nvSpPr>
            <p:cNvPr id="205" name="Shape 205"/>
            <p:cNvSpPr/>
            <p:nvPr/>
          </p:nvSpPr>
          <p:spPr>
            <a:xfrm>
              <a:off x="3698999" y="2547746"/>
              <a:ext cx="17490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HA Proxy</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nvGrpSpPr>
            <p:cNvPr id="206" name="Shape 206"/>
            <p:cNvGrpSpPr/>
            <p:nvPr/>
          </p:nvGrpSpPr>
          <p:grpSpPr>
            <a:xfrm>
              <a:off x="1255862" y="5152871"/>
              <a:ext cx="6701461" cy="1012500"/>
              <a:chOff x="457200" y="4823182"/>
              <a:chExt cx="6701461" cy="1012500"/>
            </a:xfrm>
          </p:grpSpPr>
          <p:grpSp>
            <p:nvGrpSpPr>
              <p:cNvPr id="207" name="Shape 207"/>
              <p:cNvGrpSpPr/>
              <p:nvPr/>
            </p:nvGrpSpPr>
            <p:grpSpPr>
              <a:xfrm>
                <a:off x="3036181" y="4823182"/>
                <a:ext cx="1695900" cy="707700"/>
                <a:chOff x="2901588" y="4823182"/>
                <a:chExt cx="1695900" cy="707700"/>
              </a:xfrm>
            </p:grpSpPr>
            <p:sp>
              <p:nvSpPr>
                <p:cNvPr id="208" name="Shape 208"/>
                <p:cNvSpPr/>
                <p:nvPr/>
              </p:nvSpPr>
              <p:spPr>
                <a:xfrm>
                  <a:off x="2901588" y="48231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Postgres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09" name="Shape 209"/>
                <p:cNvSpPr/>
                <p:nvPr/>
              </p:nvSpPr>
              <p:spPr>
                <a:xfrm>
                  <a:off x="3053988" y="49755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Postgres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10" name="Shape 210"/>
              <p:cNvGrpSpPr/>
              <p:nvPr/>
            </p:nvGrpSpPr>
            <p:grpSpPr>
              <a:xfrm>
                <a:off x="457200" y="4823182"/>
                <a:ext cx="2000700" cy="1012500"/>
                <a:chOff x="457200" y="4823182"/>
                <a:chExt cx="2000700" cy="1012500"/>
              </a:xfrm>
            </p:grpSpPr>
            <p:sp>
              <p:nvSpPr>
                <p:cNvPr id="211" name="Shape 211"/>
                <p:cNvSpPr/>
                <p:nvPr/>
              </p:nvSpPr>
              <p:spPr>
                <a:xfrm>
                  <a:off x="457200" y="48231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12" name="Shape 212"/>
                <p:cNvSpPr/>
                <p:nvPr/>
              </p:nvSpPr>
              <p:spPr>
                <a:xfrm>
                  <a:off x="609600" y="49755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13" name="Shape 213"/>
                <p:cNvSpPr/>
                <p:nvPr/>
              </p:nvSpPr>
              <p:spPr>
                <a:xfrm>
                  <a:off x="762000" y="51279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14" name="Shape 214"/>
                <p:cNvSpPr/>
                <p:nvPr/>
              </p:nvSpPr>
              <p:spPr>
                <a:xfrm>
                  <a:off x="914400" y="52803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Redis</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15" name="Shape 215"/>
              <p:cNvGrpSpPr/>
              <p:nvPr/>
            </p:nvGrpSpPr>
            <p:grpSpPr>
              <a:xfrm>
                <a:off x="5310361" y="4823182"/>
                <a:ext cx="1848300" cy="860100"/>
                <a:chOff x="5310361" y="4823182"/>
                <a:chExt cx="1848300" cy="860100"/>
              </a:xfrm>
            </p:grpSpPr>
            <p:sp>
              <p:nvSpPr>
                <p:cNvPr id="216" name="Shape 216"/>
                <p:cNvSpPr/>
                <p:nvPr/>
              </p:nvSpPr>
              <p:spPr>
                <a:xfrm>
                  <a:off x="5310361" y="48231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RabbitMQ</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17" name="Shape 217"/>
                <p:cNvSpPr/>
                <p:nvPr/>
              </p:nvSpPr>
              <p:spPr>
                <a:xfrm>
                  <a:off x="5462761" y="49755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RabbitMQ</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18" name="Shape 218"/>
                <p:cNvSpPr/>
                <p:nvPr/>
              </p:nvSpPr>
              <p:spPr>
                <a:xfrm>
                  <a:off x="5615161" y="5127982"/>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RabbitMQ</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grpSp>
          <p:nvGrpSpPr>
            <p:cNvPr id="219" name="Shape 219"/>
            <p:cNvGrpSpPr/>
            <p:nvPr/>
          </p:nvGrpSpPr>
          <p:grpSpPr>
            <a:xfrm>
              <a:off x="1120018" y="3626839"/>
              <a:ext cx="6701461" cy="860100"/>
              <a:chOff x="457200" y="2766858"/>
              <a:chExt cx="6701461" cy="860100"/>
            </a:xfrm>
          </p:grpSpPr>
          <p:grpSp>
            <p:nvGrpSpPr>
              <p:cNvPr id="220" name="Shape 220"/>
              <p:cNvGrpSpPr/>
              <p:nvPr/>
            </p:nvGrpSpPr>
            <p:grpSpPr>
              <a:xfrm>
                <a:off x="457200" y="2766858"/>
                <a:ext cx="1848300" cy="860100"/>
                <a:chOff x="532797" y="2959610"/>
                <a:chExt cx="1848300" cy="860100"/>
              </a:xfrm>
            </p:grpSpPr>
            <p:sp>
              <p:nvSpPr>
                <p:cNvPr id="221" name="Shape 221"/>
                <p:cNvSpPr/>
                <p:nvPr/>
              </p:nvSpPr>
              <p:spPr>
                <a:xfrm>
                  <a:off x="532797" y="2959610"/>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Tomcat</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22" name="Shape 222"/>
                <p:cNvSpPr/>
                <p:nvPr/>
              </p:nvSpPr>
              <p:spPr>
                <a:xfrm>
                  <a:off x="685197" y="3112010"/>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Tomcat</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23" name="Shape 223"/>
                <p:cNvSpPr/>
                <p:nvPr/>
              </p:nvSpPr>
              <p:spPr>
                <a:xfrm>
                  <a:off x="837597" y="3264410"/>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Java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24" name="Shape 224"/>
              <p:cNvGrpSpPr/>
              <p:nvPr/>
            </p:nvGrpSpPr>
            <p:grpSpPr>
              <a:xfrm>
                <a:off x="3036181" y="2766858"/>
                <a:ext cx="1825200" cy="860100"/>
                <a:chOff x="3863916" y="2769479"/>
                <a:chExt cx="1825200" cy="860100"/>
              </a:xfrm>
            </p:grpSpPr>
            <p:sp>
              <p:nvSpPr>
                <p:cNvPr id="225" name="Shape 225"/>
                <p:cNvSpPr/>
                <p:nvPr/>
              </p:nvSpPr>
              <p:spPr>
                <a:xfrm>
                  <a:off x="3863916" y="2769479"/>
                  <a:ext cx="15204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Rails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26" name="Shape 226"/>
                <p:cNvSpPr/>
                <p:nvPr/>
              </p:nvSpPr>
              <p:spPr>
                <a:xfrm>
                  <a:off x="4016316" y="2921879"/>
                  <a:ext cx="15204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Rails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27" name="Shape 227"/>
                <p:cNvSpPr/>
                <p:nvPr/>
              </p:nvSpPr>
              <p:spPr>
                <a:xfrm>
                  <a:off x="4168716" y="3074279"/>
                  <a:ext cx="15204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Rails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nvGrpSpPr>
              <p:cNvPr id="228" name="Shape 228"/>
              <p:cNvGrpSpPr/>
              <p:nvPr/>
            </p:nvGrpSpPr>
            <p:grpSpPr>
              <a:xfrm>
                <a:off x="5310361" y="2766858"/>
                <a:ext cx="1848300" cy="860100"/>
                <a:chOff x="6082112" y="2766858"/>
                <a:chExt cx="1848300" cy="860100"/>
              </a:xfrm>
            </p:grpSpPr>
            <p:sp>
              <p:nvSpPr>
                <p:cNvPr id="229" name="Shape 229"/>
                <p:cNvSpPr/>
                <p:nvPr/>
              </p:nvSpPr>
              <p:spPr>
                <a:xfrm>
                  <a:off x="6082112" y="2766858"/>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Go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30" name="Shape 230"/>
                <p:cNvSpPr/>
                <p:nvPr/>
              </p:nvSpPr>
              <p:spPr>
                <a:xfrm>
                  <a:off x="6234512" y="2919258"/>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Go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sp>
              <p:nvSpPr>
                <p:cNvPr id="231" name="Shape 231"/>
                <p:cNvSpPr/>
                <p:nvPr/>
              </p:nvSpPr>
              <p:spPr>
                <a:xfrm>
                  <a:off x="6386912" y="3071658"/>
                  <a:ext cx="1543500" cy="555300"/>
                </a:xfrm>
                <a:prstGeom prst="rect">
                  <a:avLst/>
                </a:prstGeom>
                <a:gradFill>
                  <a:gsLst>
                    <a:gs pos="0">
                      <a:srgbClr val="3E7FCD"/>
                    </a:gs>
                    <a:gs pos="100000">
                      <a:srgbClr val="96C0FF"/>
                    </a:gs>
                  </a:gsLst>
                  <a:lin ang="16200038" scaled="0"/>
                </a:gradFill>
                <a:ln w="9525" cap="flat" cmpd="sng">
                  <a:solidFill>
                    <a:srgbClr val="4A7DBA"/>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800" b="0" i="0" u="none" strike="noStrike" kern="0" cap="none" spc="0" normalizeH="0" baseline="0" noProof="0">
                      <a:ln>
                        <a:noFill/>
                      </a:ln>
                      <a:solidFill>
                        <a:srgbClr val="434343"/>
                      </a:solidFill>
                      <a:effectLst/>
                      <a:uLnTx/>
                      <a:uFillTx/>
                      <a:latin typeface="Calibri"/>
                      <a:ea typeface="Calibri"/>
                      <a:cs typeface="Calibri"/>
                      <a:sym typeface="Calibri"/>
                    </a:rPr>
                    <a:t>Go App</a:t>
                  </a:r>
                  <a:endParaRPr kumimoji="0" sz="1800" b="0" i="0" u="none" strike="noStrike" kern="0" cap="none" spc="0" normalizeH="0" baseline="0" noProof="0">
                    <a:ln>
                      <a:noFill/>
                    </a:ln>
                    <a:solidFill>
                      <a:srgbClr val="434343"/>
                    </a:solidFill>
                    <a:effectLst/>
                    <a:uLnTx/>
                    <a:uFillTx/>
                    <a:latin typeface="Calibri"/>
                    <a:ea typeface="Calibri"/>
                    <a:cs typeface="Calibri"/>
                    <a:sym typeface="Calibri"/>
                  </a:endParaRPr>
                </a:p>
              </p:txBody>
            </p:sp>
          </p:grpSp>
        </p:grpSp>
      </p:grpSp>
    </p:spTree>
    <p:extLst>
      <p:ext uri="{BB962C8B-B14F-4D97-AF65-F5344CB8AC3E}">
        <p14:creationId xmlns:p14="http://schemas.microsoft.com/office/powerpoint/2010/main" val="41396995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Deploy the bosh manifest (1)</a:t>
            </a:r>
            <a:endParaRPr/>
          </a:p>
        </p:txBody>
      </p:sp>
      <p:sp>
        <p:nvSpPr>
          <p:cNvPr id="886" name="Shape 886"/>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-e my-bosh -d sample-bosh-deployment deploy sample-bosh-manifest.yml</a:t>
            </a:r>
            <a:br>
              <a:rPr lang="en" sz="1100" b="1">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Using environment '10.0.0.6' as user 'admin' (openid, bosh.admin)</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Using deployment 'sample-bosh-deployment'</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azs:</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 cloud_properties:</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zone: us-central1-a</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name: z1</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 cloud_properties:</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zone: us-central1-f</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name: z2</a:t>
            </a:r>
            <a:br>
              <a:rPr lang="en" sz="700">
                <a:solidFill>
                  <a:srgbClr val="3B3B3B"/>
                </a:solidFill>
                <a:highlight>
                  <a:srgbClr val="FFFFFF"/>
                </a:highlight>
                <a:latin typeface="Courier New"/>
                <a:ea typeface="Courier New"/>
                <a:cs typeface="Courier New"/>
                <a:sym typeface="Courier New"/>
              </a:rPr>
            </a:br>
            <a:endParaRPr sz="700">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700" b="1">
                <a:solidFill>
                  <a:srgbClr val="3B3B3B"/>
                </a:solidFill>
                <a:highlight>
                  <a:srgbClr val="FFFFFF"/>
                </a:highlight>
                <a:latin typeface="Courier New"/>
                <a:ea typeface="Courier New"/>
                <a:cs typeface="Courier New"/>
                <a:sym typeface="Courier New"/>
              </a:rPr>
              <a:t>. . . content removed to fit on the screen</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name: sample-bosh-deployment</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 vm_extensions: []</a:t>
            </a:r>
            <a:br>
              <a:rPr lang="en" sz="700">
                <a:solidFill>
                  <a:srgbClr val="3B3B3B"/>
                </a:solidFill>
                <a:highlight>
                  <a:srgbClr val="FFFFFF"/>
                </a:highlight>
                <a:latin typeface="Courier New"/>
                <a:ea typeface="Courier New"/>
                <a:cs typeface="Courier New"/>
                <a:sym typeface="Courier New"/>
              </a:rPr>
            </a:br>
            <a:br>
              <a:rPr lang="en" sz="700" b="1">
                <a:solidFill>
                  <a:srgbClr val="3B3B3B"/>
                </a:solidFill>
                <a:highlight>
                  <a:srgbClr val="FFFFFF"/>
                </a:highlight>
                <a:latin typeface="Courier New"/>
                <a:ea typeface="Courier New"/>
                <a:cs typeface="Courier New"/>
                <a:sym typeface="Courier New"/>
              </a:rPr>
            </a:br>
            <a:r>
              <a:rPr lang="en" sz="700" b="1">
                <a:solidFill>
                  <a:srgbClr val="3B3B3B"/>
                </a:solidFill>
                <a:highlight>
                  <a:srgbClr val="FFFFFF"/>
                </a:highlight>
                <a:latin typeface="Courier New"/>
                <a:ea typeface="Courier New"/>
                <a:cs typeface="Courier New"/>
                <a:sym typeface="Courier New"/>
              </a:rPr>
              <a:t>Continue? [yN]: y</a:t>
            </a:r>
            <a:endParaRPr sz="700" b="1">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Shape 89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Deploy the bosh manifest (2) </a:t>
            </a:r>
            <a:endParaRPr/>
          </a:p>
        </p:txBody>
      </p:sp>
      <p:sp>
        <p:nvSpPr>
          <p:cNvPr id="892" name="Shape 892"/>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-e my-bosh -d sample-bosh-deployment deploy sample-bosh-manifest.yml</a:t>
            </a:r>
            <a:br>
              <a:rPr lang="en" sz="1100" b="1">
                <a:solidFill>
                  <a:srgbClr val="3B3B3B"/>
                </a:solidFill>
                <a:highlight>
                  <a:srgbClr val="FFFFFF"/>
                </a:highlight>
                <a:latin typeface="Courier New"/>
                <a:ea typeface="Courier New"/>
                <a:cs typeface="Courier New"/>
                <a:sym typeface="Courier New"/>
              </a:rPr>
            </a:br>
            <a:endParaRPr sz="1100" b="1">
              <a:solidFill>
                <a:srgbClr val="3B3B3B"/>
              </a:solidFill>
              <a:highlight>
                <a:srgbClr val="FFFFFF"/>
              </a:highlight>
              <a:latin typeface="Courier New"/>
              <a:ea typeface="Courier New"/>
              <a:cs typeface="Courier New"/>
              <a:sym typeface="Courier New"/>
            </a:endParaRPr>
          </a:p>
          <a:p>
            <a:pPr marL="0" marR="38100" lvl="0" indent="0" rtl="0">
              <a:lnSpc>
                <a:spcPct val="150000"/>
              </a:lnSpc>
              <a:spcBef>
                <a:spcPts val="0"/>
              </a:spcBef>
              <a:spcAft>
                <a:spcPts val="0"/>
              </a:spcAft>
              <a:buNone/>
            </a:pPr>
            <a:r>
              <a:rPr lang="en" sz="700" b="1">
                <a:solidFill>
                  <a:srgbClr val="3B3B3B"/>
                </a:solidFill>
                <a:highlight>
                  <a:srgbClr val="FFFFFF"/>
                </a:highlight>
                <a:latin typeface="Courier New"/>
                <a:ea typeface="Courier New"/>
                <a:cs typeface="Courier New"/>
                <a:sym typeface="Courier New"/>
              </a:rPr>
              <a:t>. . . content from previous screen </a:t>
            </a:r>
            <a:br>
              <a:rPr lang="en" sz="7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a:t>
            </a:r>
            <a:br>
              <a:rPr lang="en" sz="1000">
                <a:solidFill>
                  <a:srgbClr val="3B3B3B"/>
                </a:solidFill>
                <a:highlight>
                  <a:srgbClr val="FFFFFF"/>
                </a:highlight>
                <a:latin typeface="Courier New"/>
                <a:ea typeface="Courier New"/>
                <a:cs typeface="Courier New"/>
                <a:sym typeface="Courier New"/>
              </a:rPr>
            </a:b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07:30:17 | Preparing deployment: Preparing deployment (00:00:01)</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07:30:18 | Preparing package compilation: Finding packages to compile (00:00:00)</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07:30:18 | </a:t>
            </a:r>
            <a:r>
              <a:rPr lang="en" sz="1000" b="1">
                <a:solidFill>
                  <a:srgbClr val="3B3B3B"/>
                </a:solidFill>
                <a:highlight>
                  <a:srgbClr val="FFFFFF"/>
                </a:highlight>
                <a:latin typeface="Courier New"/>
                <a:ea typeface="Courier New"/>
                <a:cs typeface="Courier New"/>
                <a:sym typeface="Courier New"/>
              </a:rPr>
              <a:t>Compiling packages:</a:t>
            </a:r>
            <a:r>
              <a:rPr lang="en" sz="1000">
                <a:solidFill>
                  <a:srgbClr val="3B3B3B"/>
                </a:solidFill>
                <a:highlight>
                  <a:srgbClr val="FFFFFF"/>
                </a:highlight>
                <a:latin typeface="Courier New"/>
                <a:ea typeface="Courier New"/>
                <a:cs typeface="Courier New"/>
                <a:sym typeface="Courier New"/>
              </a:rPr>
              <a:t> sample_app/3698d0cc632d3162a6a2fedcd36ac00364a7cd64 (00:01:32)</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07:35:07 | </a:t>
            </a:r>
            <a:r>
              <a:rPr lang="en" sz="1000" b="1">
                <a:solidFill>
                  <a:srgbClr val="3B3B3B"/>
                </a:solidFill>
                <a:highlight>
                  <a:srgbClr val="FFFFFF"/>
                </a:highlight>
                <a:latin typeface="Courier New"/>
                <a:ea typeface="Courier New"/>
                <a:cs typeface="Courier New"/>
                <a:sym typeface="Courier New"/>
              </a:rPr>
              <a:t>Creating missing vms:</a:t>
            </a:r>
            <a:r>
              <a:rPr lang="en" sz="1000">
                <a:solidFill>
                  <a:srgbClr val="3B3B3B"/>
                </a:solidFill>
                <a:highlight>
                  <a:srgbClr val="FFFFFF"/>
                </a:highlight>
                <a:latin typeface="Courier New"/>
                <a:ea typeface="Courier New"/>
                <a:cs typeface="Courier New"/>
                <a:sym typeface="Courier New"/>
              </a:rPr>
              <a:t> sample_vm/1e4aff64-4801-4131-9856-936da97afd02 (0) (00:01:01)</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 07:36:08 | </a:t>
            </a:r>
            <a:r>
              <a:rPr lang="en" sz="1000" b="1">
                <a:solidFill>
                  <a:srgbClr val="3B3B3B"/>
                </a:solidFill>
                <a:highlight>
                  <a:srgbClr val="FFFFFF"/>
                </a:highlight>
                <a:latin typeface="Courier New"/>
                <a:ea typeface="Courier New"/>
                <a:cs typeface="Courier New"/>
                <a:sym typeface="Courier New"/>
              </a:rPr>
              <a:t>Updating instance sample_vm:</a:t>
            </a:r>
            <a:r>
              <a:rPr lang="en" sz="1000">
                <a:solidFill>
                  <a:srgbClr val="3B3B3B"/>
                </a:solidFill>
                <a:highlight>
                  <a:srgbClr val="FFFFFF"/>
                </a:highlight>
                <a:latin typeface="Courier New"/>
                <a:ea typeface="Courier New"/>
                <a:cs typeface="Courier New"/>
                <a:sym typeface="Courier New"/>
              </a:rPr>
              <a:t> sample_vm/1e4aff64-4801-4131-9856-936da97afd02 (0) (canary) (00:00:17)</a:t>
            </a:r>
            <a:br>
              <a:rPr lang="en" sz="1000">
                <a:solidFill>
                  <a:srgbClr val="3B3B3B"/>
                </a:solidFill>
                <a:highlight>
                  <a:srgbClr val="FFFFFF"/>
                </a:highlight>
                <a:latin typeface="Courier New"/>
                <a:ea typeface="Courier New"/>
                <a:cs typeface="Courier New"/>
                <a:sym typeface="Courier New"/>
              </a:rPr>
            </a:b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Started  Tue Nov 28 07:30:17 UTC 2017</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Finished Tue Nov 28 07:36:25 UTC 2017</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Duration 00:06:08</a:t>
            </a: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Task 90 done</a:t>
            </a:r>
            <a:br>
              <a:rPr lang="en" sz="1000">
                <a:solidFill>
                  <a:srgbClr val="3B3B3B"/>
                </a:solidFill>
                <a:highlight>
                  <a:srgbClr val="FFFFFF"/>
                </a:highlight>
                <a:latin typeface="Courier New"/>
                <a:ea typeface="Courier New"/>
                <a:cs typeface="Courier New"/>
                <a:sym typeface="Courier New"/>
              </a:rPr>
            </a:br>
            <a:br>
              <a:rPr lang="en" sz="1000">
                <a:solidFill>
                  <a:srgbClr val="3B3B3B"/>
                </a:solidFill>
                <a:highlight>
                  <a:srgbClr val="FFFFFF"/>
                </a:highlight>
                <a:latin typeface="Courier New"/>
                <a:ea typeface="Courier New"/>
                <a:cs typeface="Courier New"/>
                <a:sym typeface="Courier New"/>
              </a:rPr>
            </a:br>
            <a:r>
              <a:rPr lang="en" sz="1000">
                <a:solidFill>
                  <a:srgbClr val="3B3B3B"/>
                </a:solidFill>
                <a:highlight>
                  <a:srgbClr val="FFFFFF"/>
                </a:highlight>
                <a:latin typeface="Courier New"/>
                <a:ea typeface="Courier New"/>
                <a:cs typeface="Courier New"/>
                <a:sym typeface="Courier New"/>
              </a:rPr>
              <a:t>Succeeded</a:t>
            </a:r>
            <a:endParaRPr sz="1000" b="1">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List the instance vms created by the sample deployment</a:t>
            </a:r>
            <a:endParaRPr/>
          </a:p>
        </p:txBody>
      </p:sp>
      <p:sp>
        <p:nvSpPr>
          <p:cNvPr id="898" name="Shape 898"/>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 bosh instances -d sample-bosh-deployment</a:t>
            </a:r>
            <a:br>
              <a:rPr lang="en" sz="1100" b="1">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Using environment '10.0.0.6' as user 'admin' (openid, bosh.admin)</a:t>
            </a:r>
            <a:br>
              <a:rPr lang="en" sz="1100">
                <a:solidFill>
                  <a:srgbClr val="3B3B3B"/>
                </a:solidFill>
                <a:highlight>
                  <a:srgbClr val="FFFFFF"/>
                </a:highlight>
                <a:latin typeface="Courier New"/>
                <a:ea typeface="Courier New"/>
                <a:cs typeface="Courier New"/>
                <a:sym typeface="Courier New"/>
              </a:rPr>
            </a:b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Task 93. Done</a:t>
            </a:r>
            <a:br>
              <a:rPr lang="en" sz="1100">
                <a:solidFill>
                  <a:srgbClr val="3B3B3B"/>
                </a:solidFill>
                <a:highlight>
                  <a:srgbClr val="FFFFFF"/>
                </a:highlight>
                <a:latin typeface="Courier New"/>
                <a:ea typeface="Courier New"/>
                <a:cs typeface="Courier New"/>
                <a:sym typeface="Courier New"/>
              </a:rPr>
            </a:b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Deployment 'sample-bosh-deployment'</a:t>
            </a:r>
            <a:br>
              <a:rPr lang="en" sz="1100">
                <a:solidFill>
                  <a:srgbClr val="3B3B3B"/>
                </a:solidFill>
                <a:highlight>
                  <a:srgbClr val="FFFFFF"/>
                </a:highlight>
                <a:latin typeface="Courier New"/>
                <a:ea typeface="Courier New"/>
                <a:cs typeface="Courier New"/>
                <a:sym typeface="Courier New"/>
              </a:rPr>
            </a:br>
            <a:br>
              <a:rPr lang="en" sz="1100">
                <a:solidFill>
                  <a:srgbClr val="3B3B3B"/>
                </a:solidFill>
                <a:highlight>
                  <a:srgbClr val="FFFFFF"/>
                </a:highlight>
                <a:latin typeface="Courier New"/>
                <a:ea typeface="Courier New"/>
                <a:cs typeface="Courier New"/>
                <a:sym typeface="Courier New"/>
              </a:rPr>
            </a:br>
            <a:r>
              <a:rPr lang="en" sz="1100" b="1">
                <a:solidFill>
                  <a:srgbClr val="3B3B3B"/>
                </a:solidFill>
                <a:highlight>
                  <a:srgbClr val="FFFFFF"/>
                </a:highlight>
                <a:latin typeface="Courier New"/>
                <a:ea typeface="Courier New"/>
                <a:cs typeface="Courier New"/>
                <a:sym typeface="Courier New"/>
              </a:rPr>
              <a:t>Instance                                        Process State  AZ  IPs </a:t>
            </a:r>
            <a:r>
              <a:rPr lang="en" sz="1100">
                <a:solidFill>
                  <a:srgbClr val="3B3B3B"/>
                </a:solidFill>
                <a:highlight>
                  <a:srgbClr val="FFFFFF"/>
                </a:highlight>
                <a:latin typeface="Courier New"/>
                <a:ea typeface="Courier New"/>
                <a:cs typeface="Courier New"/>
                <a:sym typeface="Courier New"/>
              </a:rPr>
              <a:t> </a:t>
            </a: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sample_vm/1e4aff64-4801-4131-9856-936da97afd02  </a:t>
            </a:r>
            <a:r>
              <a:rPr lang="en" sz="1100" b="1">
                <a:solidFill>
                  <a:srgbClr val="00FF00"/>
                </a:solidFill>
                <a:highlight>
                  <a:srgbClr val="FFFFFF"/>
                </a:highlight>
                <a:latin typeface="Courier New"/>
                <a:ea typeface="Courier New"/>
                <a:cs typeface="Courier New"/>
                <a:sym typeface="Courier New"/>
              </a:rPr>
              <a:t>running</a:t>
            </a:r>
            <a:r>
              <a:rPr lang="en" sz="1100">
                <a:solidFill>
                  <a:srgbClr val="3B3B3B"/>
                </a:solidFill>
                <a:highlight>
                  <a:srgbClr val="FFFFFF"/>
                </a:highlight>
                <a:latin typeface="Courier New"/>
                <a:ea typeface="Courier New"/>
                <a:cs typeface="Courier New"/>
                <a:sym typeface="Courier New"/>
              </a:rPr>
              <a:t>        z1  10.0.0.12  </a:t>
            </a:r>
            <a:br>
              <a:rPr lang="en" sz="1100">
                <a:solidFill>
                  <a:srgbClr val="3B3B3B"/>
                </a:solidFill>
                <a:highlight>
                  <a:srgbClr val="FFFFFF"/>
                </a:highlight>
                <a:latin typeface="Courier New"/>
                <a:ea typeface="Courier New"/>
                <a:cs typeface="Courier New"/>
                <a:sym typeface="Courier New"/>
              </a:rPr>
            </a:b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1 instances</a:t>
            </a:r>
            <a:br>
              <a:rPr lang="en" sz="1100">
                <a:solidFill>
                  <a:srgbClr val="3B3B3B"/>
                </a:solidFill>
                <a:highlight>
                  <a:srgbClr val="FFFFFF"/>
                </a:highlight>
                <a:latin typeface="Courier New"/>
                <a:ea typeface="Courier New"/>
                <a:cs typeface="Courier New"/>
                <a:sym typeface="Courier New"/>
              </a:rPr>
            </a:br>
            <a:br>
              <a:rPr lang="en" sz="1100">
                <a:solidFill>
                  <a:srgbClr val="3B3B3B"/>
                </a:solidFill>
                <a:highlight>
                  <a:srgbClr val="FFFFFF"/>
                </a:highlight>
                <a:latin typeface="Courier New"/>
                <a:ea typeface="Courier New"/>
                <a:cs typeface="Courier New"/>
                <a:sym typeface="Courier New"/>
              </a:rPr>
            </a:br>
            <a:r>
              <a:rPr lang="en" sz="1100">
                <a:solidFill>
                  <a:srgbClr val="3B3B3B"/>
                </a:solidFill>
                <a:highlight>
                  <a:srgbClr val="FFFFFF"/>
                </a:highlight>
                <a:latin typeface="Courier New"/>
                <a:ea typeface="Courier New"/>
                <a:cs typeface="Courier New"/>
                <a:sym typeface="Courier New"/>
              </a:rPr>
              <a:t>Succeeded</a:t>
            </a:r>
            <a:br>
              <a:rPr lang="en" sz="1100">
                <a:solidFill>
                  <a:srgbClr val="3B3B3B"/>
                </a:solidFill>
                <a:highlight>
                  <a:srgbClr val="FFFFFF"/>
                </a:highlight>
                <a:latin typeface="Courier New"/>
                <a:ea typeface="Courier New"/>
                <a:cs typeface="Courier New"/>
                <a:sym typeface="Courier New"/>
              </a:rPr>
            </a:br>
            <a:endParaRPr sz="7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Shape 90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List instance vms across all deployments on the director</a:t>
            </a:r>
            <a:endParaRPr/>
          </a:p>
        </p:txBody>
      </p:sp>
      <p:sp>
        <p:nvSpPr>
          <p:cNvPr id="904" name="Shape 904"/>
          <p:cNvSpPr txBox="1"/>
          <p:nvPr/>
        </p:nvSpPr>
        <p:spPr>
          <a:xfrm>
            <a:off x="81925" y="662750"/>
            <a:ext cx="8967000" cy="4123800"/>
          </a:xfrm>
          <a:prstGeom prst="rect">
            <a:avLst/>
          </a:prstGeom>
          <a:noFill/>
          <a:ln>
            <a:noFill/>
          </a:ln>
        </p:spPr>
        <p:txBody>
          <a:bodyPr spcFirstLastPara="1" wrap="square" lIns="91425" tIns="91425" rIns="91425" bIns="91425" anchor="t" anchorCtr="0">
            <a:noAutofit/>
          </a:bodyPr>
          <a:lstStyle/>
          <a:p>
            <a:pPr marL="0" marR="38100" lvl="0" indent="0" algn="l" rtl="0">
              <a:lnSpc>
                <a:spcPct val="150000"/>
              </a:lnSpc>
              <a:spcBef>
                <a:spcPts val="0"/>
              </a:spcBef>
              <a:spcAft>
                <a:spcPts val="0"/>
              </a:spcAft>
              <a:buNone/>
            </a:pPr>
            <a:r>
              <a:rPr lang="en" sz="1100" b="1">
                <a:solidFill>
                  <a:srgbClr val="3B3B3B"/>
                </a:solidFill>
                <a:highlight>
                  <a:srgbClr val="FFFFFF"/>
                </a:highlight>
                <a:latin typeface="Courier New"/>
                <a:ea typeface="Courier New"/>
                <a:cs typeface="Courier New"/>
                <a:sym typeface="Courier New"/>
              </a:rPr>
              <a:t>$</a:t>
            </a:r>
            <a:r>
              <a:rPr lang="en" sz="1100">
                <a:solidFill>
                  <a:srgbClr val="3B3B3B"/>
                </a:solidFill>
                <a:highlight>
                  <a:srgbClr val="FFFFFF"/>
                </a:highlight>
                <a:latin typeface="Courier New"/>
                <a:ea typeface="Courier New"/>
                <a:cs typeface="Courier New"/>
                <a:sym typeface="Courier New"/>
              </a:rPr>
              <a:t> </a:t>
            </a:r>
            <a:r>
              <a:rPr lang="en" sz="1100" b="1">
                <a:solidFill>
                  <a:srgbClr val="3B3B3B"/>
                </a:solidFill>
                <a:highlight>
                  <a:srgbClr val="FFFFFF"/>
                </a:highlight>
                <a:latin typeface="Courier New"/>
                <a:ea typeface="Courier New"/>
                <a:cs typeface="Courier New"/>
                <a:sym typeface="Courier New"/>
              </a:rPr>
              <a:t>bosh instances</a:t>
            </a:r>
            <a:br>
              <a:rPr lang="en" sz="11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Using environment '10.0.0.6' as user 'admin' (openid, bosh.admin)</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Task 94. Done</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Deployment 'sample-bosh-deployment'</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b="1">
                <a:solidFill>
                  <a:srgbClr val="3B3B3B"/>
                </a:solidFill>
                <a:highlight>
                  <a:srgbClr val="FFFFFF"/>
                </a:highlight>
                <a:latin typeface="Courier New"/>
                <a:ea typeface="Courier New"/>
                <a:cs typeface="Courier New"/>
                <a:sym typeface="Courier New"/>
              </a:rPr>
              <a:t>Instance                                        Process State  AZ  IPs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sample_vm/1e4aff64-4801-4131-9856-936da97afd02  </a:t>
            </a:r>
            <a:r>
              <a:rPr lang="en" sz="700" b="1">
                <a:solidFill>
                  <a:srgbClr val="00FF00"/>
                </a:solidFill>
                <a:highlight>
                  <a:srgbClr val="FFFFFF"/>
                </a:highlight>
                <a:latin typeface="Courier New"/>
                <a:ea typeface="Courier New"/>
                <a:cs typeface="Courier New"/>
                <a:sym typeface="Courier New"/>
              </a:rPr>
              <a:t>running</a:t>
            </a:r>
            <a:r>
              <a:rPr lang="en" sz="700">
                <a:solidFill>
                  <a:srgbClr val="3B3B3B"/>
                </a:solidFill>
                <a:highlight>
                  <a:srgbClr val="FFFFFF"/>
                </a:highlight>
                <a:latin typeface="Courier New"/>
                <a:ea typeface="Courier New"/>
                <a:cs typeface="Courier New"/>
                <a:sym typeface="Courier New"/>
              </a:rPr>
              <a:t>        z1  10.0.0.12  </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1 instances</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Task 95. Done</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Deployment 'zookeeper'</a:t>
            </a:r>
            <a:br>
              <a:rPr lang="en" sz="700">
                <a:solidFill>
                  <a:srgbClr val="3B3B3B"/>
                </a:solidFill>
                <a:highlight>
                  <a:srgbClr val="FFFFFF"/>
                </a:highlight>
                <a:latin typeface="Courier New"/>
                <a:ea typeface="Courier New"/>
                <a:cs typeface="Courier New"/>
                <a:sym typeface="Courier New"/>
              </a:rPr>
            </a:br>
            <a:br>
              <a:rPr lang="en" sz="700" b="1">
                <a:solidFill>
                  <a:srgbClr val="3B3B3B"/>
                </a:solidFill>
                <a:highlight>
                  <a:srgbClr val="FFFFFF"/>
                </a:highlight>
                <a:latin typeface="Courier New"/>
                <a:ea typeface="Courier New"/>
                <a:cs typeface="Courier New"/>
                <a:sym typeface="Courier New"/>
              </a:rPr>
            </a:br>
            <a:r>
              <a:rPr lang="en" sz="700" b="1">
                <a:solidFill>
                  <a:srgbClr val="3B3B3B"/>
                </a:solidFill>
                <a:highlight>
                  <a:srgbClr val="FFFFFF"/>
                </a:highlight>
                <a:latin typeface="Courier New"/>
                <a:ea typeface="Courier New"/>
                <a:cs typeface="Courier New"/>
                <a:sym typeface="Courier New"/>
              </a:rPr>
              <a:t>Instance                                          Process State  AZ  IPs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smoke-tests/1d1aaf87-4305-42a9-bedf-2d7172fd5688  -              z1  10.0.0.16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zookeeper/6376b276-8319-41ae-b549-6351545d7284    </a:t>
            </a:r>
            <a:r>
              <a:rPr lang="en" sz="700" b="1">
                <a:solidFill>
                  <a:srgbClr val="00FF00"/>
                </a:solidFill>
                <a:highlight>
                  <a:srgbClr val="FFFFFF"/>
                </a:highlight>
                <a:latin typeface="Courier New"/>
                <a:ea typeface="Courier New"/>
                <a:cs typeface="Courier New"/>
                <a:sym typeface="Courier New"/>
              </a:rPr>
              <a:t>running</a:t>
            </a:r>
            <a:r>
              <a:rPr lang="en" sz="700">
                <a:solidFill>
                  <a:srgbClr val="3B3B3B"/>
                </a:solidFill>
                <a:highlight>
                  <a:srgbClr val="FFFFFF"/>
                </a:highlight>
                <a:latin typeface="Courier New"/>
                <a:ea typeface="Courier New"/>
                <a:cs typeface="Courier New"/>
                <a:sym typeface="Courier New"/>
              </a:rPr>
              <a:t>        z3  10.0.0.15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zookeeper/6d2cfc8b-530a-4e1b-95ae-79fa7dc95444    </a:t>
            </a:r>
            <a:r>
              <a:rPr lang="en" sz="700" b="1">
                <a:solidFill>
                  <a:srgbClr val="00FF00"/>
                </a:solidFill>
                <a:highlight>
                  <a:srgbClr val="FFFFFF"/>
                </a:highlight>
                <a:latin typeface="Courier New"/>
                <a:ea typeface="Courier New"/>
                <a:cs typeface="Courier New"/>
                <a:sym typeface="Courier New"/>
              </a:rPr>
              <a:t>running</a:t>
            </a:r>
            <a:r>
              <a:rPr lang="en" sz="700">
                <a:solidFill>
                  <a:srgbClr val="3B3B3B"/>
                </a:solidFill>
                <a:highlight>
                  <a:srgbClr val="FFFFFF"/>
                </a:highlight>
                <a:latin typeface="Courier New"/>
                <a:ea typeface="Courier New"/>
                <a:cs typeface="Courier New"/>
                <a:sym typeface="Courier New"/>
              </a:rPr>
              <a:t>        z2  10.0.0.13  </a:t>
            </a: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zookeeper/6e7461c6-1799-4fed-bebb-c7ed946ede54    </a:t>
            </a:r>
            <a:r>
              <a:rPr lang="en" sz="700" b="1">
                <a:solidFill>
                  <a:srgbClr val="00FF00"/>
                </a:solidFill>
                <a:highlight>
                  <a:srgbClr val="FFFFFF"/>
                </a:highlight>
                <a:latin typeface="Courier New"/>
                <a:ea typeface="Courier New"/>
                <a:cs typeface="Courier New"/>
                <a:sym typeface="Courier New"/>
              </a:rPr>
              <a:t>running</a:t>
            </a:r>
            <a:r>
              <a:rPr lang="en" sz="700">
                <a:solidFill>
                  <a:srgbClr val="3B3B3B"/>
                </a:solidFill>
                <a:highlight>
                  <a:srgbClr val="FFFFFF"/>
                </a:highlight>
                <a:latin typeface="Courier New"/>
                <a:ea typeface="Courier New"/>
                <a:cs typeface="Courier New"/>
                <a:sym typeface="Courier New"/>
              </a:rPr>
              <a:t>        z1  10.0.0.11  </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4 instances</a:t>
            </a:r>
            <a:br>
              <a:rPr lang="en" sz="700">
                <a:solidFill>
                  <a:srgbClr val="3B3B3B"/>
                </a:solidFill>
                <a:highlight>
                  <a:srgbClr val="FFFFFF"/>
                </a:highlight>
                <a:latin typeface="Courier New"/>
                <a:ea typeface="Courier New"/>
                <a:cs typeface="Courier New"/>
                <a:sym typeface="Courier New"/>
              </a:rPr>
            </a:br>
            <a:br>
              <a:rPr lang="en" sz="700">
                <a:solidFill>
                  <a:srgbClr val="3B3B3B"/>
                </a:solidFill>
                <a:highlight>
                  <a:srgbClr val="FFFFFF"/>
                </a:highlight>
                <a:latin typeface="Courier New"/>
                <a:ea typeface="Courier New"/>
                <a:cs typeface="Courier New"/>
                <a:sym typeface="Courier New"/>
              </a:rPr>
            </a:br>
            <a:r>
              <a:rPr lang="en" sz="700">
                <a:solidFill>
                  <a:srgbClr val="3B3B3B"/>
                </a:solidFill>
                <a:highlight>
                  <a:srgbClr val="FFFFFF"/>
                </a:highlight>
                <a:latin typeface="Courier New"/>
                <a:ea typeface="Courier New"/>
                <a:cs typeface="Courier New"/>
                <a:sym typeface="Courier New"/>
              </a:rPr>
              <a:t>Succeeded</a:t>
            </a:r>
            <a:br>
              <a:rPr lang="en" sz="700">
                <a:solidFill>
                  <a:srgbClr val="3B3B3B"/>
                </a:solidFill>
                <a:highlight>
                  <a:srgbClr val="FFFFFF"/>
                </a:highlight>
                <a:latin typeface="Courier New"/>
                <a:ea typeface="Courier New"/>
                <a:cs typeface="Courier New"/>
                <a:sym typeface="Courier New"/>
              </a:rPr>
            </a:br>
            <a:endParaRPr sz="700">
              <a:solidFill>
                <a:srgbClr val="3B3B3B"/>
              </a:solidFill>
              <a:highlight>
                <a:srgbClr val="FFFFFF"/>
              </a:highlight>
              <a:latin typeface="Courier New"/>
              <a:ea typeface="Courier New"/>
              <a:cs typeface="Courier New"/>
              <a:sym typeface="Courier New"/>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GCP activity log from running the deployment (1)</a:t>
            </a:r>
            <a:endParaRPr/>
          </a:p>
        </p:txBody>
      </p:sp>
      <p:pic>
        <p:nvPicPr>
          <p:cNvPr id="910" name="Shape 910"/>
          <p:cNvPicPr preferRelativeResize="0"/>
          <p:nvPr/>
        </p:nvPicPr>
        <p:blipFill>
          <a:blip r:embed="rId3">
            <a:alphaModFix/>
          </a:blip>
          <a:stretch>
            <a:fillRect/>
          </a:stretch>
        </p:blipFill>
        <p:spPr>
          <a:xfrm>
            <a:off x="1392413" y="691325"/>
            <a:ext cx="6359186" cy="429352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914"/>
        <p:cNvGrpSpPr/>
        <p:nvPr/>
      </p:nvGrpSpPr>
      <p:grpSpPr>
        <a:xfrm>
          <a:off x="0" y="0"/>
          <a:ext cx="0" cy="0"/>
          <a:chOff x="0" y="0"/>
          <a:chExt cx="0" cy="0"/>
        </a:xfrm>
      </p:grpSpPr>
      <p:sp>
        <p:nvSpPr>
          <p:cNvPr id="915" name="Shape 915"/>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GCP activity log from running the deployment (2)</a:t>
            </a:r>
            <a:endParaRPr/>
          </a:p>
        </p:txBody>
      </p:sp>
      <p:pic>
        <p:nvPicPr>
          <p:cNvPr id="916" name="Shape 916"/>
          <p:cNvPicPr preferRelativeResize="0"/>
          <p:nvPr/>
        </p:nvPicPr>
        <p:blipFill>
          <a:blip r:embed="rId3">
            <a:alphaModFix/>
          </a:blip>
          <a:stretch>
            <a:fillRect/>
          </a:stretch>
        </p:blipFill>
        <p:spPr>
          <a:xfrm>
            <a:off x="152400" y="697575"/>
            <a:ext cx="7918600" cy="429352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920"/>
        <p:cNvGrpSpPr/>
        <p:nvPr/>
      </p:nvGrpSpPr>
      <p:grpSpPr>
        <a:xfrm>
          <a:off x="0" y="0"/>
          <a:ext cx="0" cy="0"/>
          <a:chOff x="0" y="0"/>
          <a:chExt cx="0" cy="0"/>
        </a:xfrm>
      </p:grpSpPr>
      <p:sp>
        <p:nvSpPr>
          <p:cNvPr id="921" name="Shape 921"/>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GCP activity log from running the deployment (3)</a:t>
            </a:r>
            <a:endParaRPr/>
          </a:p>
        </p:txBody>
      </p:sp>
      <p:pic>
        <p:nvPicPr>
          <p:cNvPr id="922" name="Shape 922"/>
          <p:cNvPicPr preferRelativeResize="0"/>
          <p:nvPr/>
        </p:nvPicPr>
        <p:blipFill>
          <a:blip r:embed="rId3">
            <a:alphaModFix/>
          </a:blip>
          <a:stretch>
            <a:fillRect/>
          </a:stretch>
        </p:blipFill>
        <p:spPr>
          <a:xfrm>
            <a:off x="152400" y="791550"/>
            <a:ext cx="8839198" cy="268769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926"/>
        <p:cNvGrpSpPr/>
        <p:nvPr/>
      </p:nvGrpSpPr>
      <p:grpSpPr>
        <a:xfrm>
          <a:off x="0" y="0"/>
          <a:ext cx="0" cy="0"/>
          <a:chOff x="0" y="0"/>
          <a:chExt cx="0" cy="0"/>
        </a:xfrm>
      </p:grpSpPr>
      <p:sp>
        <p:nvSpPr>
          <p:cNvPr id="927" name="Shape 927"/>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GCP activity log from running the deployment (4)</a:t>
            </a:r>
            <a:endParaRPr/>
          </a:p>
        </p:txBody>
      </p:sp>
      <p:pic>
        <p:nvPicPr>
          <p:cNvPr id="928" name="Shape 928"/>
          <p:cNvPicPr preferRelativeResize="0"/>
          <p:nvPr/>
        </p:nvPicPr>
        <p:blipFill>
          <a:blip r:embed="rId3">
            <a:alphaModFix/>
          </a:blip>
          <a:stretch>
            <a:fillRect/>
          </a:stretch>
        </p:blipFill>
        <p:spPr>
          <a:xfrm>
            <a:off x="152400" y="697575"/>
            <a:ext cx="8839198" cy="289609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932"/>
        <p:cNvGrpSpPr/>
        <p:nvPr/>
      </p:nvGrpSpPr>
      <p:grpSpPr>
        <a:xfrm>
          <a:off x="0" y="0"/>
          <a:ext cx="0" cy="0"/>
          <a:chOff x="0" y="0"/>
          <a:chExt cx="0" cy="0"/>
        </a:xfrm>
      </p:grpSpPr>
      <p:sp>
        <p:nvSpPr>
          <p:cNvPr id="933" name="Shape 933"/>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GCP activity log from running the deployment (5)</a:t>
            </a:r>
            <a:endParaRPr/>
          </a:p>
        </p:txBody>
      </p:sp>
      <p:pic>
        <p:nvPicPr>
          <p:cNvPr id="934" name="Shape 934"/>
          <p:cNvPicPr preferRelativeResize="0"/>
          <p:nvPr/>
        </p:nvPicPr>
        <p:blipFill>
          <a:blip r:embed="rId3">
            <a:alphaModFix/>
          </a:blip>
          <a:stretch>
            <a:fillRect/>
          </a:stretch>
        </p:blipFill>
        <p:spPr>
          <a:xfrm>
            <a:off x="457375" y="1049400"/>
            <a:ext cx="7667600" cy="14392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938"/>
        <p:cNvGrpSpPr/>
        <p:nvPr/>
      </p:nvGrpSpPr>
      <p:grpSpPr>
        <a:xfrm>
          <a:off x="0" y="0"/>
          <a:ext cx="0" cy="0"/>
          <a:chOff x="0" y="0"/>
          <a:chExt cx="0" cy="0"/>
        </a:xfrm>
      </p:grpSpPr>
      <p:sp>
        <p:nvSpPr>
          <p:cNvPr id="939" name="Shape 939"/>
          <p:cNvSpPr txBox="1">
            <a:spLocks noGrp="1"/>
          </p:cNvSpPr>
          <p:nvPr>
            <p:ph type="title"/>
          </p:nvPr>
        </p:nvSpPr>
        <p:spPr>
          <a:xfrm>
            <a:off x="192475" y="151275"/>
            <a:ext cx="8663100" cy="393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BOSH labels vm’s it creates for easy identification</a:t>
            </a:r>
            <a:endParaRPr/>
          </a:p>
        </p:txBody>
      </p:sp>
      <p:pic>
        <p:nvPicPr>
          <p:cNvPr id="940" name="Shape 940"/>
          <p:cNvPicPr preferRelativeResize="0"/>
          <p:nvPr/>
        </p:nvPicPr>
        <p:blipFill>
          <a:blip r:embed="rId3">
            <a:alphaModFix/>
          </a:blip>
          <a:stretch>
            <a:fillRect/>
          </a:stretch>
        </p:blipFill>
        <p:spPr>
          <a:xfrm>
            <a:off x="152400" y="697575"/>
            <a:ext cx="8546160" cy="4293526"/>
          </a:xfrm>
          <a:prstGeom prst="rect">
            <a:avLst/>
          </a:prstGeom>
          <a:noFill/>
          <a:ln>
            <a:noFill/>
          </a:ln>
        </p:spPr>
      </p:pic>
    </p:spTree>
  </p:cSld>
  <p:clrMapOvr>
    <a:masterClrMapping/>
  </p:clrMapOvr>
</p:sld>
</file>

<file path=ppt/theme/theme1.xml><?xml version="1.0" encoding="utf-8"?>
<a:theme xmlns:a="http://schemas.openxmlformats.org/drawingml/2006/main" name="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Main Original">
  <a:themeElements>
    <a:clrScheme name="Custom 30">
      <a:dk1>
        <a:srgbClr val="000000"/>
      </a:dk1>
      <a:lt1>
        <a:srgbClr val="FFFFFF"/>
      </a:lt1>
      <a:dk2>
        <a:srgbClr val="474747"/>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Pivotal Presentation Theme v1">
  <a:themeElements>
    <a:clrScheme name="Custom 8">
      <a:dk1>
        <a:srgbClr val="00253E"/>
      </a:dk1>
      <a:lt1>
        <a:srgbClr val="434343"/>
      </a:lt1>
      <a:dk2>
        <a:srgbClr val="999999"/>
      </a:dk2>
      <a:lt2>
        <a:srgbClr val="1AB9A5"/>
      </a:lt2>
      <a:accent1>
        <a:srgbClr val="D5EDEA"/>
      </a:accent1>
      <a:accent2>
        <a:srgbClr val="009FDF"/>
      </a:accent2>
      <a:accent3>
        <a:srgbClr val="0066AB"/>
      </a:accent3>
      <a:accent4>
        <a:srgbClr val="2E3092"/>
      </a:accent4>
      <a:accent5>
        <a:srgbClr val="F27062"/>
      </a:accent5>
      <a:accent6>
        <a:srgbClr val="F7DC5F"/>
      </a:accent6>
      <a:hlink>
        <a:srgbClr val="009FD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TotalTime>
  <Words>6572</Words>
  <Application>Microsoft Macintosh PowerPoint</Application>
  <PresentationFormat>On-screen Show (16:9)</PresentationFormat>
  <Paragraphs>1195</Paragraphs>
  <Slides>149</Slides>
  <Notes>148</Notes>
  <HiddenSlides>8</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149</vt:i4>
      </vt:variant>
    </vt:vector>
  </HeadingPairs>
  <TitlesOfParts>
    <vt:vector size="171" baseType="lpstr">
      <vt:lpstr>Droid Sans Mono</vt:lpstr>
      <vt:lpstr>Ubuntu</vt:lpstr>
      <vt:lpstr>Malgun Gothic</vt:lpstr>
      <vt:lpstr>Noto Sans Symbols</vt:lpstr>
      <vt:lpstr>Avenir</vt:lpstr>
      <vt:lpstr>Proxima Nova</vt:lpstr>
      <vt:lpstr>Roboto</vt:lpstr>
      <vt:lpstr>Calibri</vt:lpstr>
      <vt:lpstr>Malgun Gothic</vt:lpstr>
      <vt:lpstr>Lato Light</vt:lpstr>
      <vt:lpstr>Source Sans Pro</vt:lpstr>
      <vt:lpstr>Source Code Pro</vt:lpstr>
      <vt:lpstr>Helvetica Neue</vt:lpstr>
      <vt:lpstr>Arial</vt:lpstr>
      <vt:lpstr>Courier New</vt:lpstr>
      <vt:lpstr>Verdana</vt:lpstr>
      <vt:lpstr>Roboto Mono</vt:lpstr>
      <vt:lpstr>Helvetica Neue Light</vt:lpstr>
      <vt:lpstr>Pivotal Presentation Theme v1</vt:lpstr>
      <vt:lpstr>3_Pivotal Presentation Theme v1</vt:lpstr>
      <vt:lpstr>Pivotal Main Original</vt:lpstr>
      <vt:lpstr>1_Pivotal Presentation Theme v1</vt:lpstr>
      <vt:lpstr>BOSH Deep Dive  </vt:lpstr>
      <vt:lpstr>The Plan</vt:lpstr>
      <vt:lpstr>What Problem Does BOSH Solve?</vt:lpstr>
      <vt:lpstr>Imagine you are running a successful SaaS product! </vt:lpstr>
      <vt:lpstr>BOSH Deployed &amp; Managed Databases</vt:lpstr>
      <vt:lpstr>BOSH Deployed &amp; Managed Messaging Clusters</vt:lpstr>
      <vt:lpstr>BOSH Deployed &amp; Managed Data Grids</vt:lpstr>
      <vt:lpstr>BOSH Deployed &amp; Managed CI/CD Servers</vt:lpstr>
      <vt:lpstr>How do you deploy this SaaS system?</vt:lpstr>
      <vt:lpstr>How do you replicate the environment?</vt:lpstr>
      <vt:lpstr>Deployment Manual</vt:lpstr>
      <vt:lpstr>PowerPoint Presentation</vt:lpstr>
      <vt:lpstr>Typical Response</vt:lpstr>
      <vt:lpstr>OR</vt:lpstr>
      <vt:lpstr>Cloud Native Container Platform이 필요한 이유</vt:lpstr>
      <vt:lpstr>What can BOSH Deploy &amp; Manage?</vt:lpstr>
      <vt:lpstr>BOSH 및 Ansible</vt:lpstr>
      <vt:lpstr>BOSH vs Ansible</vt:lpstr>
      <vt:lpstr>Install</vt:lpstr>
      <vt:lpstr>PCF의 운영 비용이 낮은 이유</vt:lpstr>
      <vt:lpstr>Pivotal Cloud Foundry의 운영 면에서의 장점</vt:lpstr>
      <vt:lpstr>BOSH can deploy &amp; Manage any distributed system that runs on  Virtual Machines!</vt:lpstr>
      <vt:lpstr>Pivotal Cloud Foundry</vt:lpstr>
      <vt:lpstr>Pivotal Cloud Foundry</vt:lpstr>
      <vt:lpstr>BOSH Deployed &amp; Managed Kubernetes</vt:lpstr>
      <vt:lpstr>BOSH Deployed &amp; Managed  Cloud Foundry </vt:lpstr>
      <vt:lpstr>PCF Managed Services</vt:lpstr>
      <vt:lpstr>What is BOSH?</vt:lpstr>
      <vt:lpstr>What is BOSH?</vt:lpstr>
      <vt:lpstr>What IaaS providers does BOSH support?</vt:lpstr>
      <vt:lpstr>What Operating Systems Does BOSH Support?</vt:lpstr>
      <vt:lpstr>The BOSH Project</vt:lpstr>
      <vt:lpstr>BOSH User Interaction</vt:lpstr>
      <vt:lpstr>Configure the BOSH cli</vt:lpstr>
      <vt:lpstr>BOSH Architecture</vt:lpstr>
      <vt:lpstr>Example Jump BOX &amp; Director</vt:lpstr>
      <vt:lpstr>Alias the BOSH director</vt:lpstr>
      <vt:lpstr>Find the BOSH director admin password </vt:lpstr>
      <vt:lpstr>Log into the director</vt:lpstr>
      <vt:lpstr>Demo</vt:lpstr>
      <vt:lpstr>Stemcell</vt:lpstr>
      <vt:lpstr>What is a stemcell?</vt:lpstr>
      <vt:lpstr>BOSH Stemcell</vt:lpstr>
      <vt:lpstr>Examining a BOSH Stemcell</vt:lpstr>
      <vt:lpstr>Contents of vSphere Stemcell downloaded from bosh.io</vt:lpstr>
      <vt:lpstr>Stemcell - stemcell.MF </vt:lpstr>
      <vt:lpstr>Stemcell - stemcell_dpkg_l.txt  </vt:lpstr>
      <vt:lpstr>Demo</vt:lpstr>
      <vt:lpstr>Light Stemcells</vt:lpstr>
      <vt:lpstr>Why Stemcells?</vt:lpstr>
      <vt:lpstr>The concept of stemcell solves the following problems</vt:lpstr>
      <vt:lpstr>Uploading a Stemcell</vt:lpstr>
      <vt:lpstr>Downloading stemcell from bosh.io </vt:lpstr>
      <vt:lpstr>Uploading stemcell to the BOSH Director</vt:lpstr>
      <vt:lpstr>Determining what stemcells exist in the director</vt:lpstr>
      <vt:lpstr>CPI: Cloud Provider Interface </vt:lpstr>
      <vt:lpstr>Cloud Provider Interface (CPI)</vt:lpstr>
      <vt:lpstr>BOSH Component Architecture (Simplified) </vt:lpstr>
      <vt:lpstr>Demo</vt:lpstr>
      <vt:lpstr>How do I abstract the cloud away?</vt:lpstr>
      <vt:lpstr>Cloud-Config</vt:lpstr>
      <vt:lpstr>Example GCP cloud-config.yml</vt:lpstr>
      <vt:lpstr>Create and Upload the Cloud-Config</vt:lpstr>
      <vt:lpstr>Create and Upload the cloud-config</vt:lpstr>
      <vt:lpstr>Set the BOSH director cloud configuration </vt:lpstr>
      <vt:lpstr>What is a BOSH release?</vt:lpstr>
      <vt:lpstr>Suppose you are deploying a very simple 2 VM service </vt:lpstr>
      <vt:lpstr>Typical Deployment Steps </vt:lpstr>
      <vt:lpstr>Deployment Steps Mapped to BOSH Concepts </vt:lpstr>
      <vt:lpstr>BOSH Release</vt:lpstr>
      <vt:lpstr>Trivial Sample App that we want to run on a VM </vt:lpstr>
      <vt:lpstr>Upload a BOSH release </vt:lpstr>
      <vt:lpstr>Download the BOSH release </vt:lpstr>
      <vt:lpstr>Uploading a BOSH release to the BOSH director </vt:lpstr>
      <vt:lpstr>Determining the release a BOSH director knows about </vt:lpstr>
      <vt:lpstr>Examining the BOSH release</vt:lpstr>
      <vt:lpstr>Untar a BOSH Release</vt:lpstr>
      <vt:lpstr>release.MF - A YAML metadata file describing the release</vt:lpstr>
      <vt:lpstr>BOSH Packages</vt:lpstr>
      <vt:lpstr>Packaging script to install the application on a vm</vt:lpstr>
      <vt:lpstr>BOSH JOBS</vt:lpstr>
      <vt:lpstr>JOB.MF - A YAML metadata file describing the release</vt:lpstr>
      <vt:lpstr>Monit script and templates</vt:lpstr>
      <vt:lpstr>PowerPoint Presentation</vt:lpstr>
      <vt:lpstr>How does BOSH know what we want to deploy?  (Manifests)</vt:lpstr>
      <vt:lpstr>Deployment Steps Mapped to BOSH Concepts </vt:lpstr>
      <vt:lpstr>Manifests</vt:lpstr>
      <vt:lpstr>Deploy a bosh release </vt:lpstr>
      <vt:lpstr>Example sample-bosh-manifest.yml</vt:lpstr>
      <vt:lpstr>Deploy the bosh manifest (1)</vt:lpstr>
      <vt:lpstr>Deploy the bosh manifest (2) </vt:lpstr>
      <vt:lpstr>List the instance vms created by the sample deployment</vt:lpstr>
      <vt:lpstr>List instance vms across all deployments on the director</vt:lpstr>
      <vt:lpstr>GCP activity log from running the deployment (1)</vt:lpstr>
      <vt:lpstr>GCP activity log from running the deployment (2)</vt:lpstr>
      <vt:lpstr>GCP activity log from running the deployment (3)</vt:lpstr>
      <vt:lpstr>GCP activity log from running the deployment (4)</vt:lpstr>
      <vt:lpstr>GCP activity log from running the deployment (5)</vt:lpstr>
      <vt:lpstr>BOSH labels vm’s it creates for easy identification</vt:lpstr>
      <vt:lpstr>Returning the list of currently running tasks</vt:lpstr>
      <vt:lpstr>Getting the output of a previously executed task</vt:lpstr>
      <vt:lpstr>Getting the debug output of a task</vt:lpstr>
      <vt:lpstr>How to access BOSH deployed instances?</vt:lpstr>
      <vt:lpstr>SSH access to BOSH managed VMs</vt:lpstr>
      <vt:lpstr>ssh into a bosh instance</vt:lpstr>
      <vt:lpstr>You need the deployment name and instance index or id to ssh into a vm </vt:lpstr>
      <vt:lpstr>bosh ssh </vt:lpstr>
      <vt:lpstr>How Does BOSH manage processes?</vt:lpstr>
      <vt:lpstr>PowerPoint Presentation</vt:lpstr>
      <vt:lpstr>How does BOSH persist state?</vt:lpstr>
      <vt:lpstr>BOSH Disk Volume Management</vt:lpstr>
      <vt:lpstr>BOSH instance vm internals</vt:lpstr>
      <vt:lpstr>BOSH Managed Volumes</vt:lpstr>
      <vt:lpstr>What Does VCAP stand for?</vt:lpstr>
      <vt:lpstr>tree /var/vcap -L 1</vt:lpstr>
      <vt:lpstr>tree /var/vcap -L 2 (1) </vt:lpstr>
      <vt:lpstr>tree /var/vcap -L 2 (2) </vt:lpstr>
      <vt:lpstr>Monit summary</vt:lpstr>
      <vt:lpstr>Monit status (1)</vt:lpstr>
      <vt:lpstr>Monit status (2)</vt:lpstr>
      <vt:lpstr>/var/vcap/sys</vt:lpstr>
      <vt:lpstr>How does BOSH handle infrastructure configuration changes? </vt:lpstr>
      <vt:lpstr>BOSH Converges Actual State to Desired State</vt:lpstr>
      <vt:lpstr>BOSH manages Change of VM Configuration </vt:lpstr>
      <vt:lpstr>BOSH manges release upgrades </vt:lpstr>
      <vt:lpstr>BOSH manages stemcell upgrades</vt:lpstr>
      <vt:lpstr>Reconfigure a BOSH Deployment </vt:lpstr>
      <vt:lpstr>Changing VM type from n1-standard-1 to n1-standard-2 (1)</vt:lpstr>
      <vt:lpstr>Changing VM type from n1-standard-1 to n1-standard-2 (2) </vt:lpstr>
      <vt:lpstr>GCP Activities</vt:lpstr>
      <vt:lpstr>Get VM Vitals  </vt:lpstr>
      <vt:lpstr>Authoring a BOSH release </vt:lpstr>
      <vt:lpstr>BOSH Errands</vt:lpstr>
      <vt:lpstr>BOSH Errands</vt:lpstr>
      <vt:lpstr>Run BOSH Errands from the Zookeeper release</vt:lpstr>
      <vt:lpstr>Show the errands in a deployment </vt:lpstr>
      <vt:lpstr>Run the zookeper smoke test (1) </vt:lpstr>
      <vt:lpstr>Run the zookeper smoke test (2) </vt:lpstr>
      <vt:lpstr>Run the zookeper smoke test (3) </vt:lpstr>
      <vt:lpstr>Run the zookeper smoke test (4) </vt:lpstr>
      <vt:lpstr>Upgrade a BOSH release </vt:lpstr>
      <vt:lpstr>Upload the latest zookeper release  </vt:lpstr>
      <vt:lpstr>Check which releases are available in the director </vt:lpstr>
      <vt:lpstr>Deploy the updated release  </vt:lpstr>
      <vt:lpstr>BOSH Add-Ons</vt:lpstr>
      <vt:lpstr>BOSH Add-Ons</vt:lpstr>
      <vt:lpstr>BOSH Runtime-Config &amp; Add-ons </vt:lpstr>
      <vt:lpstr>What are the top things you learned today about BOSH? </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BOSH Deep Dive  </dc:title>
  <cp:lastModifiedBy>Minseok Kim</cp:lastModifiedBy>
  <cp:revision>12</cp:revision>
  <dcterms:modified xsi:type="dcterms:W3CDTF">2018-12-14T01:34:06Z</dcterms:modified>
</cp:coreProperties>
</file>